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29"/>
  </p:notesMasterIdLst>
  <p:sldIdLst>
    <p:sldId id="257" r:id="rId4"/>
    <p:sldId id="343" r:id="rId5"/>
    <p:sldId id="258" r:id="rId6"/>
    <p:sldId id="259" r:id="rId7"/>
    <p:sldId id="365" r:id="rId8"/>
    <p:sldId id="366" r:id="rId9"/>
    <p:sldId id="367" r:id="rId10"/>
    <p:sldId id="368" r:id="rId11"/>
    <p:sldId id="369" r:id="rId12"/>
    <p:sldId id="372" r:id="rId13"/>
    <p:sldId id="373" r:id="rId14"/>
    <p:sldId id="374" r:id="rId15"/>
    <p:sldId id="375" r:id="rId16"/>
    <p:sldId id="261" r:id="rId17"/>
    <p:sldId id="262" r:id="rId18"/>
    <p:sldId id="264" r:id="rId19"/>
    <p:sldId id="346" r:id="rId20"/>
    <p:sldId id="347" r:id="rId21"/>
    <p:sldId id="376" r:id="rId22"/>
    <p:sldId id="286" r:id="rId23"/>
    <p:sldId id="287" r:id="rId24"/>
    <p:sldId id="288" r:id="rId25"/>
    <p:sldId id="344" r:id="rId26"/>
    <p:sldId id="354" r:id="rId27"/>
    <p:sldId id="378" r:id="rId28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EB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7" autoAdjust="0"/>
    <p:restoredTop sz="94660"/>
  </p:normalViewPr>
  <p:slideViewPr>
    <p:cSldViewPr snapToGrid="0">
      <p:cViewPr varScale="1">
        <p:scale>
          <a:sx n="75" d="100"/>
          <a:sy n="75" d="100"/>
        </p:scale>
        <p:origin x="922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lagelse Bridgecenter" userId="55144f82b619bc53" providerId="LiveId" clId="{FEA242F6-0333-4BFE-A3DD-571055D8A837}"/>
    <pc:docChg chg="custSel addSld delSld modSld">
      <pc:chgData name="Slagelse Bridgecenter" userId="55144f82b619bc53" providerId="LiveId" clId="{FEA242F6-0333-4BFE-A3DD-571055D8A837}" dt="2026-09-14T07:48:34.772" v="68" actId="20577"/>
      <pc:docMkLst>
        <pc:docMk/>
      </pc:docMkLst>
      <pc:sldChg chg="modSp mod">
        <pc:chgData name="Slagelse Bridgecenter" userId="55144f82b619bc53" providerId="LiveId" clId="{FEA242F6-0333-4BFE-A3DD-571055D8A837}" dt="2026-09-14T07:37:27.809" v="25" actId="20577"/>
        <pc:sldMkLst>
          <pc:docMk/>
          <pc:sldMk cId="0" sldId="261"/>
        </pc:sldMkLst>
        <pc:spChg chg="mod">
          <ac:chgData name="Slagelse Bridgecenter" userId="55144f82b619bc53" providerId="LiveId" clId="{FEA242F6-0333-4BFE-A3DD-571055D8A837}" dt="2026-09-14T07:37:27.809" v="25" actId="20577"/>
          <ac:spMkLst>
            <pc:docMk/>
            <pc:sldMk cId="0" sldId="261"/>
            <ac:spMk id="192" creationId="{00000000-0000-0000-0000-000000000000}"/>
          </ac:spMkLst>
        </pc:spChg>
      </pc:sldChg>
      <pc:sldChg chg="delSp modSp mod delAnim modAnim">
        <pc:chgData name="Slagelse Bridgecenter" userId="55144f82b619bc53" providerId="LiveId" clId="{FEA242F6-0333-4BFE-A3DD-571055D8A837}" dt="2026-09-14T07:45:03.859" v="44"/>
        <pc:sldMkLst>
          <pc:docMk/>
          <pc:sldMk cId="1553834222" sldId="288"/>
        </pc:sldMkLst>
      </pc:sldChg>
      <pc:sldChg chg="modSp mod">
        <pc:chgData name="Slagelse Bridgecenter" userId="55144f82b619bc53" providerId="LiveId" clId="{FEA242F6-0333-4BFE-A3DD-571055D8A837}" dt="2026-09-14T07:46:17.915" v="55" actId="6549"/>
        <pc:sldMkLst>
          <pc:docMk/>
          <pc:sldMk cId="1856684988" sldId="344"/>
        </pc:sldMkLst>
        <pc:spChg chg="mod">
          <ac:chgData name="Slagelse Bridgecenter" userId="55144f82b619bc53" providerId="LiveId" clId="{FEA242F6-0333-4BFE-A3DD-571055D8A837}" dt="2026-09-14T07:46:17.915" v="55" actId="6549"/>
          <ac:spMkLst>
            <pc:docMk/>
            <pc:sldMk cId="1856684988" sldId="344"/>
            <ac:spMk id="352" creationId="{00000000-0000-0000-0000-000000000000}"/>
          </ac:spMkLst>
        </pc:spChg>
      </pc:sldChg>
      <pc:sldChg chg="delSp modSp mod">
        <pc:chgData name="Slagelse Bridgecenter" userId="55144f82b619bc53" providerId="LiveId" clId="{FEA242F6-0333-4BFE-A3DD-571055D8A837}" dt="2026-09-14T07:32:59.545" v="9"/>
        <pc:sldMkLst>
          <pc:docMk/>
          <pc:sldMk cId="0" sldId="347"/>
        </pc:sldMkLst>
      </pc:sldChg>
      <pc:sldChg chg="delSp modSp mod">
        <pc:chgData name="Slagelse Bridgecenter" userId="55144f82b619bc53" providerId="LiveId" clId="{FEA242F6-0333-4BFE-A3DD-571055D8A837}" dt="2026-09-14T07:26:26.845" v="6"/>
        <pc:sldMkLst>
          <pc:docMk/>
          <pc:sldMk cId="2792267657" sldId="375"/>
        </pc:sldMkLst>
      </pc:sldChg>
      <pc:sldChg chg="modSp mod">
        <pc:chgData name="Slagelse Bridgecenter" userId="55144f82b619bc53" providerId="LiveId" clId="{FEA242F6-0333-4BFE-A3DD-571055D8A837}" dt="2026-09-14T07:37:38.033" v="41" actId="20577"/>
        <pc:sldMkLst>
          <pc:docMk/>
          <pc:sldMk cId="2713232607" sldId="376"/>
        </pc:sldMkLst>
        <pc:spChg chg="mod">
          <ac:chgData name="Slagelse Bridgecenter" userId="55144f82b619bc53" providerId="LiveId" clId="{FEA242F6-0333-4BFE-A3DD-571055D8A837}" dt="2026-09-14T07:37:38.033" v="41" actId="20577"/>
          <ac:spMkLst>
            <pc:docMk/>
            <pc:sldMk cId="2713232607" sldId="376"/>
            <ac:spMk id="192" creationId="{00000000-0000-0000-0000-000000000000}"/>
          </ac:spMkLst>
        </pc:spChg>
      </pc:sldChg>
      <pc:sldChg chg="modSp add mod">
        <pc:chgData name="Slagelse Bridgecenter" userId="55144f82b619bc53" providerId="LiveId" clId="{FEA242F6-0333-4BFE-A3DD-571055D8A837}" dt="2026-09-14T07:48:34.772" v="68" actId="20577"/>
        <pc:sldMkLst>
          <pc:docMk/>
          <pc:sldMk cId="4102453182" sldId="378"/>
        </pc:sldMkLst>
        <pc:spChg chg="mod">
          <ac:chgData name="Slagelse Bridgecenter" userId="55144f82b619bc53" providerId="LiveId" clId="{FEA242F6-0333-4BFE-A3DD-571055D8A837}" dt="2026-09-14T07:48:34.772" v="68" actId="20577"/>
          <ac:spMkLst>
            <pc:docMk/>
            <pc:sldMk cId="4102453182" sldId="378"/>
            <ac:spMk id="352" creationId="{AA5B93EB-F6B6-F452-CEA7-EA8C54587CFC}"/>
          </ac:spMkLst>
        </pc:spChg>
      </pc:sldChg>
    </pc:docChg>
  </pc:docChgLst>
  <pc:docChgLst>
    <pc:chgData name="Søren Herget" userId="d262a203f69c97a3" providerId="LiveId" clId="{26E40665-B5D8-4B2E-B59C-72AB5984345A}"/>
    <pc:docChg chg="delSld">
      <pc:chgData name="Søren Herget" userId="d262a203f69c97a3" providerId="LiveId" clId="{26E40665-B5D8-4B2E-B59C-72AB5984345A}" dt="2026-09-17T10:11:43.648" v="1" actId="2696"/>
      <pc:docMkLst>
        <pc:docMk/>
      </pc:docMkLst>
      <pc:sldChg chg="del">
        <pc:chgData name="Søren Herget" userId="d262a203f69c97a3" providerId="LiveId" clId="{26E40665-B5D8-4B2E-B59C-72AB5984345A}" dt="2026-09-17T10:11:40.867" v="0" actId="2696"/>
        <pc:sldMkLst>
          <pc:docMk/>
          <pc:sldMk cId="3214719416" sldId="351"/>
        </pc:sldMkLst>
      </pc:sldChg>
      <pc:sldChg chg="del">
        <pc:chgData name="Søren Herget" userId="d262a203f69c97a3" providerId="LiveId" clId="{26E40665-B5D8-4B2E-B59C-72AB5984345A}" dt="2026-09-17T10:11:43.648" v="1" actId="2696"/>
        <pc:sldMkLst>
          <pc:docMk/>
          <pc:sldMk cId="3763705996" sldId="3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F83AA-C584-4D29-A9F6-BFAA8860CC58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10EBEA-ED3C-4CB8-ACE2-30F4077C425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238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3788" y="5187735"/>
            <a:ext cx="5390305" cy="424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73788" y="5187735"/>
            <a:ext cx="5390305" cy="424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4" name="Google Shape;104;p3:notes"/>
          <p:cNvSpPr txBox="1">
            <a:spLocks noGrp="1"/>
          </p:cNvSpPr>
          <p:nvPr>
            <p:ph type="sldNum" idx="12"/>
          </p:nvPr>
        </p:nvSpPr>
        <p:spPr>
          <a:xfrm>
            <a:off x="3816574" y="10238852"/>
            <a:ext cx="2919748" cy="540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a-DK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673788" y="5187735"/>
            <a:ext cx="5390305" cy="424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4" name="Google Shape;1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73788" y="5187735"/>
            <a:ext cx="5390305" cy="424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Første spil handler bare om at få ”hands-on” på et første spil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6:notes"/>
          <p:cNvSpPr txBox="1">
            <a:spLocks noGrp="1"/>
          </p:cNvSpPr>
          <p:nvPr>
            <p:ph type="sldNum" idx="12"/>
          </p:nvPr>
        </p:nvSpPr>
        <p:spPr>
          <a:xfrm>
            <a:off x="3816574" y="10238852"/>
            <a:ext cx="2919748" cy="540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a-DK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 txBox="1">
            <a:spLocks noGrp="1"/>
          </p:cNvSpPr>
          <p:nvPr>
            <p:ph type="body" idx="1"/>
          </p:nvPr>
        </p:nvSpPr>
        <p:spPr>
          <a:xfrm>
            <a:off x="673788" y="5187735"/>
            <a:ext cx="5390305" cy="424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7" name="Google Shape;19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10:notes"/>
          <p:cNvSpPr txBox="1">
            <a:spLocks noGrp="1"/>
          </p:cNvSpPr>
          <p:nvPr>
            <p:ph type="body" idx="1"/>
          </p:nvPr>
        </p:nvSpPr>
        <p:spPr>
          <a:xfrm>
            <a:off x="673788" y="5187735"/>
            <a:ext cx="5390305" cy="424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6" name="Google Shape;256;p10:notes"/>
          <p:cNvSpPr txBox="1">
            <a:spLocks noGrp="1"/>
          </p:cNvSpPr>
          <p:nvPr>
            <p:ph type="sldNum" idx="12"/>
          </p:nvPr>
        </p:nvSpPr>
        <p:spPr>
          <a:xfrm>
            <a:off x="3816574" y="10238852"/>
            <a:ext cx="2919748" cy="540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a-DK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1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14" name="Google Shape;3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73788" y="5187735"/>
            <a:ext cx="5390305" cy="424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Første spil handler bare om at få ”hands-on” på et første spil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6:notes"/>
          <p:cNvSpPr txBox="1">
            <a:spLocks noGrp="1"/>
          </p:cNvSpPr>
          <p:nvPr>
            <p:ph type="sldNum" idx="12"/>
          </p:nvPr>
        </p:nvSpPr>
        <p:spPr>
          <a:xfrm>
            <a:off x="3816574" y="10238852"/>
            <a:ext cx="2919748" cy="540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a-DK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7423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2:notes"/>
          <p:cNvSpPr txBox="1">
            <a:spLocks noGrp="1"/>
          </p:cNvSpPr>
          <p:nvPr>
            <p:ph type="body" idx="1"/>
          </p:nvPr>
        </p:nvSpPr>
        <p:spPr>
          <a:xfrm>
            <a:off x="673788" y="5187735"/>
            <a:ext cx="5390305" cy="424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53" name="Google Shape;35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56201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3:notes"/>
          <p:cNvSpPr txBox="1">
            <a:spLocks noGrp="1"/>
          </p:cNvSpPr>
          <p:nvPr>
            <p:ph type="body" idx="1"/>
          </p:nvPr>
        </p:nvSpPr>
        <p:spPr>
          <a:xfrm>
            <a:off x="673788" y="5187735"/>
            <a:ext cx="5390305" cy="424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 dirty="0"/>
              <a:t>Man kan bruge magnetkort på tavlen til at vise dette.</a:t>
            </a:r>
            <a:endParaRPr dirty="0"/>
          </a:p>
        </p:txBody>
      </p:sp>
      <p:sp>
        <p:nvSpPr>
          <p:cNvPr id="380" name="Google Shape;38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932295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2" name="Google Shape;422;p14:notes"/>
          <p:cNvSpPr txBox="1">
            <a:spLocks noGrp="1"/>
          </p:cNvSpPr>
          <p:nvPr>
            <p:ph type="body" idx="1"/>
          </p:nvPr>
        </p:nvSpPr>
        <p:spPr>
          <a:xfrm>
            <a:off x="673788" y="5187735"/>
            <a:ext cx="5390305" cy="424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 dirty="0"/>
              <a:t>Vis gerne med magnet kort</a:t>
            </a:r>
            <a:endParaRPr dirty="0"/>
          </a:p>
        </p:txBody>
      </p:sp>
      <p:sp>
        <p:nvSpPr>
          <p:cNvPr id="423" name="Google Shape;423;p14:notes"/>
          <p:cNvSpPr txBox="1">
            <a:spLocks noGrp="1"/>
          </p:cNvSpPr>
          <p:nvPr>
            <p:ph type="sldNum" idx="12"/>
          </p:nvPr>
        </p:nvSpPr>
        <p:spPr>
          <a:xfrm>
            <a:off x="3816574" y="10238852"/>
            <a:ext cx="2919748" cy="540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a-DK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4300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9" name="Google Shape;349;p13:notes"/>
          <p:cNvSpPr txBox="1">
            <a:spLocks noGrp="1"/>
          </p:cNvSpPr>
          <p:nvPr>
            <p:ph type="body" idx="1"/>
          </p:nvPr>
        </p:nvSpPr>
        <p:spPr>
          <a:xfrm>
            <a:off x="673788" y="5187735"/>
            <a:ext cx="5390305" cy="424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Første spil handler bare om at få ”hands-on” på et første spil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0" name="Google Shape;350;p13:notes"/>
          <p:cNvSpPr txBox="1">
            <a:spLocks noGrp="1"/>
          </p:cNvSpPr>
          <p:nvPr>
            <p:ph type="sldNum" idx="12"/>
          </p:nvPr>
        </p:nvSpPr>
        <p:spPr>
          <a:xfrm>
            <a:off x="3816574" y="10238852"/>
            <a:ext cx="2919748" cy="540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a-DK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44000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>
          <a:extLst>
            <a:ext uri="{FF2B5EF4-FFF2-40B4-BE49-F238E27FC236}">
              <a16:creationId xmlns:a16="http://schemas.microsoft.com/office/drawing/2014/main" id="{7CDD723E-A266-E7AB-B810-2D3C2CF8D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3:notes">
            <a:extLst>
              <a:ext uri="{FF2B5EF4-FFF2-40B4-BE49-F238E27FC236}">
                <a16:creationId xmlns:a16="http://schemas.microsoft.com/office/drawing/2014/main" id="{C9B9C33B-E96D-1C47-ED89-1A51D81577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1347788"/>
            <a:ext cx="6462712" cy="36369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9" name="Google Shape;349;p13:notes">
            <a:extLst>
              <a:ext uri="{FF2B5EF4-FFF2-40B4-BE49-F238E27FC236}">
                <a16:creationId xmlns:a16="http://schemas.microsoft.com/office/drawing/2014/main" id="{CE392CD2-8C2A-B404-FB6A-D7E4D8ED64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3788" y="5187735"/>
            <a:ext cx="5390305" cy="424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Første spil handler bare om at få ”hands-on” på et første spil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0" name="Google Shape;350;p13:notes">
            <a:extLst>
              <a:ext uri="{FF2B5EF4-FFF2-40B4-BE49-F238E27FC236}">
                <a16:creationId xmlns:a16="http://schemas.microsoft.com/office/drawing/2014/main" id="{F254640A-208C-64E6-1D47-635979B1125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16574" y="10238852"/>
            <a:ext cx="2919748" cy="540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a-DK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1898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05E59E-50DC-ABFE-A080-0F976D06F9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F74690B-CFB6-7F17-AAE4-91B1D928A9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2A564E4-9599-62FF-D0B4-1EF24C201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015EE-4CEF-4D32-809A-C1740052CEDD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501C046-70A0-FCFB-8113-846E963F2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5F48FE1-4D30-7438-0544-9D9E189DE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832F-C709-4A44-9E1D-680AD25BC0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8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170B3C-2C92-7CC3-2EFE-5722DF734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FBC30FB-E86B-A896-7E91-5D4D74912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271E6A6-2548-9B14-522B-2DF1881DA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015EE-4CEF-4D32-809A-C1740052CEDD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2D320EF-2EAD-619A-8366-52CC09587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3507DA-9FED-E731-76C5-90EA795A4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832F-C709-4A44-9E1D-680AD25BC0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41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EAFCF3-9AA3-7EE5-E4EC-E5CBE98E8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14BF3CB-E616-D7F9-8996-88B4E89DC6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C39E831-3AC8-1E76-B508-4F2B1262E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015EE-4CEF-4D32-809A-C1740052CEDD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A3A9F57-A4A0-5CEA-7AD2-C5A4906F4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D020EB-F1E5-C726-4CD9-C19C23372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832F-C709-4A44-9E1D-680AD25BC0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42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A6CB31-B887-EFDB-CB67-1A3A16981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BD3F78-9AF3-2BDC-CFAB-3EC0743AF6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F9EF4AF-8DEA-39E9-7977-BB84B7C6D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D87517D-3176-F870-E3C0-64F109130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015EE-4CEF-4D32-809A-C1740052CEDD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151A6A7-16A0-5BBE-207A-B46276FED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48ED90B-2E23-D644-8ADE-107A8BBFD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832F-C709-4A44-9E1D-680AD25BC0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83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E3D470-C63A-30D2-33AD-CE2739D35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B12815F-80C0-100E-30BC-C74AA2244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FE2E020-8CE4-7818-92C0-CEE6F08B59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34A0C2F-16DF-2F14-18E6-3578CAC4A7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E63A4D2-A942-1EC4-8BA7-31CFDDB058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9ED5ABB-9EC2-9C4A-776B-99A3CF95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015EE-4CEF-4D32-809A-C1740052CEDD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3FF0D9D-3ACC-A792-3CB8-3BB113B76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9A9C38E-CE36-2C76-5797-D964EE786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832F-C709-4A44-9E1D-680AD25BC0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97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C22782-7592-3FE8-DDCC-0BFC31333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87FA735-2EA3-A332-A5E7-74C37B716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015EE-4CEF-4D32-809A-C1740052CEDD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08C5880-6CF8-CD00-51D3-569B9DFA8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5B8B62B-DD19-1B19-B20F-F11C70461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832F-C709-4A44-9E1D-680AD25BC0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121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4B587C9-6A8C-A873-D86F-301B40065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015EE-4CEF-4D32-809A-C1740052CEDD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8880A4C-BF0B-F8DE-768C-2D243337F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772C723-903E-94A0-3E36-A79F588B8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832F-C709-4A44-9E1D-680AD25BC0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02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B0E808-9A7B-7477-ED56-55DD1CB61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7C7B64-7184-B863-2EA0-85981E804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C6C4F72-61BA-C033-4E72-ED691FAEE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36A2F11-1659-449D-4F6F-0D95E0606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015EE-4CEF-4D32-809A-C1740052CEDD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A9A18B1-B39E-D512-9722-765AF14AB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62EE137-DB53-5BD3-C20D-C2DDD521C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832F-C709-4A44-9E1D-680AD25BC0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42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4F0055-36E8-48E7-085F-4CA01D622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F8F3555-DCBD-3CB2-2F57-A06C8389B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EF221B2-2743-F6E2-4B31-B912FABB09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60D1139-E7DE-81F9-AAAC-13B85F0B2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015EE-4CEF-4D32-809A-C1740052CEDD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10FFA7-C7C7-DD45-2950-72ED8FDA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AEE5797-7AB0-32F6-CAF8-DCE79657B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832F-C709-4A44-9E1D-680AD25BC0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40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BAC9D7-4F97-CBF8-3E86-3F9C2C377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4A72947-DC9A-75BE-8EAE-D81F961A84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3D7C80F-6B8F-E9A1-9ED6-A2EEAAAD9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015EE-4CEF-4D32-809A-C1740052CEDD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84459A5-B8BC-9878-F5F4-64D6BEB4C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1EFB64-EF8E-F5A8-B99D-CE2AD4982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832F-C709-4A44-9E1D-680AD25BC0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978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1FEBB32-64A3-B9BF-6534-7C307C9264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D878601-4E4F-3829-967C-12B020526E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AB1704A-A324-606F-A76B-6CAEB72AC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015EE-4CEF-4D32-809A-C1740052CEDD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349F510-F232-CF37-A6C5-7B5F0E799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B476AE8-3AB8-8101-3F95-2A26BF136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832F-C709-4A44-9E1D-680AD25BC0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57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ACE7060-5972-7FA3-CD50-2D5018C5C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E578B48-E389-4A59-63B8-C7909C02E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D63425E-0494-E058-EB98-930179A5E2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1015EE-4CEF-4D32-809A-C1740052CEDD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643B7E1-0259-B883-8F5A-EC892D53A2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C25518C-8B69-05F3-78AE-6F6F761AF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73832F-C709-4A44-9E1D-680AD25BC0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786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watch?v=O2wfxrDpdMA" TargetMode="Externa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1242647" y="1955802"/>
            <a:ext cx="987552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da-DK" b="1" dirty="0">
                <a:latin typeface="Calibri"/>
                <a:ea typeface="Calibri"/>
                <a:cs typeface="Calibri"/>
                <a:sym typeface="Calibri"/>
              </a:rPr>
            </a:br>
            <a:r>
              <a:rPr lang="da-DK" b="1" dirty="0">
                <a:latin typeface="Calibri"/>
                <a:ea typeface="Calibri"/>
                <a:cs typeface="Calibri"/>
                <a:sym typeface="Calibri"/>
              </a:rPr>
              <a:t>BRIDGEKURSUS for BEGYNDERE</a:t>
            </a:r>
            <a:br>
              <a:rPr lang="da-DK" b="1" dirty="0">
                <a:latin typeface="Calibri"/>
                <a:ea typeface="Calibri"/>
                <a:cs typeface="Calibri"/>
                <a:sym typeface="Calibri"/>
              </a:rPr>
            </a:br>
            <a:br>
              <a:rPr lang="da-DK" b="1" dirty="0">
                <a:latin typeface="Calibri"/>
                <a:ea typeface="Calibri"/>
                <a:cs typeface="Calibri"/>
                <a:sym typeface="Calibri"/>
              </a:rPr>
            </a:br>
            <a:r>
              <a:rPr lang="da-DK" b="1" dirty="0">
                <a:latin typeface="Calibri"/>
                <a:ea typeface="Calibri"/>
                <a:cs typeface="Calibri"/>
                <a:sym typeface="Calibri"/>
              </a:rPr>
              <a:t>LEKTION 1: STIK UDEN TRUMF</a:t>
            </a:r>
            <a:endParaRPr dirty="0"/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10676462" y="6132843"/>
            <a:ext cx="1286933" cy="57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148053" y="6132843"/>
            <a:ext cx="17399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/>
          <p:nvPr/>
        </p:nvSpPr>
        <p:spPr>
          <a:xfrm>
            <a:off x="0" y="3448603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hlinkClick r:id="rId2"/>
            <a:extLst>
              <a:ext uri="{FF2B5EF4-FFF2-40B4-BE49-F238E27FC236}">
                <a16:creationId xmlns:a16="http://schemas.microsoft.com/office/drawing/2014/main" id="{C9D3C34C-DD3F-E5B9-505B-11331CF9031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0417" y="415138"/>
            <a:ext cx="11626698" cy="5875934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96F2A52A-54A4-797A-4503-82F698914AD0}"/>
              </a:ext>
            </a:extLst>
          </p:cNvPr>
          <p:cNvSpPr txBox="1"/>
          <p:nvPr/>
        </p:nvSpPr>
        <p:spPr>
          <a:xfrm>
            <a:off x="3035657" y="3694176"/>
            <a:ext cx="5836918" cy="1200329"/>
          </a:xfrm>
          <a:prstGeom prst="rect">
            <a:avLst/>
          </a:prstGeom>
          <a:solidFill>
            <a:srgbClr val="F2F2F2">
              <a:alpha val="50196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da-DK" sz="3600" b="1" dirty="0">
                <a:latin typeface="Calibri" panose="020F0502020204030204" pitchFamily="34" charset="0"/>
                <a:cs typeface="Calibri" panose="020F0502020204030204" pitchFamily="34" charset="0"/>
              </a:rPr>
              <a:t>VIDEO</a:t>
            </a:r>
          </a:p>
          <a:p>
            <a:pPr algn="ctr"/>
            <a:r>
              <a:rPr lang="da-DK" sz="3600" dirty="0">
                <a:latin typeface="Calibri" panose="020F0502020204030204" pitchFamily="34" charset="0"/>
                <a:cs typeface="Calibri" panose="020F0502020204030204" pitchFamily="34" charset="0"/>
              </a:rPr>
              <a:t>LEKTION 1: STIK UDEN TRUMF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340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17;p3">
            <a:extLst>
              <a:ext uri="{FF2B5EF4-FFF2-40B4-BE49-F238E27FC236}">
                <a16:creationId xmlns:a16="http://schemas.microsoft.com/office/drawing/2014/main" id="{8E234DEF-5A4F-D10B-16DB-CE9B084CACEC}"/>
              </a:ext>
            </a:extLst>
          </p:cNvPr>
          <p:cNvSpPr/>
          <p:nvPr/>
        </p:nvSpPr>
        <p:spPr>
          <a:xfrm>
            <a:off x="1284089" y="1906027"/>
            <a:ext cx="4963430" cy="459729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2F2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3" descr="Cheerful family plays table game in apartment. Joyful parents and children sit together rest at home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882805" y="1340195"/>
            <a:ext cx="1517905" cy="161153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3"/>
          <p:cNvSpPr txBox="1"/>
          <p:nvPr/>
        </p:nvSpPr>
        <p:spPr>
          <a:xfrm>
            <a:off x="839788" y="464904"/>
            <a:ext cx="10515600" cy="890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 </a:t>
            </a:r>
            <a:r>
              <a:rPr lang="da-DK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spiller ved 4-mands borde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2879553" y="4290037"/>
            <a:ext cx="1604211" cy="1439441"/>
          </a:xfrm>
          <a:prstGeom prst="roundRect">
            <a:avLst>
              <a:gd name="adj" fmla="val 16667"/>
            </a:avLst>
          </a:prstGeom>
          <a:solidFill>
            <a:srgbClr val="833C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3407742" y="3753675"/>
            <a:ext cx="545432" cy="49329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3407742" y="5802251"/>
            <a:ext cx="545432" cy="49329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"/>
          <p:cNvSpPr/>
          <p:nvPr/>
        </p:nvSpPr>
        <p:spPr>
          <a:xfrm>
            <a:off x="2288605" y="4631175"/>
            <a:ext cx="545432" cy="493295"/>
          </a:xfrm>
          <a:prstGeom prst="ellipse">
            <a:avLst/>
          </a:prstGeom>
          <a:solidFill>
            <a:srgbClr val="5481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"/>
          <p:cNvSpPr/>
          <p:nvPr/>
        </p:nvSpPr>
        <p:spPr>
          <a:xfrm>
            <a:off x="4508515" y="4631175"/>
            <a:ext cx="545432" cy="493295"/>
          </a:xfrm>
          <a:prstGeom prst="ellipse">
            <a:avLst/>
          </a:prstGeom>
          <a:solidFill>
            <a:srgbClr val="5481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2554469" y="2026652"/>
            <a:ext cx="3299572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har en fast makker. </a:t>
            </a:r>
            <a:b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sætter jer enten: </a:t>
            </a:r>
            <a:b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Nord-Syd eller</a:t>
            </a:r>
            <a:b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Øst-Vest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2666140" y="2927359"/>
            <a:ext cx="163630" cy="1479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/>
          <p:nvPr/>
        </p:nvSpPr>
        <p:spPr>
          <a:xfrm>
            <a:off x="2666140" y="3272799"/>
            <a:ext cx="163630" cy="147989"/>
          </a:xfrm>
          <a:prstGeom prst="ellipse">
            <a:avLst/>
          </a:prstGeom>
          <a:solidFill>
            <a:srgbClr val="5481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6593705" y="1906027"/>
            <a:ext cx="4963430" cy="459729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2F2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p3" descr="Bridgemapper (sæt 5-8) – Games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8602507" y="4785714"/>
            <a:ext cx="1660949" cy="166094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3"/>
          <p:cNvSpPr txBox="1"/>
          <p:nvPr/>
        </p:nvSpPr>
        <p:spPr>
          <a:xfrm>
            <a:off x="7084905" y="1996173"/>
            <a:ext cx="39533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3"/>
          <p:cNvSpPr txBox="1"/>
          <p:nvPr/>
        </p:nvSpPr>
        <p:spPr>
          <a:xfrm>
            <a:off x="7259473" y="2029422"/>
            <a:ext cx="3953323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 spiller med lagte kort, som uddeles i </a:t>
            </a: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kortmapper: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(Kort)giver er angivet på kortmappen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A4EC0D5B-84CF-EBC8-CD78-5408BAFC13C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8590120" y="3080843"/>
            <a:ext cx="1132144" cy="2427578"/>
          </a:xfrm>
          <a:prstGeom prst="rect">
            <a:avLst/>
          </a:prstGeom>
        </p:spPr>
      </p:pic>
      <p:cxnSp>
        <p:nvCxnSpPr>
          <p:cNvPr id="121" name="Google Shape;121;p3"/>
          <p:cNvCxnSpPr>
            <a:cxnSpLocks/>
          </p:cNvCxnSpPr>
          <p:nvPr/>
        </p:nvCxnSpPr>
        <p:spPr>
          <a:xfrm flipV="1">
            <a:off x="7844867" y="4593613"/>
            <a:ext cx="658502" cy="550649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9" name="Google Shape;121;p3">
            <a:extLst>
              <a:ext uri="{FF2B5EF4-FFF2-40B4-BE49-F238E27FC236}">
                <a16:creationId xmlns:a16="http://schemas.microsoft.com/office/drawing/2014/main" id="{1A81052D-10AE-796B-8093-BB7E5F318074}"/>
              </a:ext>
            </a:extLst>
          </p:cNvPr>
          <p:cNvCxnSpPr>
            <a:cxnSpLocks/>
          </p:cNvCxnSpPr>
          <p:nvPr/>
        </p:nvCxnSpPr>
        <p:spPr>
          <a:xfrm>
            <a:off x="7808291" y="5668518"/>
            <a:ext cx="860221" cy="268986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3" name="Google Shape;120;p3">
            <a:extLst>
              <a:ext uri="{FF2B5EF4-FFF2-40B4-BE49-F238E27FC236}">
                <a16:creationId xmlns:a16="http://schemas.microsoft.com/office/drawing/2014/main" id="{A87CD8CA-D1EE-8522-0E1D-40D0A49D0475}"/>
              </a:ext>
            </a:extLst>
          </p:cNvPr>
          <p:cNvSpPr txBox="1"/>
          <p:nvPr/>
        </p:nvSpPr>
        <p:spPr>
          <a:xfrm>
            <a:off x="6997346" y="5229822"/>
            <a:ext cx="157363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Kort)giver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 txBox="1"/>
          <p:nvPr/>
        </p:nvSpPr>
        <p:spPr>
          <a:xfrm>
            <a:off x="425260" y="464904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Hvad består et kortspil af?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439469" y="1790368"/>
            <a:ext cx="369812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spil kort består af 4 farver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4330071" y="1333576"/>
            <a:ext cx="536588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da-DK" sz="8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</a:t>
            </a:r>
            <a:r>
              <a:rPr lang="da-DK" sz="80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   ♦ </a:t>
            </a:r>
            <a:r>
              <a:rPr lang="da-DK" sz="8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♣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"/>
          <p:cNvSpPr txBox="1"/>
          <p:nvPr/>
        </p:nvSpPr>
        <p:spPr>
          <a:xfrm>
            <a:off x="4665692" y="2417289"/>
            <a:ext cx="398686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Spar   Hjerter         Ruder    Klør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4"/>
          <p:cNvSpPr txBox="1"/>
          <p:nvPr/>
        </p:nvSpPr>
        <p:spPr>
          <a:xfrm>
            <a:off x="439469" y="3937856"/>
            <a:ext cx="144475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 kort i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hver farve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" name="Google Shape;131;p4"/>
          <p:cNvGrpSpPr/>
          <p:nvPr/>
        </p:nvGrpSpPr>
        <p:grpSpPr>
          <a:xfrm>
            <a:off x="7915775" y="3778179"/>
            <a:ext cx="723252" cy="1204451"/>
            <a:chOff x="690432" y="996833"/>
            <a:chExt cx="723252" cy="1204451"/>
          </a:xfrm>
        </p:grpSpPr>
        <p:sp>
          <p:nvSpPr>
            <p:cNvPr id="132" name="Google Shape;132;p4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4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" name="Google Shape;134;p4"/>
          <p:cNvGrpSpPr/>
          <p:nvPr/>
        </p:nvGrpSpPr>
        <p:grpSpPr>
          <a:xfrm>
            <a:off x="9696451" y="3786201"/>
            <a:ext cx="723252" cy="1204451"/>
            <a:chOff x="690432" y="996833"/>
            <a:chExt cx="723252" cy="1204451"/>
          </a:xfrm>
        </p:grpSpPr>
        <p:sp>
          <p:nvSpPr>
            <p:cNvPr id="135" name="Google Shape;135;p4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4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" name="Google Shape;137;p4"/>
          <p:cNvGrpSpPr/>
          <p:nvPr/>
        </p:nvGrpSpPr>
        <p:grpSpPr>
          <a:xfrm>
            <a:off x="8790073" y="3786201"/>
            <a:ext cx="723252" cy="1204451"/>
            <a:chOff x="690432" y="996833"/>
            <a:chExt cx="723252" cy="1204451"/>
          </a:xfrm>
        </p:grpSpPr>
        <p:sp>
          <p:nvSpPr>
            <p:cNvPr id="138" name="Google Shape;138;p4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4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" name="Google Shape;140;p4"/>
          <p:cNvGrpSpPr/>
          <p:nvPr/>
        </p:nvGrpSpPr>
        <p:grpSpPr>
          <a:xfrm>
            <a:off x="10586787" y="3786201"/>
            <a:ext cx="723252" cy="1204451"/>
            <a:chOff x="690432" y="996833"/>
            <a:chExt cx="723252" cy="1204451"/>
          </a:xfrm>
        </p:grpSpPr>
        <p:sp>
          <p:nvSpPr>
            <p:cNvPr id="141" name="Google Shape;141;p4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4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4"/>
          <p:cNvSpPr txBox="1"/>
          <p:nvPr/>
        </p:nvSpPr>
        <p:spPr>
          <a:xfrm>
            <a:off x="6744596" y="3801500"/>
            <a:ext cx="119616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da-DK"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…..</a:t>
            </a:r>
            <a:endParaRPr sz="6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4"/>
          <p:cNvSpPr txBox="1"/>
          <p:nvPr/>
        </p:nvSpPr>
        <p:spPr>
          <a:xfrm>
            <a:off x="2024697" y="3130437"/>
            <a:ext cx="98751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Højest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4"/>
          <p:cNvSpPr txBox="1"/>
          <p:nvPr/>
        </p:nvSpPr>
        <p:spPr>
          <a:xfrm>
            <a:off x="10319592" y="3130438"/>
            <a:ext cx="108152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Lavest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6" name="Google Shape;146;p4"/>
          <p:cNvCxnSpPr/>
          <p:nvPr/>
        </p:nvCxnSpPr>
        <p:spPr>
          <a:xfrm>
            <a:off x="2032027" y="3557401"/>
            <a:ext cx="9361758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47" name="Google Shape;147;p4"/>
          <p:cNvSpPr txBox="1"/>
          <p:nvPr/>
        </p:nvSpPr>
        <p:spPr>
          <a:xfrm>
            <a:off x="2394061" y="5459315"/>
            <a:ext cx="446122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Honnørkort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(nogle kalder dem billedkort)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4"/>
          <p:cNvSpPr/>
          <p:nvPr/>
        </p:nvSpPr>
        <p:spPr>
          <a:xfrm>
            <a:off x="4518485" y="1471196"/>
            <a:ext cx="1914827" cy="1458574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6814645" y="1471196"/>
            <a:ext cx="1914827" cy="1458574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4"/>
          <p:cNvSpPr txBox="1"/>
          <p:nvPr/>
        </p:nvSpPr>
        <p:spPr>
          <a:xfrm flipH="1">
            <a:off x="5137909" y="1264546"/>
            <a:ext cx="767633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Major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4"/>
          <p:cNvSpPr txBox="1"/>
          <p:nvPr/>
        </p:nvSpPr>
        <p:spPr>
          <a:xfrm flipH="1">
            <a:off x="7454388" y="1264546"/>
            <a:ext cx="767633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Minor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2" name="Google Shape;152;p4"/>
          <p:cNvGrpSpPr/>
          <p:nvPr/>
        </p:nvGrpSpPr>
        <p:grpSpPr>
          <a:xfrm>
            <a:off x="2982824" y="3772114"/>
            <a:ext cx="723252" cy="1204451"/>
            <a:chOff x="690432" y="996833"/>
            <a:chExt cx="723252" cy="1204451"/>
          </a:xfrm>
        </p:grpSpPr>
        <p:sp>
          <p:nvSpPr>
            <p:cNvPr id="153" name="Google Shape;153;p4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4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5" name="Google Shape;155;p4"/>
          <p:cNvGrpSpPr/>
          <p:nvPr/>
        </p:nvGrpSpPr>
        <p:grpSpPr>
          <a:xfrm>
            <a:off x="2076446" y="3772114"/>
            <a:ext cx="723252" cy="1204451"/>
            <a:chOff x="690432" y="996833"/>
            <a:chExt cx="723252" cy="1204451"/>
          </a:xfrm>
        </p:grpSpPr>
        <p:sp>
          <p:nvSpPr>
            <p:cNvPr id="156" name="Google Shape;156;p4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4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8" name="Google Shape;158;p4"/>
          <p:cNvGrpSpPr/>
          <p:nvPr/>
        </p:nvGrpSpPr>
        <p:grpSpPr>
          <a:xfrm>
            <a:off x="3873160" y="3772114"/>
            <a:ext cx="723252" cy="1204451"/>
            <a:chOff x="690432" y="996833"/>
            <a:chExt cx="723252" cy="1204451"/>
          </a:xfrm>
        </p:grpSpPr>
        <p:sp>
          <p:nvSpPr>
            <p:cNvPr id="159" name="Google Shape;159;p4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4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1" name="Google Shape;161;p4"/>
          <p:cNvGrpSpPr/>
          <p:nvPr/>
        </p:nvGrpSpPr>
        <p:grpSpPr>
          <a:xfrm>
            <a:off x="4731411" y="3772114"/>
            <a:ext cx="723252" cy="1204451"/>
            <a:chOff x="690432" y="996833"/>
            <a:chExt cx="723252" cy="1204451"/>
          </a:xfrm>
        </p:grpSpPr>
        <p:sp>
          <p:nvSpPr>
            <p:cNvPr id="162" name="Google Shape;162;p4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4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4" name="Google Shape;164;p4"/>
          <p:cNvGrpSpPr/>
          <p:nvPr/>
        </p:nvGrpSpPr>
        <p:grpSpPr>
          <a:xfrm>
            <a:off x="5578755" y="3778210"/>
            <a:ext cx="723252" cy="1204451"/>
            <a:chOff x="690432" y="996833"/>
            <a:chExt cx="723252" cy="1204451"/>
          </a:xfrm>
        </p:grpSpPr>
        <p:sp>
          <p:nvSpPr>
            <p:cNvPr id="165" name="Google Shape;165;p4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4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4"/>
          <p:cNvSpPr/>
          <p:nvPr/>
        </p:nvSpPr>
        <p:spPr>
          <a:xfrm>
            <a:off x="5535764" y="3641233"/>
            <a:ext cx="1245189" cy="1327590"/>
          </a:xfrm>
          <a:prstGeom prst="rect">
            <a:avLst/>
          </a:prstGeom>
          <a:solidFill>
            <a:schemeClr val="lt1">
              <a:alpha val="6901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4"/>
          <p:cNvSpPr txBox="1"/>
          <p:nvPr/>
        </p:nvSpPr>
        <p:spPr>
          <a:xfrm flipH="1">
            <a:off x="2255488" y="4931655"/>
            <a:ext cx="595010" cy="371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4"/>
          <p:cNvSpPr txBox="1"/>
          <p:nvPr/>
        </p:nvSpPr>
        <p:spPr>
          <a:xfrm flipH="1">
            <a:off x="2966686" y="4931655"/>
            <a:ext cx="764357" cy="382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Konge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4"/>
          <p:cNvSpPr txBox="1"/>
          <p:nvPr/>
        </p:nvSpPr>
        <p:spPr>
          <a:xfrm flipH="1">
            <a:off x="3860766" y="4931655"/>
            <a:ext cx="7643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Dame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4"/>
          <p:cNvSpPr txBox="1"/>
          <p:nvPr/>
        </p:nvSpPr>
        <p:spPr>
          <a:xfrm flipH="1">
            <a:off x="4673564" y="4931655"/>
            <a:ext cx="105766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Bonde*)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"/>
          <p:cNvSpPr txBox="1"/>
          <p:nvPr/>
        </p:nvSpPr>
        <p:spPr>
          <a:xfrm flipH="1">
            <a:off x="5577806" y="4931655"/>
            <a:ext cx="79125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10’er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4"/>
          <p:cNvSpPr/>
          <p:nvPr/>
        </p:nvSpPr>
        <p:spPr>
          <a:xfrm rot="5400000">
            <a:off x="3878677" y="3488605"/>
            <a:ext cx="150419" cy="3687605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4"/>
          <p:cNvSpPr txBox="1"/>
          <p:nvPr/>
        </p:nvSpPr>
        <p:spPr>
          <a:xfrm>
            <a:off x="439469" y="6378495"/>
            <a:ext cx="563756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*) Bonden kaldes også Knægt (Kn) eller på engelsk Jack (J)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0;p5">
            <a:extLst>
              <a:ext uri="{FF2B5EF4-FFF2-40B4-BE49-F238E27FC236}">
                <a16:creationId xmlns:a16="http://schemas.microsoft.com/office/drawing/2014/main" id="{B2AD9243-C106-7FB6-3665-500315D23B53}"/>
              </a:ext>
            </a:extLst>
          </p:cNvPr>
          <p:cNvSpPr txBox="1"/>
          <p:nvPr/>
        </p:nvSpPr>
        <p:spPr>
          <a:xfrm>
            <a:off x="510604" y="135720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Afvikling af spillet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FB81CF8-1F52-0AEC-3871-9FDBE3795A98}"/>
              </a:ext>
            </a:extLst>
          </p:cNvPr>
          <p:cNvSpPr/>
          <p:nvPr/>
        </p:nvSpPr>
        <p:spPr>
          <a:xfrm>
            <a:off x="3953505" y="1799520"/>
            <a:ext cx="3960000" cy="396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181;p5">
            <a:extLst>
              <a:ext uri="{FF2B5EF4-FFF2-40B4-BE49-F238E27FC236}">
                <a16:creationId xmlns:a16="http://schemas.microsoft.com/office/drawing/2014/main" id="{F96F3CAC-C548-13EF-EC1E-DCE7B1167682}"/>
              </a:ext>
            </a:extLst>
          </p:cNvPr>
          <p:cNvSpPr txBox="1"/>
          <p:nvPr/>
        </p:nvSpPr>
        <p:spPr>
          <a:xfrm>
            <a:off x="3061374" y="5687542"/>
            <a:ext cx="582666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(ofte benævnt ”hjemme” eller ”på hånden”)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2021EBBB-9E9F-333B-1FF7-62E09E42341C}"/>
              </a:ext>
            </a:extLst>
          </p:cNvPr>
          <p:cNvSpPr/>
          <p:nvPr/>
        </p:nvSpPr>
        <p:spPr>
          <a:xfrm>
            <a:off x="5181600" y="3209972"/>
            <a:ext cx="1536192" cy="163162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448025BD-B919-E376-C3F6-A948ADAAC856}"/>
              </a:ext>
            </a:extLst>
          </p:cNvPr>
          <p:cNvSpPr/>
          <p:nvPr/>
        </p:nvSpPr>
        <p:spPr>
          <a:xfrm>
            <a:off x="5210180" y="3225870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7D82780-86EF-C446-3703-BF7C75759C63}"/>
              </a:ext>
            </a:extLst>
          </p:cNvPr>
          <p:cNvSpPr/>
          <p:nvPr/>
        </p:nvSpPr>
        <p:spPr>
          <a:xfrm>
            <a:off x="5213753" y="4362581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1645C08C-33C9-A330-3302-1E4132FCBECA}"/>
              </a:ext>
            </a:extLst>
          </p:cNvPr>
          <p:cNvSpPr/>
          <p:nvPr/>
        </p:nvSpPr>
        <p:spPr>
          <a:xfrm>
            <a:off x="5245906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D79C6B6D-981A-F895-7953-93118261A326}"/>
              </a:ext>
            </a:extLst>
          </p:cNvPr>
          <p:cNvSpPr/>
          <p:nvPr/>
        </p:nvSpPr>
        <p:spPr>
          <a:xfrm>
            <a:off x="5974704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FF4F6FB3-DCCE-2EB7-3CB9-E88CD98FF3A6}"/>
              </a:ext>
            </a:extLst>
          </p:cNvPr>
          <p:cNvSpPr txBox="1"/>
          <p:nvPr/>
        </p:nvSpPr>
        <p:spPr>
          <a:xfrm>
            <a:off x="5285919" y="4434122"/>
            <a:ext cx="479044" cy="540214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da-DK" sz="900" b="1" dirty="0"/>
              <a:t>VEST</a:t>
            </a:r>
            <a:endParaRPr lang="en-US" sz="900" b="1" dirty="0"/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1CCB4C29-E7F1-640B-A14D-0E164EECE6A6}"/>
              </a:ext>
            </a:extLst>
          </p:cNvPr>
          <p:cNvSpPr txBox="1"/>
          <p:nvPr/>
        </p:nvSpPr>
        <p:spPr>
          <a:xfrm>
            <a:off x="6107871" y="4495065"/>
            <a:ext cx="596905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SYD</a:t>
            </a:r>
            <a:endParaRPr lang="en-US" sz="900" b="1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942670F0-A37D-C3CA-A48E-A19B0506A507}"/>
              </a:ext>
            </a:extLst>
          </p:cNvPr>
          <p:cNvSpPr/>
          <p:nvPr/>
        </p:nvSpPr>
        <p:spPr>
          <a:xfrm>
            <a:off x="5245906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9449BA05-E7D2-A0D4-4FD3-8FBDCD668409}"/>
              </a:ext>
            </a:extLst>
          </p:cNvPr>
          <p:cNvSpPr/>
          <p:nvPr/>
        </p:nvSpPr>
        <p:spPr>
          <a:xfrm>
            <a:off x="5974704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DD517FEB-BB79-54BD-A145-DC8940D294D8}"/>
              </a:ext>
            </a:extLst>
          </p:cNvPr>
          <p:cNvSpPr txBox="1"/>
          <p:nvPr/>
        </p:nvSpPr>
        <p:spPr>
          <a:xfrm rot="10800000">
            <a:off x="5103842" y="3196767"/>
            <a:ext cx="753737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NORD</a:t>
            </a:r>
            <a:endParaRPr lang="en-US" sz="900" b="1" dirty="0"/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214C7CB8-1AF8-2150-DFEC-14A4B1D3144C}"/>
              </a:ext>
            </a:extLst>
          </p:cNvPr>
          <p:cNvSpPr txBox="1"/>
          <p:nvPr/>
        </p:nvSpPr>
        <p:spPr>
          <a:xfrm>
            <a:off x="6175749" y="3128613"/>
            <a:ext cx="479044" cy="46220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a-DK" sz="900" b="1" dirty="0"/>
              <a:t>ØST</a:t>
            </a:r>
            <a:endParaRPr lang="en-US" sz="900" b="1" dirty="0"/>
          </a:p>
        </p:txBody>
      </p:sp>
      <p:sp>
        <p:nvSpPr>
          <p:cNvPr id="5" name="Taleboble: rektangel med afrundede hjørner 4">
            <a:extLst>
              <a:ext uri="{FF2B5EF4-FFF2-40B4-BE49-F238E27FC236}">
                <a16:creationId xmlns:a16="http://schemas.microsoft.com/office/drawing/2014/main" id="{04D99028-0AB2-861C-CA97-FD43FF055030}"/>
              </a:ext>
            </a:extLst>
          </p:cNvPr>
          <p:cNvSpPr/>
          <p:nvPr/>
        </p:nvSpPr>
        <p:spPr>
          <a:xfrm>
            <a:off x="8805636" y="5050510"/>
            <a:ext cx="2642652" cy="1274064"/>
          </a:xfrm>
          <a:prstGeom prst="wedgeRoundRectCallout">
            <a:avLst>
              <a:gd name="adj1" fmla="val -69487"/>
              <a:gd name="adj2" fmla="val 18079"/>
              <a:gd name="adj3" fmla="val 16667"/>
            </a:avLst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Spilfører </a:t>
            </a:r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 udgangspunktet for placeringen af de øvrige roller. 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87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0;p5">
            <a:extLst>
              <a:ext uri="{FF2B5EF4-FFF2-40B4-BE49-F238E27FC236}">
                <a16:creationId xmlns:a16="http://schemas.microsoft.com/office/drawing/2014/main" id="{B2AD9243-C106-7FB6-3665-500315D23B53}"/>
              </a:ext>
            </a:extLst>
          </p:cNvPr>
          <p:cNvSpPr txBox="1"/>
          <p:nvPr/>
        </p:nvSpPr>
        <p:spPr>
          <a:xfrm>
            <a:off x="510604" y="135720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Afvikling af spillet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FB81CF8-1F52-0AEC-3871-9FDBE3795A98}"/>
              </a:ext>
            </a:extLst>
          </p:cNvPr>
          <p:cNvSpPr/>
          <p:nvPr/>
        </p:nvSpPr>
        <p:spPr>
          <a:xfrm>
            <a:off x="3953505" y="1799520"/>
            <a:ext cx="3960000" cy="396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181;p5">
            <a:extLst>
              <a:ext uri="{FF2B5EF4-FFF2-40B4-BE49-F238E27FC236}">
                <a16:creationId xmlns:a16="http://schemas.microsoft.com/office/drawing/2014/main" id="{F96F3CAC-C548-13EF-EC1E-DCE7B1167682}"/>
              </a:ext>
            </a:extLst>
          </p:cNvPr>
          <p:cNvSpPr txBox="1"/>
          <p:nvPr/>
        </p:nvSpPr>
        <p:spPr>
          <a:xfrm>
            <a:off x="3061374" y="5687542"/>
            <a:ext cx="582666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(ofte benævnt ”hjemme” eller ”på hånden”)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2021EBBB-9E9F-333B-1FF7-62E09E42341C}"/>
              </a:ext>
            </a:extLst>
          </p:cNvPr>
          <p:cNvSpPr/>
          <p:nvPr/>
        </p:nvSpPr>
        <p:spPr>
          <a:xfrm>
            <a:off x="5181600" y="3209972"/>
            <a:ext cx="1536192" cy="163162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448025BD-B919-E376-C3F6-A948ADAAC856}"/>
              </a:ext>
            </a:extLst>
          </p:cNvPr>
          <p:cNvSpPr/>
          <p:nvPr/>
        </p:nvSpPr>
        <p:spPr>
          <a:xfrm>
            <a:off x="5210180" y="3225870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7D82780-86EF-C446-3703-BF7C75759C63}"/>
              </a:ext>
            </a:extLst>
          </p:cNvPr>
          <p:cNvSpPr/>
          <p:nvPr/>
        </p:nvSpPr>
        <p:spPr>
          <a:xfrm>
            <a:off x="5213753" y="4362581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1645C08C-33C9-A330-3302-1E4132FCBECA}"/>
              </a:ext>
            </a:extLst>
          </p:cNvPr>
          <p:cNvSpPr/>
          <p:nvPr/>
        </p:nvSpPr>
        <p:spPr>
          <a:xfrm>
            <a:off x="5245906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D79C6B6D-981A-F895-7953-93118261A326}"/>
              </a:ext>
            </a:extLst>
          </p:cNvPr>
          <p:cNvSpPr/>
          <p:nvPr/>
        </p:nvSpPr>
        <p:spPr>
          <a:xfrm>
            <a:off x="5974704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FF4F6FB3-DCCE-2EB7-3CB9-E88CD98FF3A6}"/>
              </a:ext>
            </a:extLst>
          </p:cNvPr>
          <p:cNvSpPr txBox="1"/>
          <p:nvPr/>
        </p:nvSpPr>
        <p:spPr>
          <a:xfrm>
            <a:off x="5285919" y="4434122"/>
            <a:ext cx="479044" cy="540214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da-DK" sz="900" b="1" dirty="0"/>
              <a:t>VEST</a:t>
            </a:r>
            <a:endParaRPr lang="en-US" sz="900" b="1" dirty="0"/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1CCB4C29-E7F1-640B-A14D-0E164EECE6A6}"/>
              </a:ext>
            </a:extLst>
          </p:cNvPr>
          <p:cNvSpPr txBox="1"/>
          <p:nvPr/>
        </p:nvSpPr>
        <p:spPr>
          <a:xfrm>
            <a:off x="6107871" y="4495065"/>
            <a:ext cx="596905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SYD</a:t>
            </a:r>
            <a:endParaRPr lang="en-US" sz="900" b="1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942670F0-A37D-C3CA-A48E-A19B0506A507}"/>
              </a:ext>
            </a:extLst>
          </p:cNvPr>
          <p:cNvSpPr/>
          <p:nvPr/>
        </p:nvSpPr>
        <p:spPr>
          <a:xfrm>
            <a:off x="5245906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9449BA05-E7D2-A0D4-4FD3-8FBDCD668409}"/>
              </a:ext>
            </a:extLst>
          </p:cNvPr>
          <p:cNvSpPr/>
          <p:nvPr/>
        </p:nvSpPr>
        <p:spPr>
          <a:xfrm>
            <a:off x="5974704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DD517FEB-BB79-54BD-A145-DC8940D294D8}"/>
              </a:ext>
            </a:extLst>
          </p:cNvPr>
          <p:cNvSpPr txBox="1"/>
          <p:nvPr/>
        </p:nvSpPr>
        <p:spPr>
          <a:xfrm rot="10800000">
            <a:off x="5103842" y="3196767"/>
            <a:ext cx="753737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NORD</a:t>
            </a:r>
            <a:endParaRPr lang="en-US" sz="900" b="1" dirty="0"/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214C7CB8-1AF8-2150-DFEC-14A4B1D3144C}"/>
              </a:ext>
            </a:extLst>
          </p:cNvPr>
          <p:cNvSpPr txBox="1"/>
          <p:nvPr/>
        </p:nvSpPr>
        <p:spPr>
          <a:xfrm>
            <a:off x="6175749" y="3128613"/>
            <a:ext cx="479044" cy="46220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a-DK" sz="900" b="1" dirty="0"/>
              <a:t>ØST</a:t>
            </a:r>
            <a:endParaRPr lang="en-US" sz="900" b="1" dirty="0"/>
          </a:p>
        </p:txBody>
      </p:sp>
      <p:pic>
        <p:nvPicPr>
          <p:cNvPr id="39" name="Billede 38">
            <a:extLst>
              <a:ext uri="{FF2B5EF4-FFF2-40B4-BE49-F238E27FC236}">
                <a16:creationId xmlns:a16="http://schemas.microsoft.com/office/drawing/2014/main" id="{53A8E97E-09A2-A501-1639-4DB00D6E808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005196">
            <a:off x="4260230" y="3449390"/>
            <a:ext cx="397768" cy="561648"/>
          </a:xfrm>
          <a:prstGeom prst="rect">
            <a:avLst/>
          </a:prstGeom>
        </p:spPr>
      </p:pic>
      <p:sp>
        <p:nvSpPr>
          <p:cNvPr id="5" name="Google Shape;182;p5">
            <a:extLst>
              <a:ext uri="{FF2B5EF4-FFF2-40B4-BE49-F238E27FC236}">
                <a16:creationId xmlns:a16="http://schemas.microsoft.com/office/drawing/2014/main" id="{FFB73B76-C456-B385-35E0-73FF9ACD87FA}"/>
              </a:ext>
            </a:extLst>
          </p:cNvPr>
          <p:cNvSpPr txBox="1"/>
          <p:nvPr/>
        </p:nvSpPr>
        <p:spPr>
          <a:xfrm rot="-5400000">
            <a:off x="1664903" y="3364042"/>
            <a:ext cx="375513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UDSPILLER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(til venstre for spilfører)</a:t>
            </a: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aleboble: rektangel med afrundede hjørner 5">
            <a:extLst>
              <a:ext uri="{FF2B5EF4-FFF2-40B4-BE49-F238E27FC236}">
                <a16:creationId xmlns:a16="http://schemas.microsoft.com/office/drawing/2014/main" id="{BC79032E-DC7F-BE83-9276-F2453CD50C0D}"/>
              </a:ext>
            </a:extLst>
          </p:cNvPr>
          <p:cNvSpPr/>
          <p:nvPr/>
        </p:nvSpPr>
        <p:spPr>
          <a:xfrm>
            <a:off x="510604" y="2767584"/>
            <a:ext cx="2330132" cy="1450848"/>
          </a:xfrm>
          <a:prstGeom prst="wedgeRoundRectCallout">
            <a:avLst>
              <a:gd name="adj1" fmla="val 69643"/>
              <a:gd name="adj2" fmla="val 19760"/>
              <a:gd name="adj3" fmla="val 16667"/>
            </a:avLst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Udspiller </a:t>
            </a:r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sidder til </a:t>
            </a:r>
            <a:r>
              <a:rPr lang="da-DK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venstre </a:t>
            </a:r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Spilfører. Der spilles </a:t>
            </a:r>
            <a:r>
              <a:rPr lang="da-DK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fordækt </a:t>
            </a:r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 = bagsiden op af. 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610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0;p5">
            <a:extLst>
              <a:ext uri="{FF2B5EF4-FFF2-40B4-BE49-F238E27FC236}">
                <a16:creationId xmlns:a16="http://schemas.microsoft.com/office/drawing/2014/main" id="{B2AD9243-C106-7FB6-3665-500315D23B53}"/>
              </a:ext>
            </a:extLst>
          </p:cNvPr>
          <p:cNvSpPr txBox="1"/>
          <p:nvPr/>
        </p:nvSpPr>
        <p:spPr>
          <a:xfrm>
            <a:off x="510604" y="135720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Afvikling af spillet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FB81CF8-1F52-0AEC-3871-9FDBE3795A98}"/>
              </a:ext>
            </a:extLst>
          </p:cNvPr>
          <p:cNvSpPr/>
          <p:nvPr/>
        </p:nvSpPr>
        <p:spPr>
          <a:xfrm>
            <a:off x="3953505" y="1799520"/>
            <a:ext cx="3960000" cy="396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181;p5">
            <a:extLst>
              <a:ext uri="{FF2B5EF4-FFF2-40B4-BE49-F238E27FC236}">
                <a16:creationId xmlns:a16="http://schemas.microsoft.com/office/drawing/2014/main" id="{F96F3CAC-C548-13EF-EC1E-DCE7B1167682}"/>
              </a:ext>
            </a:extLst>
          </p:cNvPr>
          <p:cNvSpPr txBox="1"/>
          <p:nvPr/>
        </p:nvSpPr>
        <p:spPr>
          <a:xfrm>
            <a:off x="3061374" y="5687542"/>
            <a:ext cx="582666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(ofte benævnt ”hjemme” eller ”på hånden”)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2021EBBB-9E9F-333B-1FF7-62E09E42341C}"/>
              </a:ext>
            </a:extLst>
          </p:cNvPr>
          <p:cNvSpPr/>
          <p:nvPr/>
        </p:nvSpPr>
        <p:spPr>
          <a:xfrm>
            <a:off x="5181600" y="3209972"/>
            <a:ext cx="1536192" cy="163162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448025BD-B919-E376-C3F6-A948ADAAC856}"/>
              </a:ext>
            </a:extLst>
          </p:cNvPr>
          <p:cNvSpPr/>
          <p:nvPr/>
        </p:nvSpPr>
        <p:spPr>
          <a:xfrm>
            <a:off x="5210180" y="3225870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7D82780-86EF-C446-3703-BF7C75759C63}"/>
              </a:ext>
            </a:extLst>
          </p:cNvPr>
          <p:cNvSpPr/>
          <p:nvPr/>
        </p:nvSpPr>
        <p:spPr>
          <a:xfrm>
            <a:off x="5213753" y="4362581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1645C08C-33C9-A330-3302-1E4132FCBECA}"/>
              </a:ext>
            </a:extLst>
          </p:cNvPr>
          <p:cNvSpPr/>
          <p:nvPr/>
        </p:nvSpPr>
        <p:spPr>
          <a:xfrm>
            <a:off x="5245906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D79C6B6D-981A-F895-7953-93118261A326}"/>
              </a:ext>
            </a:extLst>
          </p:cNvPr>
          <p:cNvSpPr/>
          <p:nvPr/>
        </p:nvSpPr>
        <p:spPr>
          <a:xfrm>
            <a:off x="5974704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FF4F6FB3-DCCE-2EB7-3CB9-E88CD98FF3A6}"/>
              </a:ext>
            </a:extLst>
          </p:cNvPr>
          <p:cNvSpPr txBox="1"/>
          <p:nvPr/>
        </p:nvSpPr>
        <p:spPr>
          <a:xfrm>
            <a:off x="5285919" y="4434122"/>
            <a:ext cx="479044" cy="540214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da-DK" sz="900" b="1" dirty="0"/>
              <a:t>VEST</a:t>
            </a:r>
            <a:endParaRPr lang="en-US" sz="900" b="1" dirty="0"/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1CCB4C29-E7F1-640B-A14D-0E164EECE6A6}"/>
              </a:ext>
            </a:extLst>
          </p:cNvPr>
          <p:cNvSpPr txBox="1"/>
          <p:nvPr/>
        </p:nvSpPr>
        <p:spPr>
          <a:xfrm>
            <a:off x="6107871" y="4495065"/>
            <a:ext cx="596905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SYD</a:t>
            </a:r>
            <a:endParaRPr lang="en-US" sz="900" b="1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942670F0-A37D-C3CA-A48E-A19B0506A507}"/>
              </a:ext>
            </a:extLst>
          </p:cNvPr>
          <p:cNvSpPr/>
          <p:nvPr/>
        </p:nvSpPr>
        <p:spPr>
          <a:xfrm>
            <a:off x="5245906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9449BA05-E7D2-A0D4-4FD3-8FBDCD668409}"/>
              </a:ext>
            </a:extLst>
          </p:cNvPr>
          <p:cNvSpPr/>
          <p:nvPr/>
        </p:nvSpPr>
        <p:spPr>
          <a:xfrm>
            <a:off x="5974704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DD517FEB-BB79-54BD-A145-DC8940D294D8}"/>
              </a:ext>
            </a:extLst>
          </p:cNvPr>
          <p:cNvSpPr txBox="1"/>
          <p:nvPr/>
        </p:nvSpPr>
        <p:spPr>
          <a:xfrm rot="10800000">
            <a:off x="5103842" y="3196767"/>
            <a:ext cx="753737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NORD</a:t>
            </a:r>
            <a:endParaRPr lang="en-US" sz="900" b="1" dirty="0"/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214C7CB8-1AF8-2150-DFEC-14A4B1D3144C}"/>
              </a:ext>
            </a:extLst>
          </p:cNvPr>
          <p:cNvSpPr txBox="1"/>
          <p:nvPr/>
        </p:nvSpPr>
        <p:spPr>
          <a:xfrm>
            <a:off x="6175749" y="3128613"/>
            <a:ext cx="479044" cy="46220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a-DK" sz="900" b="1" dirty="0"/>
              <a:t>ØST</a:t>
            </a:r>
            <a:endParaRPr lang="en-US" sz="900" b="1" dirty="0"/>
          </a:p>
        </p:txBody>
      </p:sp>
      <p:pic>
        <p:nvPicPr>
          <p:cNvPr id="39" name="Billede 38">
            <a:extLst>
              <a:ext uri="{FF2B5EF4-FFF2-40B4-BE49-F238E27FC236}">
                <a16:creationId xmlns:a16="http://schemas.microsoft.com/office/drawing/2014/main" id="{53A8E97E-09A2-A501-1639-4DB00D6E808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005196">
            <a:off x="4260230" y="3449390"/>
            <a:ext cx="397768" cy="561648"/>
          </a:xfrm>
          <a:prstGeom prst="rect">
            <a:avLst/>
          </a:prstGeom>
        </p:spPr>
      </p:pic>
      <p:sp>
        <p:nvSpPr>
          <p:cNvPr id="5" name="Google Shape;182;p5">
            <a:extLst>
              <a:ext uri="{FF2B5EF4-FFF2-40B4-BE49-F238E27FC236}">
                <a16:creationId xmlns:a16="http://schemas.microsoft.com/office/drawing/2014/main" id="{FFB73B76-C456-B385-35E0-73FF9ACD87FA}"/>
              </a:ext>
            </a:extLst>
          </p:cNvPr>
          <p:cNvSpPr txBox="1"/>
          <p:nvPr/>
        </p:nvSpPr>
        <p:spPr>
          <a:xfrm rot="-5400000">
            <a:off x="1664903" y="3364042"/>
            <a:ext cx="375513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UDSPILLER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(til venstre for spilfører)</a:t>
            </a: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D026E83C-B830-5B6F-19B9-46D19B2579C7}"/>
              </a:ext>
            </a:extLst>
          </p:cNvPr>
          <p:cNvSpPr txBox="1"/>
          <p:nvPr/>
        </p:nvSpPr>
        <p:spPr>
          <a:xfrm>
            <a:off x="7831684" y="2269267"/>
            <a:ext cx="553998" cy="302050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da-DK" sz="2400" b="1" dirty="0" err="1"/>
              <a:t>UDSPILLER’s</a:t>
            </a:r>
            <a:r>
              <a:rPr lang="da-DK" sz="2400" b="1" dirty="0"/>
              <a:t> makker</a:t>
            </a:r>
          </a:p>
        </p:txBody>
      </p:sp>
      <p:sp>
        <p:nvSpPr>
          <p:cNvPr id="8" name="Taleboble: rektangel med afrundede hjørner 7">
            <a:extLst>
              <a:ext uri="{FF2B5EF4-FFF2-40B4-BE49-F238E27FC236}">
                <a16:creationId xmlns:a16="http://schemas.microsoft.com/office/drawing/2014/main" id="{E9A2FBE1-62DD-D6AD-AAAE-79EC8C5155BF}"/>
              </a:ext>
            </a:extLst>
          </p:cNvPr>
          <p:cNvSpPr/>
          <p:nvPr/>
        </p:nvSpPr>
        <p:spPr>
          <a:xfrm>
            <a:off x="8808720" y="3139440"/>
            <a:ext cx="2371344" cy="912842"/>
          </a:xfrm>
          <a:prstGeom prst="wedgeRoundRectCallout">
            <a:avLst>
              <a:gd name="adj1" fmla="val -69487"/>
              <a:gd name="adj2" fmla="val 18079"/>
              <a:gd name="adj3" fmla="val 16667"/>
            </a:avLst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Udspillers</a:t>
            </a:r>
            <a:r>
              <a:rPr lang="da-DK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makker skal acceptere udspillet.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642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0;p5">
            <a:extLst>
              <a:ext uri="{FF2B5EF4-FFF2-40B4-BE49-F238E27FC236}">
                <a16:creationId xmlns:a16="http://schemas.microsoft.com/office/drawing/2014/main" id="{B2AD9243-C106-7FB6-3665-500315D23B53}"/>
              </a:ext>
            </a:extLst>
          </p:cNvPr>
          <p:cNvSpPr txBox="1"/>
          <p:nvPr/>
        </p:nvSpPr>
        <p:spPr>
          <a:xfrm>
            <a:off x="510604" y="135720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Afvikling af spillet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FB81CF8-1F52-0AEC-3871-9FDBE3795A98}"/>
              </a:ext>
            </a:extLst>
          </p:cNvPr>
          <p:cNvSpPr/>
          <p:nvPr/>
        </p:nvSpPr>
        <p:spPr>
          <a:xfrm>
            <a:off x="3953505" y="1799520"/>
            <a:ext cx="3960000" cy="396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181;p5">
            <a:extLst>
              <a:ext uri="{FF2B5EF4-FFF2-40B4-BE49-F238E27FC236}">
                <a16:creationId xmlns:a16="http://schemas.microsoft.com/office/drawing/2014/main" id="{F96F3CAC-C548-13EF-EC1E-DCE7B1167682}"/>
              </a:ext>
            </a:extLst>
          </p:cNvPr>
          <p:cNvSpPr txBox="1"/>
          <p:nvPr/>
        </p:nvSpPr>
        <p:spPr>
          <a:xfrm>
            <a:off x="3061374" y="5687542"/>
            <a:ext cx="582666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(ofte benævnt ”hjemme” eller ”på hånden”)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2021EBBB-9E9F-333B-1FF7-62E09E42341C}"/>
              </a:ext>
            </a:extLst>
          </p:cNvPr>
          <p:cNvSpPr/>
          <p:nvPr/>
        </p:nvSpPr>
        <p:spPr>
          <a:xfrm>
            <a:off x="5181600" y="3209972"/>
            <a:ext cx="1536192" cy="163162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448025BD-B919-E376-C3F6-A948ADAAC856}"/>
              </a:ext>
            </a:extLst>
          </p:cNvPr>
          <p:cNvSpPr/>
          <p:nvPr/>
        </p:nvSpPr>
        <p:spPr>
          <a:xfrm>
            <a:off x="5210180" y="3225870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7D82780-86EF-C446-3703-BF7C75759C63}"/>
              </a:ext>
            </a:extLst>
          </p:cNvPr>
          <p:cNvSpPr/>
          <p:nvPr/>
        </p:nvSpPr>
        <p:spPr>
          <a:xfrm>
            <a:off x="5213753" y="4362581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1645C08C-33C9-A330-3302-1E4132FCBECA}"/>
              </a:ext>
            </a:extLst>
          </p:cNvPr>
          <p:cNvSpPr/>
          <p:nvPr/>
        </p:nvSpPr>
        <p:spPr>
          <a:xfrm>
            <a:off x="5245906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D79C6B6D-981A-F895-7953-93118261A326}"/>
              </a:ext>
            </a:extLst>
          </p:cNvPr>
          <p:cNvSpPr/>
          <p:nvPr/>
        </p:nvSpPr>
        <p:spPr>
          <a:xfrm>
            <a:off x="5974704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FF4F6FB3-DCCE-2EB7-3CB9-E88CD98FF3A6}"/>
              </a:ext>
            </a:extLst>
          </p:cNvPr>
          <p:cNvSpPr txBox="1"/>
          <p:nvPr/>
        </p:nvSpPr>
        <p:spPr>
          <a:xfrm>
            <a:off x="5285919" y="4434122"/>
            <a:ext cx="479044" cy="540214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da-DK" sz="900" b="1" dirty="0"/>
              <a:t>VEST</a:t>
            </a:r>
            <a:endParaRPr lang="en-US" sz="900" b="1" dirty="0"/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1CCB4C29-E7F1-640B-A14D-0E164EECE6A6}"/>
              </a:ext>
            </a:extLst>
          </p:cNvPr>
          <p:cNvSpPr txBox="1"/>
          <p:nvPr/>
        </p:nvSpPr>
        <p:spPr>
          <a:xfrm>
            <a:off x="6107871" y="4495065"/>
            <a:ext cx="596905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SYD</a:t>
            </a:r>
            <a:endParaRPr lang="en-US" sz="900" b="1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942670F0-A37D-C3CA-A48E-A19B0506A507}"/>
              </a:ext>
            </a:extLst>
          </p:cNvPr>
          <p:cNvSpPr/>
          <p:nvPr/>
        </p:nvSpPr>
        <p:spPr>
          <a:xfrm>
            <a:off x="5245906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9449BA05-E7D2-A0D4-4FD3-8FBDCD668409}"/>
              </a:ext>
            </a:extLst>
          </p:cNvPr>
          <p:cNvSpPr/>
          <p:nvPr/>
        </p:nvSpPr>
        <p:spPr>
          <a:xfrm>
            <a:off x="5974704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DD517FEB-BB79-54BD-A145-DC8940D294D8}"/>
              </a:ext>
            </a:extLst>
          </p:cNvPr>
          <p:cNvSpPr txBox="1"/>
          <p:nvPr/>
        </p:nvSpPr>
        <p:spPr>
          <a:xfrm rot="10800000">
            <a:off x="5103842" y="3196767"/>
            <a:ext cx="753737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NORD</a:t>
            </a:r>
            <a:endParaRPr lang="en-US" sz="900" b="1" dirty="0"/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214C7CB8-1AF8-2150-DFEC-14A4B1D3144C}"/>
              </a:ext>
            </a:extLst>
          </p:cNvPr>
          <p:cNvSpPr txBox="1"/>
          <p:nvPr/>
        </p:nvSpPr>
        <p:spPr>
          <a:xfrm>
            <a:off x="6175749" y="3128613"/>
            <a:ext cx="479044" cy="46220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a-DK" sz="900" b="1" dirty="0"/>
              <a:t>ØST</a:t>
            </a:r>
            <a:endParaRPr lang="en-US" sz="900" b="1" dirty="0"/>
          </a:p>
        </p:txBody>
      </p:sp>
      <p:sp>
        <p:nvSpPr>
          <p:cNvPr id="5" name="Google Shape;182;p5">
            <a:extLst>
              <a:ext uri="{FF2B5EF4-FFF2-40B4-BE49-F238E27FC236}">
                <a16:creationId xmlns:a16="http://schemas.microsoft.com/office/drawing/2014/main" id="{FFB73B76-C456-B385-35E0-73FF9ACD87FA}"/>
              </a:ext>
            </a:extLst>
          </p:cNvPr>
          <p:cNvSpPr txBox="1"/>
          <p:nvPr/>
        </p:nvSpPr>
        <p:spPr>
          <a:xfrm rot="-5400000">
            <a:off x="1664903" y="3364042"/>
            <a:ext cx="375513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UDSPILLER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(til venstre for spilfører)</a:t>
            </a: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D026E83C-B830-5B6F-19B9-46D19B2579C7}"/>
              </a:ext>
            </a:extLst>
          </p:cNvPr>
          <p:cNvSpPr txBox="1"/>
          <p:nvPr/>
        </p:nvSpPr>
        <p:spPr>
          <a:xfrm>
            <a:off x="7831684" y="2269267"/>
            <a:ext cx="553998" cy="302050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da-DK" sz="2400" b="1" dirty="0" err="1"/>
              <a:t>UDSPILLER’s</a:t>
            </a:r>
            <a:r>
              <a:rPr lang="da-DK" sz="2400" b="1" dirty="0"/>
              <a:t> makker</a:t>
            </a:r>
          </a:p>
        </p:txBody>
      </p:sp>
      <p:sp>
        <p:nvSpPr>
          <p:cNvPr id="6" name="Taleboble: rektangel med afrundede hjørner 5">
            <a:extLst>
              <a:ext uri="{FF2B5EF4-FFF2-40B4-BE49-F238E27FC236}">
                <a16:creationId xmlns:a16="http://schemas.microsoft.com/office/drawing/2014/main" id="{9A635746-723D-80A4-0616-E521087E7A32}"/>
              </a:ext>
            </a:extLst>
          </p:cNvPr>
          <p:cNvSpPr/>
          <p:nvPr/>
        </p:nvSpPr>
        <p:spPr>
          <a:xfrm>
            <a:off x="310896" y="3236976"/>
            <a:ext cx="2523744" cy="981456"/>
          </a:xfrm>
          <a:prstGeom prst="wedgeRoundRectCallout">
            <a:avLst>
              <a:gd name="adj1" fmla="val 69643"/>
              <a:gd name="adj2" fmla="val 19760"/>
              <a:gd name="adj3" fmla="val 16667"/>
            </a:avLst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Efter accept fra makker, så vender </a:t>
            </a:r>
            <a:r>
              <a:rPr lang="da-DK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Udspiller </a:t>
            </a:r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kortet om.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BD96DA0B-B701-F418-41AF-1B9FEDD40E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49964" y="3636147"/>
            <a:ext cx="532558" cy="36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967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0;p5">
            <a:extLst>
              <a:ext uri="{FF2B5EF4-FFF2-40B4-BE49-F238E27FC236}">
                <a16:creationId xmlns:a16="http://schemas.microsoft.com/office/drawing/2014/main" id="{B2AD9243-C106-7FB6-3665-500315D23B53}"/>
              </a:ext>
            </a:extLst>
          </p:cNvPr>
          <p:cNvSpPr txBox="1"/>
          <p:nvPr/>
        </p:nvSpPr>
        <p:spPr>
          <a:xfrm>
            <a:off x="510604" y="135720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Afvikling af spillet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FB81CF8-1F52-0AEC-3871-9FDBE3795A98}"/>
              </a:ext>
            </a:extLst>
          </p:cNvPr>
          <p:cNvSpPr/>
          <p:nvPr/>
        </p:nvSpPr>
        <p:spPr>
          <a:xfrm>
            <a:off x="3953505" y="1799520"/>
            <a:ext cx="3960000" cy="396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181;p5">
            <a:extLst>
              <a:ext uri="{FF2B5EF4-FFF2-40B4-BE49-F238E27FC236}">
                <a16:creationId xmlns:a16="http://schemas.microsoft.com/office/drawing/2014/main" id="{F96F3CAC-C548-13EF-EC1E-DCE7B1167682}"/>
              </a:ext>
            </a:extLst>
          </p:cNvPr>
          <p:cNvSpPr txBox="1"/>
          <p:nvPr/>
        </p:nvSpPr>
        <p:spPr>
          <a:xfrm>
            <a:off x="3061374" y="5687542"/>
            <a:ext cx="582666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(ofte benævnt ”hjemme” eller ”på hånden”)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2021EBBB-9E9F-333B-1FF7-62E09E42341C}"/>
              </a:ext>
            </a:extLst>
          </p:cNvPr>
          <p:cNvSpPr/>
          <p:nvPr/>
        </p:nvSpPr>
        <p:spPr>
          <a:xfrm>
            <a:off x="5181600" y="3209972"/>
            <a:ext cx="1536192" cy="163162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448025BD-B919-E376-C3F6-A948ADAAC856}"/>
              </a:ext>
            </a:extLst>
          </p:cNvPr>
          <p:cNvSpPr/>
          <p:nvPr/>
        </p:nvSpPr>
        <p:spPr>
          <a:xfrm>
            <a:off x="5210180" y="3225870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7D82780-86EF-C446-3703-BF7C75759C63}"/>
              </a:ext>
            </a:extLst>
          </p:cNvPr>
          <p:cNvSpPr/>
          <p:nvPr/>
        </p:nvSpPr>
        <p:spPr>
          <a:xfrm>
            <a:off x="5213753" y="4362581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1645C08C-33C9-A330-3302-1E4132FCBECA}"/>
              </a:ext>
            </a:extLst>
          </p:cNvPr>
          <p:cNvSpPr/>
          <p:nvPr/>
        </p:nvSpPr>
        <p:spPr>
          <a:xfrm>
            <a:off x="5245906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D79C6B6D-981A-F895-7953-93118261A326}"/>
              </a:ext>
            </a:extLst>
          </p:cNvPr>
          <p:cNvSpPr/>
          <p:nvPr/>
        </p:nvSpPr>
        <p:spPr>
          <a:xfrm>
            <a:off x="5974704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FF4F6FB3-DCCE-2EB7-3CB9-E88CD98FF3A6}"/>
              </a:ext>
            </a:extLst>
          </p:cNvPr>
          <p:cNvSpPr txBox="1"/>
          <p:nvPr/>
        </p:nvSpPr>
        <p:spPr>
          <a:xfrm>
            <a:off x="5285919" y="4434122"/>
            <a:ext cx="479044" cy="540214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da-DK" sz="900" b="1" dirty="0"/>
              <a:t>VEST</a:t>
            </a:r>
            <a:endParaRPr lang="en-US" sz="900" b="1" dirty="0"/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1CCB4C29-E7F1-640B-A14D-0E164EECE6A6}"/>
              </a:ext>
            </a:extLst>
          </p:cNvPr>
          <p:cNvSpPr txBox="1"/>
          <p:nvPr/>
        </p:nvSpPr>
        <p:spPr>
          <a:xfrm>
            <a:off x="6107871" y="4495065"/>
            <a:ext cx="596905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SYD</a:t>
            </a:r>
            <a:endParaRPr lang="en-US" sz="900" b="1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942670F0-A37D-C3CA-A48E-A19B0506A507}"/>
              </a:ext>
            </a:extLst>
          </p:cNvPr>
          <p:cNvSpPr/>
          <p:nvPr/>
        </p:nvSpPr>
        <p:spPr>
          <a:xfrm>
            <a:off x="5245906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9449BA05-E7D2-A0D4-4FD3-8FBDCD668409}"/>
              </a:ext>
            </a:extLst>
          </p:cNvPr>
          <p:cNvSpPr/>
          <p:nvPr/>
        </p:nvSpPr>
        <p:spPr>
          <a:xfrm>
            <a:off x="5974704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DD517FEB-BB79-54BD-A145-DC8940D294D8}"/>
              </a:ext>
            </a:extLst>
          </p:cNvPr>
          <p:cNvSpPr txBox="1"/>
          <p:nvPr/>
        </p:nvSpPr>
        <p:spPr>
          <a:xfrm rot="10800000">
            <a:off x="5103842" y="3196767"/>
            <a:ext cx="753737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NORD</a:t>
            </a:r>
            <a:endParaRPr lang="en-US" sz="900" b="1" dirty="0"/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214C7CB8-1AF8-2150-DFEC-14A4B1D3144C}"/>
              </a:ext>
            </a:extLst>
          </p:cNvPr>
          <p:cNvSpPr txBox="1"/>
          <p:nvPr/>
        </p:nvSpPr>
        <p:spPr>
          <a:xfrm>
            <a:off x="6175749" y="3128613"/>
            <a:ext cx="479044" cy="46220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a-DK" sz="900" b="1" dirty="0"/>
              <a:t>ØST</a:t>
            </a:r>
            <a:endParaRPr lang="en-US" sz="900" b="1" dirty="0"/>
          </a:p>
        </p:txBody>
      </p:sp>
      <p:sp>
        <p:nvSpPr>
          <p:cNvPr id="5" name="Google Shape;182;p5">
            <a:extLst>
              <a:ext uri="{FF2B5EF4-FFF2-40B4-BE49-F238E27FC236}">
                <a16:creationId xmlns:a16="http://schemas.microsoft.com/office/drawing/2014/main" id="{FFB73B76-C456-B385-35E0-73FF9ACD87FA}"/>
              </a:ext>
            </a:extLst>
          </p:cNvPr>
          <p:cNvSpPr txBox="1"/>
          <p:nvPr/>
        </p:nvSpPr>
        <p:spPr>
          <a:xfrm rot="-5400000">
            <a:off x="1664903" y="3364042"/>
            <a:ext cx="375513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UDSPILLER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(til venstre for spilfører)</a:t>
            </a: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D026E83C-B830-5B6F-19B9-46D19B2579C7}"/>
              </a:ext>
            </a:extLst>
          </p:cNvPr>
          <p:cNvSpPr txBox="1"/>
          <p:nvPr/>
        </p:nvSpPr>
        <p:spPr>
          <a:xfrm>
            <a:off x="7831684" y="2269267"/>
            <a:ext cx="553998" cy="302050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da-DK" sz="2400" b="1" dirty="0" err="1"/>
              <a:t>UDSPILLER’s</a:t>
            </a:r>
            <a:r>
              <a:rPr lang="da-DK" sz="2400" b="1" dirty="0"/>
              <a:t> makker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BD96DA0B-B701-F418-41AF-1B9FEDD40E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49964" y="3636147"/>
            <a:ext cx="532558" cy="366514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9C96288C-E851-F156-FF43-7B3B69E545A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9250" y="2377307"/>
            <a:ext cx="1263198" cy="1180816"/>
          </a:xfrm>
          <a:prstGeom prst="rect">
            <a:avLst/>
          </a:prstGeom>
        </p:spPr>
      </p:pic>
      <p:sp>
        <p:nvSpPr>
          <p:cNvPr id="13" name="Taleboble: rektangel med afrundede hjørner 12">
            <a:extLst>
              <a:ext uri="{FF2B5EF4-FFF2-40B4-BE49-F238E27FC236}">
                <a16:creationId xmlns:a16="http://schemas.microsoft.com/office/drawing/2014/main" id="{AC4C3679-4CB2-330B-1DA3-9A26C679ED64}"/>
              </a:ext>
            </a:extLst>
          </p:cNvPr>
          <p:cNvSpPr/>
          <p:nvPr/>
        </p:nvSpPr>
        <p:spPr>
          <a:xfrm>
            <a:off x="8961120" y="1109472"/>
            <a:ext cx="2716732" cy="841274"/>
          </a:xfrm>
          <a:prstGeom prst="wedgeRoundRectCallout">
            <a:avLst>
              <a:gd name="adj1" fmla="val -136354"/>
              <a:gd name="adj2" fmla="val 116627"/>
              <a:gd name="adj3" fmla="val 16667"/>
            </a:avLst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Bordet </a:t>
            </a:r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lægger sine kort ned.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Google Shape;181;p5">
            <a:extLst>
              <a:ext uri="{FF2B5EF4-FFF2-40B4-BE49-F238E27FC236}">
                <a16:creationId xmlns:a16="http://schemas.microsoft.com/office/drawing/2014/main" id="{4A95966B-AABB-9D82-7AB7-C541D32CA200}"/>
              </a:ext>
            </a:extLst>
          </p:cNvPr>
          <p:cNvSpPr txBox="1"/>
          <p:nvPr/>
        </p:nvSpPr>
        <p:spPr>
          <a:xfrm>
            <a:off x="3081135" y="1072870"/>
            <a:ext cx="582666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BORDET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(ogs</a:t>
            </a:r>
            <a:r>
              <a:rPr lang="da-DK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å </a:t>
            </a: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benævnt ”den blinde”)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6775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0;p5">
            <a:extLst>
              <a:ext uri="{FF2B5EF4-FFF2-40B4-BE49-F238E27FC236}">
                <a16:creationId xmlns:a16="http://schemas.microsoft.com/office/drawing/2014/main" id="{B2AD9243-C106-7FB6-3665-500315D23B53}"/>
              </a:ext>
            </a:extLst>
          </p:cNvPr>
          <p:cNvSpPr txBox="1"/>
          <p:nvPr/>
        </p:nvSpPr>
        <p:spPr>
          <a:xfrm>
            <a:off x="510604" y="135720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Afvikling af spillet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FB81CF8-1F52-0AEC-3871-9FDBE3795A98}"/>
              </a:ext>
            </a:extLst>
          </p:cNvPr>
          <p:cNvSpPr/>
          <p:nvPr/>
        </p:nvSpPr>
        <p:spPr>
          <a:xfrm>
            <a:off x="3953505" y="1799520"/>
            <a:ext cx="3960000" cy="396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181;p5">
            <a:extLst>
              <a:ext uri="{FF2B5EF4-FFF2-40B4-BE49-F238E27FC236}">
                <a16:creationId xmlns:a16="http://schemas.microsoft.com/office/drawing/2014/main" id="{F96F3CAC-C548-13EF-EC1E-DCE7B1167682}"/>
              </a:ext>
            </a:extLst>
          </p:cNvPr>
          <p:cNvSpPr txBox="1"/>
          <p:nvPr/>
        </p:nvSpPr>
        <p:spPr>
          <a:xfrm>
            <a:off x="3061374" y="5687542"/>
            <a:ext cx="582666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(ofte benævnt ”hjemme” eller ”på hånden”)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2021EBBB-9E9F-333B-1FF7-62E09E42341C}"/>
              </a:ext>
            </a:extLst>
          </p:cNvPr>
          <p:cNvSpPr/>
          <p:nvPr/>
        </p:nvSpPr>
        <p:spPr>
          <a:xfrm>
            <a:off x="5181600" y="3209972"/>
            <a:ext cx="1536192" cy="163162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448025BD-B919-E376-C3F6-A948ADAAC856}"/>
              </a:ext>
            </a:extLst>
          </p:cNvPr>
          <p:cNvSpPr/>
          <p:nvPr/>
        </p:nvSpPr>
        <p:spPr>
          <a:xfrm>
            <a:off x="5210180" y="3225870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7D82780-86EF-C446-3703-BF7C75759C63}"/>
              </a:ext>
            </a:extLst>
          </p:cNvPr>
          <p:cNvSpPr/>
          <p:nvPr/>
        </p:nvSpPr>
        <p:spPr>
          <a:xfrm>
            <a:off x="5213753" y="4362581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1645C08C-33C9-A330-3302-1E4132FCBECA}"/>
              </a:ext>
            </a:extLst>
          </p:cNvPr>
          <p:cNvSpPr/>
          <p:nvPr/>
        </p:nvSpPr>
        <p:spPr>
          <a:xfrm>
            <a:off x="5245906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D79C6B6D-981A-F895-7953-93118261A326}"/>
              </a:ext>
            </a:extLst>
          </p:cNvPr>
          <p:cNvSpPr/>
          <p:nvPr/>
        </p:nvSpPr>
        <p:spPr>
          <a:xfrm>
            <a:off x="5974704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FF4F6FB3-DCCE-2EB7-3CB9-E88CD98FF3A6}"/>
              </a:ext>
            </a:extLst>
          </p:cNvPr>
          <p:cNvSpPr txBox="1"/>
          <p:nvPr/>
        </p:nvSpPr>
        <p:spPr>
          <a:xfrm>
            <a:off x="5285919" y="4434122"/>
            <a:ext cx="479044" cy="540214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da-DK" sz="900" b="1" dirty="0"/>
              <a:t>VEST</a:t>
            </a:r>
            <a:endParaRPr lang="en-US" sz="900" b="1" dirty="0"/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1CCB4C29-E7F1-640B-A14D-0E164EECE6A6}"/>
              </a:ext>
            </a:extLst>
          </p:cNvPr>
          <p:cNvSpPr txBox="1"/>
          <p:nvPr/>
        </p:nvSpPr>
        <p:spPr>
          <a:xfrm>
            <a:off x="6107871" y="4495065"/>
            <a:ext cx="596905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SYD</a:t>
            </a:r>
            <a:endParaRPr lang="en-US" sz="900" b="1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942670F0-A37D-C3CA-A48E-A19B0506A507}"/>
              </a:ext>
            </a:extLst>
          </p:cNvPr>
          <p:cNvSpPr/>
          <p:nvPr/>
        </p:nvSpPr>
        <p:spPr>
          <a:xfrm>
            <a:off x="5245906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9449BA05-E7D2-A0D4-4FD3-8FBDCD668409}"/>
              </a:ext>
            </a:extLst>
          </p:cNvPr>
          <p:cNvSpPr/>
          <p:nvPr/>
        </p:nvSpPr>
        <p:spPr>
          <a:xfrm>
            <a:off x="5974704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DD517FEB-BB79-54BD-A145-DC8940D294D8}"/>
              </a:ext>
            </a:extLst>
          </p:cNvPr>
          <p:cNvSpPr txBox="1"/>
          <p:nvPr/>
        </p:nvSpPr>
        <p:spPr>
          <a:xfrm rot="10800000">
            <a:off x="5103842" y="3196767"/>
            <a:ext cx="753737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NORD</a:t>
            </a:r>
            <a:endParaRPr lang="en-US" sz="900" b="1" dirty="0"/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214C7CB8-1AF8-2150-DFEC-14A4B1D3144C}"/>
              </a:ext>
            </a:extLst>
          </p:cNvPr>
          <p:cNvSpPr txBox="1"/>
          <p:nvPr/>
        </p:nvSpPr>
        <p:spPr>
          <a:xfrm>
            <a:off x="6175749" y="3128613"/>
            <a:ext cx="479044" cy="46220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a-DK" sz="900" b="1" dirty="0"/>
              <a:t>ØST</a:t>
            </a:r>
            <a:endParaRPr lang="en-US" sz="900" b="1" dirty="0"/>
          </a:p>
        </p:txBody>
      </p:sp>
      <p:sp>
        <p:nvSpPr>
          <p:cNvPr id="5" name="Google Shape;182;p5">
            <a:extLst>
              <a:ext uri="{FF2B5EF4-FFF2-40B4-BE49-F238E27FC236}">
                <a16:creationId xmlns:a16="http://schemas.microsoft.com/office/drawing/2014/main" id="{FFB73B76-C456-B385-35E0-73FF9ACD87FA}"/>
              </a:ext>
            </a:extLst>
          </p:cNvPr>
          <p:cNvSpPr txBox="1"/>
          <p:nvPr/>
        </p:nvSpPr>
        <p:spPr>
          <a:xfrm rot="-5400000">
            <a:off x="1664903" y="3364042"/>
            <a:ext cx="375513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UDSPILLER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(til venstre for spilfører)</a:t>
            </a: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D026E83C-B830-5B6F-19B9-46D19B2579C7}"/>
              </a:ext>
            </a:extLst>
          </p:cNvPr>
          <p:cNvSpPr txBox="1"/>
          <p:nvPr/>
        </p:nvSpPr>
        <p:spPr>
          <a:xfrm>
            <a:off x="7831684" y="2269267"/>
            <a:ext cx="553998" cy="302050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da-DK" sz="2400" b="1" dirty="0" err="1"/>
              <a:t>UDSPILLER’s</a:t>
            </a:r>
            <a:r>
              <a:rPr lang="da-DK" sz="2400" b="1" dirty="0"/>
              <a:t> makker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BD96DA0B-B701-F418-41AF-1B9FEDD40E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49964" y="3636147"/>
            <a:ext cx="532558" cy="366514"/>
          </a:xfrm>
          <a:prstGeom prst="rect">
            <a:avLst/>
          </a:prstGeom>
        </p:spPr>
      </p:pic>
      <p:sp>
        <p:nvSpPr>
          <p:cNvPr id="14" name="Google Shape;181;p5">
            <a:extLst>
              <a:ext uri="{FF2B5EF4-FFF2-40B4-BE49-F238E27FC236}">
                <a16:creationId xmlns:a16="http://schemas.microsoft.com/office/drawing/2014/main" id="{4A95966B-AABB-9D82-7AB7-C541D32CA200}"/>
              </a:ext>
            </a:extLst>
          </p:cNvPr>
          <p:cNvSpPr txBox="1"/>
          <p:nvPr/>
        </p:nvSpPr>
        <p:spPr>
          <a:xfrm>
            <a:off x="3081135" y="1072870"/>
            <a:ext cx="582666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BORDET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(ogs</a:t>
            </a:r>
            <a:r>
              <a:rPr lang="da-DK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å </a:t>
            </a: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benævnt ”den blinde”)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aleboble: rektangel med afrundede hjørner 5">
            <a:extLst>
              <a:ext uri="{FF2B5EF4-FFF2-40B4-BE49-F238E27FC236}">
                <a16:creationId xmlns:a16="http://schemas.microsoft.com/office/drawing/2014/main" id="{5A00ECA3-4300-2F6E-10E3-4976ACF32DDA}"/>
              </a:ext>
            </a:extLst>
          </p:cNvPr>
          <p:cNvSpPr/>
          <p:nvPr/>
        </p:nvSpPr>
        <p:spPr>
          <a:xfrm>
            <a:off x="8907795" y="4975615"/>
            <a:ext cx="2716732" cy="1444752"/>
          </a:xfrm>
          <a:prstGeom prst="wedgeRoundRectCallout">
            <a:avLst>
              <a:gd name="adj1" fmla="val -131418"/>
              <a:gd name="adj2" fmla="val 14703"/>
              <a:gd name="adj3" fmla="val 16667"/>
            </a:avLst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Spilfører </a:t>
            </a:r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bestemmer over </a:t>
            </a:r>
            <a:r>
              <a:rPr lang="da-DK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bordets </a:t>
            </a:r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kort. Hun  tager først ½ minuts pause, og lægger dernæst til. 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9DF44625-D751-7EE9-2ED6-1E1EA78E90B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72672" y="1878848"/>
            <a:ext cx="638413" cy="487437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6975A61C-875D-AC7B-C777-77E444E46BB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8381" y="2368134"/>
            <a:ext cx="1379857" cy="85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42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leboble: rektangel med afrundede hjørner 14">
            <a:extLst>
              <a:ext uri="{FF2B5EF4-FFF2-40B4-BE49-F238E27FC236}">
                <a16:creationId xmlns:a16="http://schemas.microsoft.com/office/drawing/2014/main" id="{385CF7A5-EE6F-5BFB-A030-1561190D0605}"/>
              </a:ext>
            </a:extLst>
          </p:cNvPr>
          <p:cNvSpPr/>
          <p:nvPr/>
        </p:nvSpPr>
        <p:spPr>
          <a:xfrm>
            <a:off x="8973312" y="3279648"/>
            <a:ext cx="2716732" cy="841274"/>
          </a:xfrm>
          <a:prstGeom prst="wedgeRoundRectCallout">
            <a:avLst>
              <a:gd name="adj1" fmla="val -90130"/>
              <a:gd name="adj2" fmla="val 273143"/>
              <a:gd name="adj3" fmla="val 16667"/>
            </a:avLst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Google Shape;180;p5">
            <a:extLst>
              <a:ext uri="{FF2B5EF4-FFF2-40B4-BE49-F238E27FC236}">
                <a16:creationId xmlns:a16="http://schemas.microsoft.com/office/drawing/2014/main" id="{B2AD9243-C106-7FB6-3665-500315D23B53}"/>
              </a:ext>
            </a:extLst>
          </p:cNvPr>
          <p:cNvSpPr txBox="1"/>
          <p:nvPr/>
        </p:nvSpPr>
        <p:spPr>
          <a:xfrm>
            <a:off x="510604" y="135720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Afvikling af spillet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FB81CF8-1F52-0AEC-3871-9FDBE3795A98}"/>
              </a:ext>
            </a:extLst>
          </p:cNvPr>
          <p:cNvSpPr/>
          <p:nvPr/>
        </p:nvSpPr>
        <p:spPr>
          <a:xfrm>
            <a:off x="3953505" y="1799520"/>
            <a:ext cx="3960000" cy="396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181;p5">
            <a:extLst>
              <a:ext uri="{FF2B5EF4-FFF2-40B4-BE49-F238E27FC236}">
                <a16:creationId xmlns:a16="http://schemas.microsoft.com/office/drawing/2014/main" id="{F96F3CAC-C548-13EF-EC1E-DCE7B1167682}"/>
              </a:ext>
            </a:extLst>
          </p:cNvPr>
          <p:cNvSpPr txBox="1"/>
          <p:nvPr/>
        </p:nvSpPr>
        <p:spPr>
          <a:xfrm>
            <a:off x="3061374" y="5687542"/>
            <a:ext cx="582666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(ofte benævnt ”hjemme” eller ”på hånden”)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2021EBBB-9E9F-333B-1FF7-62E09E42341C}"/>
              </a:ext>
            </a:extLst>
          </p:cNvPr>
          <p:cNvSpPr/>
          <p:nvPr/>
        </p:nvSpPr>
        <p:spPr>
          <a:xfrm>
            <a:off x="5181600" y="3209972"/>
            <a:ext cx="1536192" cy="163162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448025BD-B919-E376-C3F6-A948ADAAC856}"/>
              </a:ext>
            </a:extLst>
          </p:cNvPr>
          <p:cNvSpPr/>
          <p:nvPr/>
        </p:nvSpPr>
        <p:spPr>
          <a:xfrm>
            <a:off x="5210180" y="3225870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7D82780-86EF-C446-3703-BF7C75759C63}"/>
              </a:ext>
            </a:extLst>
          </p:cNvPr>
          <p:cNvSpPr/>
          <p:nvPr/>
        </p:nvSpPr>
        <p:spPr>
          <a:xfrm>
            <a:off x="5213753" y="4362581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1645C08C-33C9-A330-3302-1E4132FCBECA}"/>
              </a:ext>
            </a:extLst>
          </p:cNvPr>
          <p:cNvSpPr/>
          <p:nvPr/>
        </p:nvSpPr>
        <p:spPr>
          <a:xfrm>
            <a:off x="5245906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D79C6B6D-981A-F895-7953-93118261A326}"/>
              </a:ext>
            </a:extLst>
          </p:cNvPr>
          <p:cNvSpPr/>
          <p:nvPr/>
        </p:nvSpPr>
        <p:spPr>
          <a:xfrm>
            <a:off x="5974704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FF4F6FB3-DCCE-2EB7-3CB9-E88CD98FF3A6}"/>
              </a:ext>
            </a:extLst>
          </p:cNvPr>
          <p:cNvSpPr txBox="1"/>
          <p:nvPr/>
        </p:nvSpPr>
        <p:spPr>
          <a:xfrm>
            <a:off x="5285919" y="4434122"/>
            <a:ext cx="479044" cy="540214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da-DK" sz="900" b="1" dirty="0"/>
              <a:t>VEST</a:t>
            </a:r>
            <a:endParaRPr lang="en-US" sz="900" b="1" dirty="0"/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1CCB4C29-E7F1-640B-A14D-0E164EECE6A6}"/>
              </a:ext>
            </a:extLst>
          </p:cNvPr>
          <p:cNvSpPr txBox="1"/>
          <p:nvPr/>
        </p:nvSpPr>
        <p:spPr>
          <a:xfrm>
            <a:off x="6107871" y="4495065"/>
            <a:ext cx="596905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SYD</a:t>
            </a:r>
            <a:endParaRPr lang="en-US" sz="900" b="1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942670F0-A37D-C3CA-A48E-A19B0506A507}"/>
              </a:ext>
            </a:extLst>
          </p:cNvPr>
          <p:cNvSpPr/>
          <p:nvPr/>
        </p:nvSpPr>
        <p:spPr>
          <a:xfrm>
            <a:off x="5245906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9449BA05-E7D2-A0D4-4FD3-8FBDCD668409}"/>
              </a:ext>
            </a:extLst>
          </p:cNvPr>
          <p:cNvSpPr/>
          <p:nvPr/>
        </p:nvSpPr>
        <p:spPr>
          <a:xfrm>
            <a:off x="5974704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DD517FEB-BB79-54BD-A145-DC8940D294D8}"/>
              </a:ext>
            </a:extLst>
          </p:cNvPr>
          <p:cNvSpPr txBox="1"/>
          <p:nvPr/>
        </p:nvSpPr>
        <p:spPr>
          <a:xfrm rot="10800000">
            <a:off x="5103842" y="3196767"/>
            <a:ext cx="753737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NORD</a:t>
            </a:r>
            <a:endParaRPr lang="en-US" sz="900" b="1" dirty="0"/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214C7CB8-1AF8-2150-DFEC-14A4B1D3144C}"/>
              </a:ext>
            </a:extLst>
          </p:cNvPr>
          <p:cNvSpPr txBox="1"/>
          <p:nvPr/>
        </p:nvSpPr>
        <p:spPr>
          <a:xfrm>
            <a:off x="6175749" y="3128613"/>
            <a:ext cx="479044" cy="46220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a-DK" sz="900" b="1" dirty="0"/>
              <a:t>ØST</a:t>
            </a:r>
            <a:endParaRPr lang="en-US" sz="900" b="1" dirty="0"/>
          </a:p>
        </p:txBody>
      </p:sp>
      <p:sp>
        <p:nvSpPr>
          <p:cNvPr id="5" name="Google Shape;182;p5">
            <a:extLst>
              <a:ext uri="{FF2B5EF4-FFF2-40B4-BE49-F238E27FC236}">
                <a16:creationId xmlns:a16="http://schemas.microsoft.com/office/drawing/2014/main" id="{FFB73B76-C456-B385-35E0-73FF9ACD87FA}"/>
              </a:ext>
            </a:extLst>
          </p:cNvPr>
          <p:cNvSpPr txBox="1"/>
          <p:nvPr/>
        </p:nvSpPr>
        <p:spPr>
          <a:xfrm rot="-5400000">
            <a:off x="1664903" y="3364042"/>
            <a:ext cx="375513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UDSPILLER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(til venstre for spilfører)</a:t>
            </a: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D026E83C-B830-5B6F-19B9-46D19B2579C7}"/>
              </a:ext>
            </a:extLst>
          </p:cNvPr>
          <p:cNvSpPr txBox="1"/>
          <p:nvPr/>
        </p:nvSpPr>
        <p:spPr>
          <a:xfrm>
            <a:off x="7831684" y="2269267"/>
            <a:ext cx="553998" cy="302050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da-DK" sz="2400" b="1" dirty="0" err="1"/>
              <a:t>UDSPILLER’s</a:t>
            </a:r>
            <a:r>
              <a:rPr lang="da-DK" sz="2400" b="1" dirty="0"/>
              <a:t> makker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BD96DA0B-B701-F418-41AF-1B9FEDD40E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49964" y="3636147"/>
            <a:ext cx="532558" cy="366514"/>
          </a:xfrm>
          <a:prstGeom prst="rect">
            <a:avLst/>
          </a:prstGeom>
        </p:spPr>
      </p:pic>
      <p:sp>
        <p:nvSpPr>
          <p:cNvPr id="14" name="Google Shape;181;p5">
            <a:extLst>
              <a:ext uri="{FF2B5EF4-FFF2-40B4-BE49-F238E27FC236}">
                <a16:creationId xmlns:a16="http://schemas.microsoft.com/office/drawing/2014/main" id="{4A95966B-AABB-9D82-7AB7-C541D32CA200}"/>
              </a:ext>
            </a:extLst>
          </p:cNvPr>
          <p:cNvSpPr txBox="1"/>
          <p:nvPr/>
        </p:nvSpPr>
        <p:spPr>
          <a:xfrm>
            <a:off x="3081135" y="1072870"/>
            <a:ext cx="582666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BORDET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(ogs</a:t>
            </a:r>
            <a:r>
              <a:rPr lang="da-DK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å </a:t>
            </a: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benævnt ”den blinde”)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9DF44625-D751-7EE9-2ED6-1E1EA78E90B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72672" y="1878848"/>
            <a:ext cx="638413" cy="487437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6975A61C-875D-AC7B-C777-77E444E46BB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8381" y="2368134"/>
            <a:ext cx="1379857" cy="851873"/>
          </a:xfrm>
          <a:prstGeom prst="rect">
            <a:avLst/>
          </a:prstGeom>
        </p:spPr>
      </p:pic>
      <p:sp>
        <p:nvSpPr>
          <p:cNvPr id="11" name="Taleboble: rektangel med afrundede hjørner 10">
            <a:extLst>
              <a:ext uri="{FF2B5EF4-FFF2-40B4-BE49-F238E27FC236}">
                <a16:creationId xmlns:a16="http://schemas.microsoft.com/office/drawing/2014/main" id="{2E177C8B-CA64-53EB-249E-C4B4C08B4849}"/>
              </a:ext>
            </a:extLst>
          </p:cNvPr>
          <p:cNvSpPr/>
          <p:nvPr/>
        </p:nvSpPr>
        <p:spPr>
          <a:xfrm>
            <a:off x="8973312" y="3304031"/>
            <a:ext cx="2716732" cy="1316737"/>
          </a:xfrm>
          <a:prstGeom prst="wedgeRoundRectCallout">
            <a:avLst>
              <a:gd name="adj1" fmla="val -69487"/>
              <a:gd name="adj2" fmla="val 18079"/>
              <a:gd name="adj3" fmla="val 16667"/>
            </a:avLst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 lægges til fra </a:t>
            </a:r>
            <a:r>
              <a:rPr lang="da-DK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udspillers</a:t>
            </a:r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makker og spilfører i rækkefølge. Her vinder spilfører stikket. 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4F009ACA-4EE9-D799-0D20-4002FDF6E57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75646" y="3493283"/>
            <a:ext cx="576857" cy="391186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DAE8D387-E7F3-618C-63BB-EC2B79253EB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5722481" y="5066477"/>
            <a:ext cx="532740" cy="37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601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0;p5">
            <a:extLst>
              <a:ext uri="{FF2B5EF4-FFF2-40B4-BE49-F238E27FC236}">
                <a16:creationId xmlns:a16="http://schemas.microsoft.com/office/drawing/2014/main" id="{B2AD9243-C106-7FB6-3665-500315D23B53}"/>
              </a:ext>
            </a:extLst>
          </p:cNvPr>
          <p:cNvSpPr txBox="1"/>
          <p:nvPr/>
        </p:nvSpPr>
        <p:spPr>
          <a:xfrm>
            <a:off x="510604" y="135720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Afvikling af spillet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FB81CF8-1F52-0AEC-3871-9FDBE3795A98}"/>
              </a:ext>
            </a:extLst>
          </p:cNvPr>
          <p:cNvSpPr/>
          <p:nvPr/>
        </p:nvSpPr>
        <p:spPr>
          <a:xfrm>
            <a:off x="3953505" y="1799520"/>
            <a:ext cx="3960000" cy="396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181;p5">
            <a:extLst>
              <a:ext uri="{FF2B5EF4-FFF2-40B4-BE49-F238E27FC236}">
                <a16:creationId xmlns:a16="http://schemas.microsoft.com/office/drawing/2014/main" id="{F96F3CAC-C548-13EF-EC1E-DCE7B1167682}"/>
              </a:ext>
            </a:extLst>
          </p:cNvPr>
          <p:cNvSpPr txBox="1"/>
          <p:nvPr/>
        </p:nvSpPr>
        <p:spPr>
          <a:xfrm>
            <a:off x="3061374" y="5687542"/>
            <a:ext cx="582666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(ofte benævnt ”hjemme” eller ”på hånden”)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2021EBBB-9E9F-333B-1FF7-62E09E42341C}"/>
              </a:ext>
            </a:extLst>
          </p:cNvPr>
          <p:cNvSpPr/>
          <p:nvPr/>
        </p:nvSpPr>
        <p:spPr>
          <a:xfrm>
            <a:off x="5181600" y="3209972"/>
            <a:ext cx="1536192" cy="163162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448025BD-B919-E376-C3F6-A948ADAAC856}"/>
              </a:ext>
            </a:extLst>
          </p:cNvPr>
          <p:cNvSpPr/>
          <p:nvPr/>
        </p:nvSpPr>
        <p:spPr>
          <a:xfrm>
            <a:off x="5210180" y="3225870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7D82780-86EF-C446-3703-BF7C75759C63}"/>
              </a:ext>
            </a:extLst>
          </p:cNvPr>
          <p:cNvSpPr/>
          <p:nvPr/>
        </p:nvSpPr>
        <p:spPr>
          <a:xfrm>
            <a:off x="5213753" y="4362581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1645C08C-33C9-A330-3302-1E4132FCBECA}"/>
              </a:ext>
            </a:extLst>
          </p:cNvPr>
          <p:cNvSpPr/>
          <p:nvPr/>
        </p:nvSpPr>
        <p:spPr>
          <a:xfrm>
            <a:off x="5245906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D79C6B6D-981A-F895-7953-93118261A326}"/>
              </a:ext>
            </a:extLst>
          </p:cNvPr>
          <p:cNvSpPr/>
          <p:nvPr/>
        </p:nvSpPr>
        <p:spPr>
          <a:xfrm>
            <a:off x="5974704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FF4F6FB3-DCCE-2EB7-3CB9-E88CD98FF3A6}"/>
              </a:ext>
            </a:extLst>
          </p:cNvPr>
          <p:cNvSpPr txBox="1"/>
          <p:nvPr/>
        </p:nvSpPr>
        <p:spPr>
          <a:xfrm>
            <a:off x="5285919" y="4434122"/>
            <a:ext cx="479044" cy="540214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da-DK" sz="900" b="1" dirty="0"/>
              <a:t>VEST</a:t>
            </a:r>
            <a:endParaRPr lang="en-US" sz="900" b="1" dirty="0"/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1CCB4C29-E7F1-640B-A14D-0E164EECE6A6}"/>
              </a:ext>
            </a:extLst>
          </p:cNvPr>
          <p:cNvSpPr txBox="1"/>
          <p:nvPr/>
        </p:nvSpPr>
        <p:spPr>
          <a:xfrm>
            <a:off x="6107871" y="4495065"/>
            <a:ext cx="596905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SYD</a:t>
            </a:r>
            <a:endParaRPr lang="en-US" sz="900" b="1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942670F0-A37D-C3CA-A48E-A19B0506A507}"/>
              </a:ext>
            </a:extLst>
          </p:cNvPr>
          <p:cNvSpPr/>
          <p:nvPr/>
        </p:nvSpPr>
        <p:spPr>
          <a:xfrm>
            <a:off x="5245906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9449BA05-E7D2-A0D4-4FD3-8FBDCD668409}"/>
              </a:ext>
            </a:extLst>
          </p:cNvPr>
          <p:cNvSpPr/>
          <p:nvPr/>
        </p:nvSpPr>
        <p:spPr>
          <a:xfrm>
            <a:off x="5974704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DD517FEB-BB79-54BD-A145-DC8940D294D8}"/>
              </a:ext>
            </a:extLst>
          </p:cNvPr>
          <p:cNvSpPr txBox="1"/>
          <p:nvPr/>
        </p:nvSpPr>
        <p:spPr>
          <a:xfrm rot="10800000">
            <a:off x="5103842" y="3196767"/>
            <a:ext cx="753737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NORD</a:t>
            </a:r>
            <a:endParaRPr lang="en-US" sz="900" b="1" dirty="0"/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214C7CB8-1AF8-2150-DFEC-14A4B1D3144C}"/>
              </a:ext>
            </a:extLst>
          </p:cNvPr>
          <p:cNvSpPr txBox="1"/>
          <p:nvPr/>
        </p:nvSpPr>
        <p:spPr>
          <a:xfrm>
            <a:off x="6175749" y="3128613"/>
            <a:ext cx="479044" cy="46220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a-DK" sz="900" b="1" dirty="0"/>
              <a:t>ØST</a:t>
            </a:r>
            <a:endParaRPr lang="en-US" sz="900" b="1" dirty="0"/>
          </a:p>
        </p:txBody>
      </p:sp>
      <p:sp>
        <p:nvSpPr>
          <p:cNvPr id="5" name="Google Shape;182;p5">
            <a:extLst>
              <a:ext uri="{FF2B5EF4-FFF2-40B4-BE49-F238E27FC236}">
                <a16:creationId xmlns:a16="http://schemas.microsoft.com/office/drawing/2014/main" id="{FFB73B76-C456-B385-35E0-73FF9ACD87FA}"/>
              </a:ext>
            </a:extLst>
          </p:cNvPr>
          <p:cNvSpPr txBox="1"/>
          <p:nvPr/>
        </p:nvSpPr>
        <p:spPr>
          <a:xfrm rot="-5400000">
            <a:off x="1664903" y="3364042"/>
            <a:ext cx="375513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UDSPILLER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(til venstre for spilfører)</a:t>
            </a: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D026E83C-B830-5B6F-19B9-46D19B2579C7}"/>
              </a:ext>
            </a:extLst>
          </p:cNvPr>
          <p:cNvSpPr txBox="1"/>
          <p:nvPr/>
        </p:nvSpPr>
        <p:spPr>
          <a:xfrm>
            <a:off x="7831684" y="2269267"/>
            <a:ext cx="553998" cy="302050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da-DK" sz="2400" b="1" dirty="0" err="1"/>
              <a:t>UDSPILLER’s</a:t>
            </a:r>
            <a:r>
              <a:rPr lang="da-DK" sz="2400" b="1" dirty="0"/>
              <a:t> makker</a:t>
            </a:r>
          </a:p>
        </p:txBody>
      </p:sp>
      <p:sp>
        <p:nvSpPr>
          <p:cNvPr id="14" name="Google Shape;181;p5">
            <a:extLst>
              <a:ext uri="{FF2B5EF4-FFF2-40B4-BE49-F238E27FC236}">
                <a16:creationId xmlns:a16="http://schemas.microsoft.com/office/drawing/2014/main" id="{4A95966B-AABB-9D82-7AB7-C541D32CA200}"/>
              </a:ext>
            </a:extLst>
          </p:cNvPr>
          <p:cNvSpPr txBox="1"/>
          <p:nvPr/>
        </p:nvSpPr>
        <p:spPr>
          <a:xfrm>
            <a:off x="3081135" y="1072870"/>
            <a:ext cx="582666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BORDET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(ogs</a:t>
            </a:r>
            <a:r>
              <a:rPr lang="da-DK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å </a:t>
            </a: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benævnt ”den blinde”)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6975A61C-875D-AC7B-C777-77E444E46B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8381" y="2368134"/>
            <a:ext cx="1379857" cy="851873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37683454-FBED-3181-A69C-D59498C1CA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21486">
            <a:off x="4948473" y="5114245"/>
            <a:ext cx="388684" cy="548821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ED44D39E-79D0-B079-2FAF-33A7B3D51D4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21486">
            <a:off x="6576608" y="1864690"/>
            <a:ext cx="397768" cy="561648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1D6F1B60-6DCE-AA50-2129-09E8C2BD61D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-420000">
            <a:off x="7331035" y="4542801"/>
            <a:ext cx="397768" cy="561648"/>
          </a:xfrm>
          <a:prstGeom prst="rect">
            <a:avLst/>
          </a:prstGeom>
        </p:spPr>
      </p:pic>
      <p:pic>
        <p:nvPicPr>
          <p:cNvPr id="29" name="Billede 28">
            <a:extLst>
              <a:ext uri="{FF2B5EF4-FFF2-40B4-BE49-F238E27FC236}">
                <a16:creationId xmlns:a16="http://schemas.microsoft.com/office/drawing/2014/main" id="{E13E310B-887E-2904-F937-703557BB5EF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-420000">
            <a:off x="4211462" y="2973902"/>
            <a:ext cx="397768" cy="561648"/>
          </a:xfrm>
          <a:prstGeom prst="rect">
            <a:avLst/>
          </a:prstGeom>
        </p:spPr>
      </p:pic>
      <p:sp>
        <p:nvSpPr>
          <p:cNvPr id="30" name="Rektangel: afrundede hjørner 29">
            <a:extLst>
              <a:ext uri="{FF2B5EF4-FFF2-40B4-BE49-F238E27FC236}">
                <a16:creationId xmlns:a16="http://schemas.microsoft.com/office/drawing/2014/main" id="{0C7CAB33-A20A-A371-4AD4-E5170194B932}"/>
              </a:ext>
            </a:extLst>
          </p:cNvPr>
          <p:cNvSpPr/>
          <p:nvPr/>
        </p:nvSpPr>
        <p:spPr>
          <a:xfrm>
            <a:off x="9168384" y="1694688"/>
            <a:ext cx="2609088" cy="4064832"/>
          </a:xfrm>
          <a:prstGeom prst="round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Stikket </a:t>
            </a:r>
            <a:r>
              <a:rPr lang="da-DK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vendes </a:t>
            </a:r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forhold til hvem der fik stikket.  Fra venstre mod højre.</a:t>
            </a:r>
          </a:p>
          <a:p>
            <a:endParaRPr lang="da-DK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Spilfører (og bordet) vandt stikket og lægger kortet </a:t>
            </a:r>
            <a:r>
              <a:rPr lang="da-DK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lodret </a:t>
            </a:r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forhold til sig selv.</a:t>
            </a:r>
          </a:p>
          <a:p>
            <a:endParaRPr lang="da-DK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Øst-Vest tabte stikket og lægger stikket </a:t>
            </a:r>
            <a:r>
              <a:rPr lang="da-DK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vandret</a:t>
            </a:r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forhold til sig selv</a:t>
            </a:r>
            <a:r>
              <a:rPr lang="da-DK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83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0;p5">
            <a:extLst>
              <a:ext uri="{FF2B5EF4-FFF2-40B4-BE49-F238E27FC236}">
                <a16:creationId xmlns:a16="http://schemas.microsoft.com/office/drawing/2014/main" id="{B2AD9243-C106-7FB6-3665-500315D23B53}"/>
              </a:ext>
            </a:extLst>
          </p:cNvPr>
          <p:cNvSpPr txBox="1"/>
          <p:nvPr/>
        </p:nvSpPr>
        <p:spPr>
          <a:xfrm>
            <a:off x="510604" y="135720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Afvikling af spillet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FB81CF8-1F52-0AEC-3871-9FDBE3795A98}"/>
              </a:ext>
            </a:extLst>
          </p:cNvPr>
          <p:cNvSpPr/>
          <p:nvPr/>
        </p:nvSpPr>
        <p:spPr>
          <a:xfrm>
            <a:off x="3953505" y="1799520"/>
            <a:ext cx="3960000" cy="396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181;p5">
            <a:extLst>
              <a:ext uri="{FF2B5EF4-FFF2-40B4-BE49-F238E27FC236}">
                <a16:creationId xmlns:a16="http://schemas.microsoft.com/office/drawing/2014/main" id="{F96F3CAC-C548-13EF-EC1E-DCE7B1167682}"/>
              </a:ext>
            </a:extLst>
          </p:cNvPr>
          <p:cNvSpPr txBox="1"/>
          <p:nvPr/>
        </p:nvSpPr>
        <p:spPr>
          <a:xfrm>
            <a:off x="3061374" y="5687542"/>
            <a:ext cx="582666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(ofte benævnt ”hjemme” eller ”på hånden”)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2021EBBB-9E9F-333B-1FF7-62E09E42341C}"/>
              </a:ext>
            </a:extLst>
          </p:cNvPr>
          <p:cNvSpPr/>
          <p:nvPr/>
        </p:nvSpPr>
        <p:spPr>
          <a:xfrm>
            <a:off x="5181600" y="3209972"/>
            <a:ext cx="1536192" cy="163162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448025BD-B919-E376-C3F6-A948ADAAC856}"/>
              </a:ext>
            </a:extLst>
          </p:cNvPr>
          <p:cNvSpPr/>
          <p:nvPr/>
        </p:nvSpPr>
        <p:spPr>
          <a:xfrm>
            <a:off x="5210180" y="3225870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7D82780-86EF-C446-3703-BF7C75759C63}"/>
              </a:ext>
            </a:extLst>
          </p:cNvPr>
          <p:cNvSpPr/>
          <p:nvPr/>
        </p:nvSpPr>
        <p:spPr>
          <a:xfrm>
            <a:off x="5213753" y="4362581"/>
            <a:ext cx="1479031" cy="461044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1645C08C-33C9-A330-3302-1E4132FCBECA}"/>
              </a:ext>
            </a:extLst>
          </p:cNvPr>
          <p:cNvSpPr/>
          <p:nvPr/>
        </p:nvSpPr>
        <p:spPr>
          <a:xfrm>
            <a:off x="5245906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D79C6B6D-981A-F895-7953-93118261A326}"/>
              </a:ext>
            </a:extLst>
          </p:cNvPr>
          <p:cNvSpPr/>
          <p:nvPr/>
        </p:nvSpPr>
        <p:spPr>
          <a:xfrm>
            <a:off x="5974704" y="4399677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FF4F6FB3-DCCE-2EB7-3CB9-E88CD98FF3A6}"/>
              </a:ext>
            </a:extLst>
          </p:cNvPr>
          <p:cNvSpPr txBox="1"/>
          <p:nvPr/>
        </p:nvSpPr>
        <p:spPr>
          <a:xfrm>
            <a:off x="5285919" y="4434122"/>
            <a:ext cx="479044" cy="540214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da-DK" sz="900" b="1" dirty="0"/>
              <a:t>VEST</a:t>
            </a:r>
            <a:endParaRPr lang="en-US" sz="900" b="1" dirty="0"/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1CCB4C29-E7F1-640B-A14D-0E164EECE6A6}"/>
              </a:ext>
            </a:extLst>
          </p:cNvPr>
          <p:cNvSpPr txBox="1"/>
          <p:nvPr/>
        </p:nvSpPr>
        <p:spPr>
          <a:xfrm>
            <a:off x="6107871" y="4495065"/>
            <a:ext cx="596905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SYD</a:t>
            </a:r>
            <a:endParaRPr lang="en-US" sz="900" b="1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942670F0-A37D-C3CA-A48E-A19B0506A507}"/>
              </a:ext>
            </a:extLst>
          </p:cNvPr>
          <p:cNvSpPr/>
          <p:nvPr/>
        </p:nvSpPr>
        <p:spPr>
          <a:xfrm>
            <a:off x="5245906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9449BA05-E7D2-A0D4-4FD3-8FBDCD668409}"/>
              </a:ext>
            </a:extLst>
          </p:cNvPr>
          <p:cNvSpPr/>
          <p:nvPr/>
        </p:nvSpPr>
        <p:spPr>
          <a:xfrm>
            <a:off x="5974704" y="3239119"/>
            <a:ext cx="693073" cy="410121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DD517FEB-BB79-54BD-A145-DC8940D294D8}"/>
              </a:ext>
            </a:extLst>
          </p:cNvPr>
          <p:cNvSpPr txBox="1"/>
          <p:nvPr/>
        </p:nvSpPr>
        <p:spPr>
          <a:xfrm rot="10800000">
            <a:off x="5103842" y="3196767"/>
            <a:ext cx="753737" cy="3510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da-DK" sz="900" b="1" dirty="0"/>
              <a:t>NORD</a:t>
            </a:r>
            <a:endParaRPr lang="en-US" sz="900" b="1" dirty="0"/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214C7CB8-1AF8-2150-DFEC-14A4B1D3144C}"/>
              </a:ext>
            </a:extLst>
          </p:cNvPr>
          <p:cNvSpPr txBox="1"/>
          <p:nvPr/>
        </p:nvSpPr>
        <p:spPr>
          <a:xfrm>
            <a:off x="6175749" y="3128613"/>
            <a:ext cx="479044" cy="46220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a-DK" sz="900" b="1" dirty="0"/>
              <a:t>ØST</a:t>
            </a:r>
            <a:endParaRPr lang="en-US" sz="900" b="1" dirty="0"/>
          </a:p>
        </p:txBody>
      </p:sp>
      <p:sp>
        <p:nvSpPr>
          <p:cNvPr id="5" name="Google Shape;182;p5">
            <a:extLst>
              <a:ext uri="{FF2B5EF4-FFF2-40B4-BE49-F238E27FC236}">
                <a16:creationId xmlns:a16="http://schemas.microsoft.com/office/drawing/2014/main" id="{FFB73B76-C456-B385-35E0-73FF9ACD87FA}"/>
              </a:ext>
            </a:extLst>
          </p:cNvPr>
          <p:cNvSpPr txBox="1"/>
          <p:nvPr/>
        </p:nvSpPr>
        <p:spPr>
          <a:xfrm rot="-5400000">
            <a:off x="1664903" y="3364042"/>
            <a:ext cx="375513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UDSPILLER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(til venstre for spilfører)</a:t>
            </a: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D026E83C-B830-5B6F-19B9-46D19B2579C7}"/>
              </a:ext>
            </a:extLst>
          </p:cNvPr>
          <p:cNvSpPr txBox="1"/>
          <p:nvPr/>
        </p:nvSpPr>
        <p:spPr>
          <a:xfrm>
            <a:off x="7831684" y="2269267"/>
            <a:ext cx="553998" cy="302050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da-DK" sz="2400" b="1" dirty="0" err="1"/>
              <a:t>UDSPILLER’s</a:t>
            </a:r>
            <a:r>
              <a:rPr lang="da-DK" sz="2400" b="1" dirty="0"/>
              <a:t> makker</a:t>
            </a:r>
          </a:p>
        </p:txBody>
      </p:sp>
      <p:sp>
        <p:nvSpPr>
          <p:cNvPr id="14" name="Google Shape;181;p5">
            <a:extLst>
              <a:ext uri="{FF2B5EF4-FFF2-40B4-BE49-F238E27FC236}">
                <a16:creationId xmlns:a16="http://schemas.microsoft.com/office/drawing/2014/main" id="{4A95966B-AABB-9D82-7AB7-C541D32CA200}"/>
              </a:ext>
            </a:extLst>
          </p:cNvPr>
          <p:cNvSpPr txBox="1"/>
          <p:nvPr/>
        </p:nvSpPr>
        <p:spPr>
          <a:xfrm>
            <a:off x="3081135" y="1072870"/>
            <a:ext cx="582666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BORDET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(ogs</a:t>
            </a:r>
            <a:r>
              <a:rPr lang="da-DK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å </a:t>
            </a:r>
            <a:r>
              <a:rPr lang="da-DK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benævnt ”den blinde”)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Rektangel: afrundede hjørner 29">
            <a:extLst>
              <a:ext uri="{FF2B5EF4-FFF2-40B4-BE49-F238E27FC236}">
                <a16:creationId xmlns:a16="http://schemas.microsoft.com/office/drawing/2014/main" id="{0C7CAB33-A20A-A371-4AD4-E5170194B932}"/>
              </a:ext>
            </a:extLst>
          </p:cNvPr>
          <p:cNvSpPr/>
          <p:nvPr/>
        </p:nvSpPr>
        <p:spPr>
          <a:xfrm>
            <a:off x="8778240" y="1719122"/>
            <a:ext cx="3009000" cy="4223278"/>
          </a:xfrm>
          <a:prstGeom prst="round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Efter endt spil ligger alle kortene ordnet efter hvem der fik stikket. </a:t>
            </a:r>
          </a:p>
          <a:p>
            <a:endParaRPr lang="da-DK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 fik NS 9 stik og ØV fik 4 stik. </a:t>
            </a:r>
          </a:p>
          <a:p>
            <a:endParaRPr lang="da-DK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Inden kortene lægges tilbage i mapperne bliver man enige om antallet af stik. Og ved uenighed, så kan man følge spillet ved at vende kortene om i rækkefølge.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D322BAAA-EB30-393D-F893-433175E77A5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20892">
            <a:off x="4126286" y="2883086"/>
            <a:ext cx="685818" cy="1630723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C9ACCE6E-7144-33E1-3F1E-1DB36D589BD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648969" y="1435802"/>
            <a:ext cx="712489" cy="1764076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93167EB1-751D-FCE9-7201-B5BF9E1C1A3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41463" y="3013157"/>
            <a:ext cx="704869" cy="1653583"/>
          </a:xfrm>
          <a:prstGeom prst="rect">
            <a:avLst/>
          </a:prstGeom>
        </p:spPr>
      </p:pic>
      <p:pic>
        <p:nvPicPr>
          <p:cNvPr id="29" name="Billede 28">
            <a:extLst>
              <a:ext uri="{FF2B5EF4-FFF2-40B4-BE49-F238E27FC236}">
                <a16:creationId xmlns:a16="http://schemas.microsoft.com/office/drawing/2014/main" id="{992A5578-4965-C10D-C336-23879855BD2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158248">
            <a:off x="5586105" y="4481128"/>
            <a:ext cx="760659" cy="168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267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"/>
          <p:cNvSpPr txBox="1"/>
          <p:nvPr/>
        </p:nvSpPr>
        <p:spPr>
          <a:xfrm>
            <a:off x="839788" y="464904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 skal vi spille kort – spil 1 og 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6"/>
          <p:cNvSpPr/>
          <p:nvPr/>
        </p:nvSpPr>
        <p:spPr>
          <a:xfrm>
            <a:off x="854210" y="1575184"/>
            <a:ext cx="4052787" cy="42521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skal sidde 4 mand ved hvert bord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BEMÆRK: Både spilfører og udspil er valgt på forhånd.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Skriv på tavlen, hvor mange stik I tog ved hvert spil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Opsamling hvorfor tror I nogle får flere stik end andre?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346;p32">
            <a:extLst>
              <a:ext uri="{FF2B5EF4-FFF2-40B4-BE49-F238E27FC236}">
                <a16:creationId xmlns:a16="http://schemas.microsoft.com/office/drawing/2014/main" id="{62C82E38-3713-FB66-B052-3B902AF909A1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704298" y="1839010"/>
            <a:ext cx="5625843" cy="367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7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8943187" y="739224"/>
            <a:ext cx="2871433" cy="571524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7"/>
          <p:cNvSpPr txBox="1"/>
          <p:nvPr/>
        </p:nvSpPr>
        <p:spPr>
          <a:xfrm>
            <a:off x="839788" y="464904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Spillets formål er at få flest stik!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7"/>
          <p:cNvSpPr txBox="1"/>
          <p:nvPr/>
        </p:nvSpPr>
        <p:spPr>
          <a:xfrm>
            <a:off x="1044535" y="1449560"/>
            <a:ext cx="3694734" cy="489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a-DK" sz="26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 kan få stik på følgende vis: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-"/>
            </a:pPr>
            <a:r>
              <a:rPr lang="da-DK" sz="26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Topstik/Sikre stik</a:t>
            </a:r>
            <a:endParaRPr sz="2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endParaRPr sz="2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-"/>
            </a:pPr>
            <a:r>
              <a:rPr lang="da-DK" sz="26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Rejse stik</a:t>
            </a:r>
            <a:r>
              <a:rPr lang="da-DK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 en længere farve, hvor manglende tophonnører først skal </a:t>
            </a:r>
            <a:r>
              <a:rPr lang="da-DK" sz="26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presses ud</a:t>
            </a:r>
            <a:r>
              <a:rPr lang="da-DK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br>
              <a:rPr lang="da-DK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7"/>
          <p:cNvSpPr txBox="1"/>
          <p:nvPr/>
        </p:nvSpPr>
        <p:spPr>
          <a:xfrm>
            <a:off x="5798634" y="1550020"/>
            <a:ext cx="162461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a-DK" sz="26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Eksempler</a:t>
            </a:r>
            <a:endParaRPr sz="26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7"/>
          <p:cNvSpPr txBox="1"/>
          <p:nvPr/>
        </p:nvSpPr>
        <p:spPr>
          <a:xfrm>
            <a:off x="5839524" y="2416101"/>
            <a:ext cx="2134815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a-DK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1) Es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a-DK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2) Es, Konge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a-DK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samme farve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7"/>
          <p:cNvSpPr txBox="1"/>
          <p:nvPr/>
        </p:nvSpPr>
        <p:spPr>
          <a:xfrm>
            <a:off x="5754031" y="4025590"/>
            <a:ext cx="2697598" cy="236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a-DK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 KDBT skal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a-DK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modstandernes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a-DK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 presses ud,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a-DK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at man kan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a-DK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få tre stik i farven. </a:t>
            </a:r>
            <a:endParaRPr sz="2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0"/>
          <p:cNvSpPr txBox="1"/>
          <p:nvPr/>
        </p:nvSpPr>
        <p:spPr>
          <a:xfrm>
            <a:off x="839788" y="464904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Stik muligheder.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0"/>
          <p:cNvSpPr txBox="1"/>
          <p:nvPr/>
        </p:nvSpPr>
        <p:spPr>
          <a:xfrm>
            <a:off x="1044897" y="1589649"/>
            <a:ext cx="519520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 flere høje kort – jo flere stik er mulige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0"/>
          <p:cNvSpPr txBox="1"/>
          <p:nvPr/>
        </p:nvSpPr>
        <p:spPr>
          <a:xfrm>
            <a:off x="1044897" y="3699187"/>
            <a:ext cx="564731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 længere farven er – jo flere stik er mulige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1" name="Google Shape;261;p10"/>
          <p:cNvGrpSpPr/>
          <p:nvPr/>
        </p:nvGrpSpPr>
        <p:grpSpPr>
          <a:xfrm>
            <a:off x="2423644" y="2119784"/>
            <a:ext cx="723252" cy="1204451"/>
            <a:chOff x="690432" y="996833"/>
            <a:chExt cx="723252" cy="1204451"/>
          </a:xfrm>
        </p:grpSpPr>
        <p:sp>
          <p:nvSpPr>
            <p:cNvPr id="262" name="Google Shape;262;p10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0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4" name="Google Shape;264;p10"/>
          <p:cNvGrpSpPr/>
          <p:nvPr/>
        </p:nvGrpSpPr>
        <p:grpSpPr>
          <a:xfrm>
            <a:off x="1517266" y="2119784"/>
            <a:ext cx="723252" cy="1204451"/>
            <a:chOff x="690432" y="996833"/>
            <a:chExt cx="723252" cy="1204451"/>
          </a:xfrm>
        </p:grpSpPr>
        <p:sp>
          <p:nvSpPr>
            <p:cNvPr id="265" name="Google Shape;265;p10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0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7" name="Google Shape;267;p10"/>
          <p:cNvGrpSpPr/>
          <p:nvPr/>
        </p:nvGrpSpPr>
        <p:grpSpPr>
          <a:xfrm>
            <a:off x="9882564" y="2119784"/>
            <a:ext cx="723252" cy="1204451"/>
            <a:chOff x="690432" y="996833"/>
            <a:chExt cx="723252" cy="1204451"/>
          </a:xfrm>
        </p:grpSpPr>
        <p:sp>
          <p:nvSpPr>
            <p:cNvPr id="268" name="Google Shape;268;p10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0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0" name="Google Shape;270;p10"/>
          <p:cNvGrpSpPr/>
          <p:nvPr/>
        </p:nvGrpSpPr>
        <p:grpSpPr>
          <a:xfrm>
            <a:off x="9000245" y="2119784"/>
            <a:ext cx="723252" cy="1204451"/>
            <a:chOff x="690432" y="996833"/>
            <a:chExt cx="723252" cy="1204451"/>
          </a:xfrm>
        </p:grpSpPr>
        <p:sp>
          <p:nvSpPr>
            <p:cNvPr id="271" name="Google Shape;271;p10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10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3" name="Google Shape;273;p10"/>
          <p:cNvGrpSpPr/>
          <p:nvPr/>
        </p:nvGrpSpPr>
        <p:grpSpPr>
          <a:xfrm>
            <a:off x="8117925" y="2119784"/>
            <a:ext cx="723252" cy="1204451"/>
            <a:chOff x="690432" y="996833"/>
            <a:chExt cx="723252" cy="1204451"/>
          </a:xfrm>
        </p:grpSpPr>
        <p:sp>
          <p:nvSpPr>
            <p:cNvPr id="274" name="Google Shape;274;p10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10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6" name="Google Shape;276;p10"/>
          <p:cNvGrpSpPr/>
          <p:nvPr/>
        </p:nvGrpSpPr>
        <p:grpSpPr>
          <a:xfrm>
            <a:off x="8117925" y="4333596"/>
            <a:ext cx="723252" cy="1204451"/>
            <a:chOff x="690432" y="996833"/>
            <a:chExt cx="723252" cy="1204451"/>
          </a:xfrm>
        </p:grpSpPr>
        <p:sp>
          <p:nvSpPr>
            <p:cNvPr id="277" name="Google Shape;277;p10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0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9" name="Google Shape;279;p10"/>
          <p:cNvGrpSpPr/>
          <p:nvPr/>
        </p:nvGrpSpPr>
        <p:grpSpPr>
          <a:xfrm>
            <a:off x="2390889" y="4333596"/>
            <a:ext cx="723252" cy="1204451"/>
            <a:chOff x="690432" y="996833"/>
            <a:chExt cx="723252" cy="1204451"/>
          </a:xfrm>
        </p:grpSpPr>
        <p:sp>
          <p:nvSpPr>
            <p:cNvPr id="280" name="Google Shape;280;p10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0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2" name="Google Shape;282;p10"/>
          <p:cNvGrpSpPr/>
          <p:nvPr/>
        </p:nvGrpSpPr>
        <p:grpSpPr>
          <a:xfrm>
            <a:off x="6794450" y="4333596"/>
            <a:ext cx="723252" cy="1204451"/>
            <a:chOff x="690432" y="996833"/>
            <a:chExt cx="723252" cy="1204451"/>
          </a:xfrm>
        </p:grpSpPr>
        <p:sp>
          <p:nvSpPr>
            <p:cNvPr id="283" name="Google Shape;283;p10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0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5" name="Google Shape;285;p10"/>
          <p:cNvGrpSpPr/>
          <p:nvPr/>
        </p:nvGrpSpPr>
        <p:grpSpPr>
          <a:xfrm>
            <a:off x="5896091" y="4333596"/>
            <a:ext cx="723252" cy="1204451"/>
            <a:chOff x="690432" y="996833"/>
            <a:chExt cx="723252" cy="1204451"/>
          </a:xfrm>
        </p:grpSpPr>
        <p:sp>
          <p:nvSpPr>
            <p:cNvPr id="286" name="Google Shape;286;p10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10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8" name="Google Shape;288;p10"/>
          <p:cNvGrpSpPr/>
          <p:nvPr/>
        </p:nvGrpSpPr>
        <p:grpSpPr>
          <a:xfrm>
            <a:off x="4997727" y="4333596"/>
            <a:ext cx="723252" cy="1204451"/>
            <a:chOff x="690432" y="996833"/>
            <a:chExt cx="723252" cy="1204451"/>
          </a:xfrm>
        </p:grpSpPr>
        <p:sp>
          <p:nvSpPr>
            <p:cNvPr id="289" name="Google Shape;289;p10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10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1" name="Google Shape;291;p10"/>
          <p:cNvGrpSpPr/>
          <p:nvPr/>
        </p:nvGrpSpPr>
        <p:grpSpPr>
          <a:xfrm>
            <a:off x="4123437" y="4333596"/>
            <a:ext cx="723252" cy="1204451"/>
            <a:chOff x="690432" y="996833"/>
            <a:chExt cx="723252" cy="1204451"/>
          </a:xfrm>
        </p:grpSpPr>
        <p:sp>
          <p:nvSpPr>
            <p:cNvPr id="292" name="Google Shape;292;p10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10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4" name="Google Shape;294;p10"/>
          <p:cNvGrpSpPr/>
          <p:nvPr/>
        </p:nvGrpSpPr>
        <p:grpSpPr>
          <a:xfrm>
            <a:off x="3257159" y="4333596"/>
            <a:ext cx="723252" cy="1204451"/>
            <a:chOff x="690432" y="996833"/>
            <a:chExt cx="723252" cy="1204451"/>
          </a:xfrm>
        </p:grpSpPr>
        <p:sp>
          <p:nvSpPr>
            <p:cNvPr id="295" name="Google Shape;295;p10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10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7" name="Google Shape;297;p10"/>
          <p:cNvGrpSpPr/>
          <p:nvPr/>
        </p:nvGrpSpPr>
        <p:grpSpPr>
          <a:xfrm>
            <a:off x="9016287" y="4333596"/>
            <a:ext cx="723252" cy="1204451"/>
            <a:chOff x="690432" y="996833"/>
            <a:chExt cx="723252" cy="1204451"/>
          </a:xfrm>
        </p:grpSpPr>
        <p:sp>
          <p:nvSpPr>
            <p:cNvPr id="298" name="Google Shape;298;p10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10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0" name="Google Shape;300;p10"/>
          <p:cNvGrpSpPr/>
          <p:nvPr/>
        </p:nvGrpSpPr>
        <p:grpSpPr>
          <a:xfrm>
            <a:off x="3313980" y="2119784"/>
            <a:ext cx="723252" cy="1204451"/>
            <a:chOff x="690432" y="996833"/>
            <a:chExt cx="723252" cy="1204451"/>
          </a:xfrm>
        </p:grpSpPr>
        <p:sp>
          <p:nvSpPr>
            <p:cNvPr id="301" name="Google Shape;301;p10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10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3" name="Google Shape;303;p10"/>
          <p:cNvGrpSpPr/>
          <p:nvPr/>
        </p:nvGrpSpPr>
        <p:grpSpPr>
          <a:xfrm>
            <a:off x="1517266" y="4333596"/>
            <a:ext cx="723252" cy="1204451"/>
            <a:chOff x="690432" y="996833"/>
            <a:chExt cx="723252" cy="1204451"/>
          </a:xfrm>
        </p:grpSpPr>
        <p:sp>
          <p:nvSpPr>
            <p:cNvPr id="304" name="Google Shape;304;p10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10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06" name="Google Shape;306;p10"/>
          <p:cNvCxnSpPr/>
          <p:nvPr/>
        </p:nvCxnSpPr>
        <p:spPr>
          <a:xfrm>
            <a:off x="7812505" y="1589649"/>
            <a:ext cx="0" cy="4795109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7" name="Google Shape;307;p10"/>
          <p:cNvSpPr txBox="1"/>
          <p:nvPr/>
        </p:nvSpPr>
        <p:spPr>
          <a:xfrm>
            <a:off x="84775" y="2479984"/>
            <a:ext cx="1197379" cy="64633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da-DK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 stik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0"/>
          <p:cNvSpPr txBox="1"/>
          <p:nvPr/>
        </p:nvSpPr>
        <p:spPr>
          <a:xfrm>
            <a:off x="124881" y="4605565"/>
            <a:ext cx="1197379" cy="64633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da-DK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 stik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0"/>
          <p:cNvSpPr txBox="1"/>
          <p:nvPr/>
        </p:nvSpPr>
        <p:spPr>
          <a:xfrm>
            <a:off x="10841004" y="2479984"/>
            <a:ext cx="1197379" cy="64633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da-DK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 stik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0"/>
          <p:cNvSpPr txBox="1"/>
          <p:nvPr/>
        </p:nvSpPr>
        <p:spPr>
          <a:xfrm>
            <a:off x="10841004" y="4605565"/>
            <a:ext cx="1197379" cy="64633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da-DK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 stik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0"/>
          <p:cNvSpPr txBox="1"/>
          <p:nvPr/>
        </p:nvSpPr>
        <p:spPr>
          <a:xfrm>
            <a:off x="1044897" y="5744556"/>
            <a:ext cx="52900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meeeennnn ”farven skal rejses” først…… 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"/>
          <p:cNvSpPr/>
          <p:nvPr/>
        </p:nvSpPr>
        <p:spPr>
          <a:xfrm>
            <a:off x="671598" y="1018531"/>
            <a:ext cx="9996784" cy="71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DEFINITION: </a:t>
            </a:r>
            <a:r>
              <a:rPr lang="da-DK" sz="2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Top/Sikkert stik kan tages uden at modparten kommer ind.</a:t>
            </a:r>
            <a:endParaRPr sz="1400" b="0" i="1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4876015" y="2274708"/>
            <a:ext cx="1026367" cy="20759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E K D</a:t>
            </a:r>
            <a:endParaRPr sz="14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4860404" y="4116855"/>
            <a:ext cx="1026367" cy="3009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B 6 3</a:t>
            </a:r>
            <a:endParaRPr sz="14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6645016" y="2274707"/>
            <a:ext cx="1026367" cy="2385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E 7 6 4</a:t>
            </a:r>
            <a:endParaRPr sz="14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8384268" y="2274708"/>
            <a:ext cx="1026367" cy="13063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E K 3 2</a:t>
            </a:r>
            <a:endParaRPr sz="14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7" name="Google Shape;217;p8"/>
          <p:cNvSpPr/>
          <p:nvPr/>
        </p:nvSpPr>
        <p:spPr>
          <a:xfrm>
            <a:off x="708174" y="5157921"/>
            <a:ext cx="3673649" cy="48156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Hvor mange topstik er der?</a:t>
            </a:r>
            <a:endParaRPr sz="1400" b="0" i="0" u="sng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8"/>
          <p:cNvSpPr txBox="1"/>
          <p:nvPr/>
        </p:nvSpPr>
        <p:spPr>
          <a:xfrm>
            <a:off x="644716" y="464903"/>
            <a:ext cx="10569892" cy="877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da-DK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Topstik (sikre stik)</a:t>
            </a:r>
            <a:endParaRPr sz="4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6626037" y="4116855"/>
            <a:ext cx="1026367" cy="25471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K 5 3</a:t>
            </a:r>
            <a:endParaRPr sz="1400" b="0" i="0" u="none" strike="noStrike" cap="none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0" name="Google Shape;220;p8"/>
          <p:cNvSpPr/>
          <p:nvPr/>
        </p:nvSpPr>
        <p:spPr>
          <a:xfrm>
            <a:off x="8232268" y="4116855"/>
            <a:ext cx="1422960" cy="48156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D B T 9</a:t>
            </a:r>
            <a:endParaRPr sz="1400" b="0" i="0" u="none" strike="noStrike" cap="none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21" name="Google Shape;221;p8"/>
          <p:cNvGrpSpPr/>
          <p:nvPr/>
        </p:nvGrpSpPr>
        <p:grpSpPr>
          <a:xfrm>
            <a:off x="4608216" y="2671333"/>
            <a:ext cx="1440000" cy="1440000"/>
            <a:chOff x="5336351" y="2396766"/>
            <a:chExt cx="1440000" cy="1440000"/>
          </a:xfrm>
        </p:grpSpPr>
        <p:sp>
          <p:nvSpPr>
            <p:cNvPr id="222" name="Google Shape;222;p8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endParaRPr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27" name="Google Shape;227;p8"/>
          <p:cNvGrpSpPr/>
          <p:nvPr/>
        </p:nvGrpSpPr>
        <p:grpSpPr>
          <a:xfrm>
            <a:off x="6377049" y="2671333"/>
            <a:ext cx="1440000" cy="1440000"/>
            <a:chOff x="5336351" y="2396766"/>
            <a:chExt cx="1440000" cy="1440000"/>
          </a:xfrm>
        </p:grpSpPr>
        <p:sp>
          <p:nvSpPr>
            <p:cNvPr id="228" name="Google Shape;228;p8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endParaRPr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33" name="Google Shape;233;p8"/>
          <p:cNvGrpSpPr/>
          <p:nvPr/>
        </p:nvGrpSpPr>
        <p:grpSpPr>
          <a:xfrm>
            <a:off x="8145882" y="2671333"/>
            <a:ext cx="1440000" cy="1440000"/>
            <a:chOff x="5336351" y="2396766"/>
            <a:chExt cx="1440000" cy="1440000"/>
          </a:xfrm>
        </p:grpSpPr>
        <p:sp>
          <p:nvSpPr>
            <p:cNvPr id="234" name="Google Shape;234;p8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endParaRPr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242" name="Google Shape;242;p8"/>
          <p:cNvSpPr/>
          <p:nvPr/>
        </p:nvSpPr>
        <p:spPr>
          <a:xfrm>
            <a:off x="9958393" y="2274708"/>
            <a:ext cx="1531107" cy="3486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K D B T</a:t>
            </a:r>
            <a:endParaRPr sz="1400" b="0" i="0" u="none" strike="noStrike" cap="none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44" name="Google Shape;244;p8"/>
          <p:cNvSpPr/>
          <p:nvPr/>
        </p:nvSpPr>
        <p:spPr>
          <a:xfrm>
            <a:off x="10078681" y="4116855"/>
            <a:ext cx="1422960" cy="5082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5 4 3 2</a:t>
            </a:r>
            <a:endParaRPr sz="2400" b="0" i="0" u="none" strike="noStrike" cap="none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45" name="Google Shape;245;p8"/>
          <p:cNvGrpSpPr/>
          <p:nvPr/>
        </p:nvGrpSpPr>
        <p:grpSpPr>
          <a:xfrm>
            <a:off x="9914716" y="2671333"/>
            <a:ext cx="1440000" cy="1440000"/>
            <a:chOff x="5336351" y="2396766"/>
            <a:chExt cx="1440000" cy="1440000"/>
          </a:xfrm>
        </p:grpSpPr>
        <p:sp>
          <p:nvSpPr>
            <p:cNvPr id="246" name="Google Shape;246;p8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endParaRPr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2" name="Google Shape;217;p8">
            <a:extLst>
              <a:ext uri="{FF2B5EF4-FFF2-40B4-BE49-F238E27FC236}">
                <a16:creationId xmlns:a16="http://schemas.microsoft.com/office/drawing/2014/main" id="{30600542-DEEF-7AD3-2FC5-3F8B3271A591}"/>
              </a:ext>
            </a:extLst>
          </p:cNvPr>
          <p:cNvSpPr/>
          <p:nvPr/>
        </p:nvSpPr>
        <p:spPr>
          <a:xfrm>
            <a:off x="5054623" y="5157921"/>
            <a:ext cx="488534" cy="42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3</a:t>
            </a:r>
            <a:endParaRPr sz="24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Google Shape;217;p8">
            <a:extLst>
              <a:ext uri="{FF2B5EF4-FFF2-40B4-BE49-F238E27FC236}">
                <a16:creationId xmlns:a16="http://schemas.microsoft.com/office/drawing/2014/main" id="{7F724750-1053-C14A-BCAB-166BD9CC81AA}"/>
              </a:ext>
            </a:extLst>
          </p:cNvPr>
          <p:cNvSpPr/>
          <p:nvPr/>
        </p:nvSpPr>
        <p:spPr>
          <a:xfrm>
            <a:off x="6889519" y="5157921"/>
            <a:ext cx="488534" cy="42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2</a:t>
            </a:r>
            <a:endParaRPr sz="24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4" name="Google Shape;217;p8">
            <a:extLst>
              <a:ext uri="{FF2B5EF4-FFF2-40B4-BE49-F238E27FC236}">
                <a16:creationId xmlns:a16="http://schemas.microsoft.com/office/drawing/2014/main" id="{6AB54D2F-5B1E-4FBC-92E4-17191B3E788B}"/>
              </a:ext>
            </a:extLst>
          </p:cNvPr>
          <p:cNvSpPr/>
          <p:nvPr/>
        </p:nvSpPr>
        <p:spPr>
          <a:xfrm>
            <a:off x="8614687" y="5157921"/>
            <a:ext cx="488534" cy="42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4</a:t>
            </a:r>
            <a:endParaRPr sz="24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17;p8">
            <a:extLst>
              <a:ext uri="{FF2B5EF4-FFF2-40B4-BE49-F238E27FC236}">
                <a16:creationId xmlns:a16="http://schemas.microsoft.com/office/drawing/2014/main" id="{998DA49E-9CC7-A90B-9979-A79AC1B1781A}"/>
              </a:ext>
            </a:extLst>
          </p:cNvPr>
          <p:cNvSpPr/>
          <p:nvPr/>
        </p:nvSpPr>
        <p:spPr>
          <a:xfrm>
            <a:off x="10571503" y="5157921"/>
            <a:ext cx="488534" cy="42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0</a:t>
            </a:r>
            <a:endParaRPr sz="24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 animBg="1"/>
      <p:bldP spid="212" grpId="0" animBg="1"/>
      <p:bldP spid="213" grpId="0" animBg="1"/>
      <p:bldP spid="215" grpId="0" animBg="1"/>
      <p:bldP spid="217" grpId="0" animBg="1"/>
      <p:bldP spid="219" grpId="0" animBg="1"/>
      <p:bldP spid="220" grpId="0" animBg="1"/>
      <p:bldP spid="242" grpId="0" animBg="1"/>
      <p:bldP spid="244" grpId="0" animBg="1"/>
      <p:bldP spid="2" grpId="0"/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"/>
          <p:cNvSpPr/>
          <p:nvPr/>
        </p:nvSpPr>
        <p:spPr>
          <a:xfrm>
            <a:off x="636908" y="856364"/>
            <a:ext cx="11761340" cy="71754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Stik </a:t>
            </a:r>
            <a:r>
              <a:rPr lang="da-DK" sz="24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rejses i en længere farve </a:t>
            </a:r>
            <a:r>
              <a:rPr lang="da-DK" sz="2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ved  at </a:t>
            </a:r>
            <a:r>
              <a:rPr lang="da-DK" sz="24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presse</a:t>
            </a:r>
            <a:r>
              <a:rPr lang="da-DK" sz="2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modpartens høje kort ud/aflevere stik</a:t>
            </a:r>
          </a:p>
        </p:txBody>
      </p:sp>
      <p:sp>
        <p:nvSpPr>
          <p:cNvPr id="317" name="Google Shape;317;p11"/>
          <p:cNvSpPr/>
          <p:nvPr/>
        </p:nvSpPr>
        <p:spPr>
          <a:xfrm>
            <a:off x="4734170" y="1425671"/>
            <a:ext cx="1268963" cy="40655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 T 9 4 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1"/>
          <p:cNvSpPr/>
          <p:nvPr/>
        </p:nvSpPr>
        <p:spPr>
          <a:xfrm>
            <a:off x="4734170" y="3259605"/>
            <a:ext cx="1268963" cy="51638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 B 3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1"/>
          <p:cNvSpPr/>
          <p:nvPr/>
        </p:nvSpPr>
        <p:spPr>
          <a:xfrm>
            <a:off x="7240108" y="1425671"/>
            <a:ext cx="1480610" cy="31724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 T</a:t>
            </a: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8 4 3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1"/>
          <p:cNvSpPr/>
          <p:nvPr/>
        </p:nvSpPr>
        <p:spPr>
          <a:xfrm>
            <a:off x="7345932" y="3259605"/>
            <a:ext cx="1268963" cy="51638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9 7 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1"/>
          <p:cNvSpPr/>
          <p:nvPr/>
        </p:nvSpPr>
        <p:spPr>
          <a:xfrm>
            <a:off x="9877719" y="1425670"/>
            <a:ext cx="1595534" cy="44243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9 8 7 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11"/>
          <p:cNvSpPr/>
          <p:nvPr/>
        </p:nvSpPr>
        <p:spPr>
          <a:xfrm>
            <a:off x="9994352" y="3259604"/>
            <a:ext cx="1362269" cy="6311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5 4 3 2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1"/>
          <p:cNvSpPr txBox="1"/>
          <p:nvPr/>
        </p:nvSpPr>
        <p:spPr>
          <a:xfrm>
            <a:off x="617239" y="392285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da-DK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rejse stik i en længere farve.</a:t>
            </a:r>
            <a:endParaRPr sz="4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8" name="Google Shape;328;p11"/>
          <p:cNvGrpSpPr/>
          <p:nvPr/>
        </p:nvGrpSpPr>
        <p:grpSpPr>
          <a:xfrm>
            <a:off x="4648651" y="1828503"/>
            <a:ext cx="1440000" cy="1440000"/>
            <a:chOff x="5336351" y="2396766"/>
            <a:chExt cx="1440000" cy="1440000"/>
          </a:xfrm>
        </p:grpSpPr>
        <p:sp>
          <p:nvSpPr>
            <p:cNvPr id="329" name="Google Shape;329;p11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11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11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11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11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4" name="Google Shape;334;p11"/>
          <p:cNvGrpSpPr/>
          <p:nvPr/>
        </p:nvGrpSpPr>
        <p:grpSpPr>
          <a:xfrm>
            <a:off x="7260413" y="1824789"/>
            <a:ext cx="1440000" cy="1440000"/>
            <a:chOff x="5336351" y="2396766"/>
            <a:chExt cx="1440000" cy="1440000"/>
          </a:xfrm>
        </p:grpSpPr>
        <p:sp>
          <p:nvSpPr>
            <p:cNvPr id="335" name="Google Shape;335;p11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11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11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11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11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0" name="Google Shape;340;p11"/>
          <p:cNvGrpSpPr/>
          <p:nvPr/>
        </p:nvGrpSpPr>
        <p:grpSpPr>
          <a:xfrm>
            <a:off x="9955486" y="1832223"/>
            <a:ext cx="1440000" cy="1440000"/>
            <a:chOff x="5336351" y="2396766"/>
            <a:chExt cx="1440000" cy="1440000"/>
          </a:xfrm>
        </p:grpSpPr>
        <p:sp>
          <p:nvSpPr>
            <p:cNvPr id="341" name="Google Shape;341;p11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1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11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11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11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Tekstfelt 3">
            <a:extLst>
              <a:ext uri="{FF2B5EF4-FFF2-40B4-BE49-F238E27FC236}">
                <a16:creationId xmlns:a16="http://schemas.microsoft.com/office/drawing/2014/main" id="{D6C6D6C6-DCC5-8E92-76AF-470D7134BD2C}"/>
              </a:ext>
            </a:extLst>
          </p:cNvPr>
          <p:cNvSpPr txBox="1"/>
          <p:nvPr/>
        </p:nvSpPr>
        <p:spPr>
          <a:xfrm>
            <a:off x="4319390" y="3767328"/>
            <a:ext cx="22988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Spil D, B …</a:t>
            </a:r>
          </a:p>
          <a:p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indtil modparten</a:t>
            </a:r>
          </a:p>
          <a:p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stikker m. Es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A59C198C-D4DD-ADF7-8202-AFB22F2ED3C2}"/>
              </a:ext>
            </a:extLst>
          </p:cNvPr>
          <p:cNvSpPr txBox="1"/>
          <p:nvPr/>
        </p:nvSpPr>
        <p:spPr>
          <a:xfrm>
            <a:off x="4665831" y="5110988"/>
            <a:ext cx="14056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stik</a:t>
            </a:r>
          </a:p>
          <a:p>
            <a:pPr algn="ctr"/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(B, K, T, 9)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7F3DF16F-17C8-ADDA-17EC-65373D8F4ECD}"/>
              </a:ext>
            </a:extLst>
          </p:cNvPr>
          <p:cNvSpPr txBox="1"/>
          <p:nvPr/>
        </p:nvSpPr>
        <p:spPr>
          <a:xfrm>
            <a:off x="6931152" y="3767328"/>
            <a:ext cx="24000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Spil B, 9 … indtil</a:t>
            </a:r>
          </a:p>
          <a:p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modparten har </a:t>
            </a:r>
          </a:p>
          <a:p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fået stik på Es &amp; K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3BE54C5C-1BDE-2192-8021-9FFF06492CDA}"/>
              </a:ext>
            </a:extLst>
          </p:cNvPr>
          <p:cNvSpPr txBox="1"/>
          <p:nvPr/>
        </p:nvSpPr>
        <p:spPr>
          <a:xfrm>
            <a:off x="9485376" y="3767328"/>
            <a:ext cx="26212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Spil et lille kort fra begge hænder, og træk Esset.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733C8729-F926-FE21-DD1A-149C83822307}"/>
              </a:ext>
            </a:extLst>
          </p:cNvPr>
          <p:cNvSpPr txBox="1"/>
          <p:nvPr/>
        </p:nvSpPr>
        <p:spPr>
          <a:xfrm>
            <a:off x="7421479" y="5110988"/>
            <a:ext cx="11178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stik</a:t>
            </a:r>
          </a:p>
          <a:p>
            <a:pPr algn="ctr"/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(D, T, 8)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E6C877E1-D100-21BC-2175-10E3B90B3549}"/>
              </a:ext>
            </a:extLst>
          </p:cNvPr>
          <p:cNvSpPr txBox="1"/>
          <p:nvPr/>
        </p:nvSpPr>
        <p:spPr>
          <a:xfrm>
            <a:off x="9798969" y="5110988"/>
            <a:ext cx="17530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stik</a:t>
            </a:r>
          </a:p>
          <a:p>
            <a:pPr algn="ctr"/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(ifald farven </a:t>
            </a:r>
            <a:b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sidder 2-2)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F67861C7-4B31-BBDA-726D-2E72854BA423}"/>
              </a:ext>
            </a:extLst>
          </p:cNvPr>
          <p:cNvSpPr txBox="1"/>
          <p:nvPr/>
        </p:nvSpPr>
        <p:spPr>
          <a:xfrm>
            <a:off x="871728" y="3797808"/>
            <a:ext cx="1838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Hvad gør du?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AC3975C4-6C0F-C8A7-627F-3A56051ACF05}"/>
              </a:ext>
            </a:extLst>
          </p:cNvPr>
          <p:cNvSpPr txBox="1"/>
          <p:nvPr/>
        </p:nvSpPr>
        <p:spPr>
          <a:xfrm>
            <a:off x="853440" y="5153660"/>
            <a:ext cx="3148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Hvor mange stik får du?</a:t>
            </a:r>
            <a:endParaRPr lang="en-US" sz="2400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ktangel: afrundede hjørner 11">
            <a:extLst>
              <a:ext uri="{FF2B5EF4-FFF2-40B4-BE49-F238E27FC236}">
                <a16:creationId xmlns:a16="http://schemas.microsoft.com/office/drawing/2014/main" id="{9CE2F6BB-2BAD-F0D3-B11D-9D823997A043}"/>
              </a:ext>
            </a:extLst>
          </p:cNvPr>
          <p:cNvSpPr/>
          <p:nvPr/>
        </p:nvSpPr>
        <p:spPr>
          <a:xfrm>
            <a:off x="768095" y="1524000"/>
            <a:ext cx="3578141" cy="2136648"/>
          </a:xfrm>
          <a:prstGeom prst="round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Spil højeste kort i farven indtil modpartens høje kort er presset ud!</a:t>
            </a:r>
          </a:p>
          <a:p>
            <a:r>
              <a:rPr lang="da-DK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Start med den korte farve.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" grpId="0" animBg="1"/>
      <p:bldP spid="318" grpId="0" animBg="1"/>
      <p:bldP spid="319" grpId="0" animBg="1"/>
      <p:bldP spid="320" grpId="0" animBg="1"/>
      <p:bldP spid="321" grpId="0" animBg="1"/>
      <p:bldP spid="322" grpId="0" animBg="1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"/>
          <p:cNvSpPr txBox="1"/>
          <p:nvPr/>
        </p:nvSpPr>
        <p:spPr>
          <a:xfrm>
            <a:off x="839788" y="464904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 skal vi spille kort – spil 3 og 4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6"/>
          <p:cNvSpPr/>
          <p:nvPr/>
        </p:nvSpPr>
        <p:spPr>
          <a:xfrm>
            <a:off x="854210" y="1575184"/>
            <a:ext cx="4052787" cy="42521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skal sidde 4 mand ved hvert bord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BEMÆRK: Både spilfører og udspil er valgt på forhånd.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Skriv på tavlen, hvor mange stik I tog ved hvert spil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Opsamling hvorfor tror I nogle får flere stik end andre?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346;p32">
            <a:extLst>
              <a:ext uri="{FF2B5EF4-FFF2-40B4-BE49-F238E27FC236}">
                <a16:creationId xmlns:a16="http://schemas.microsoft.com/office/drawing/2014/main" id="{8E694C6E-97C4-BC12-300D-DE1D96BE8571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704298" y="1851202"/>
            <a:ext cx="5625843" cy="36774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32326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2"/>
          <p:cNvSpPr txBox="1"/>
          <p:nvPr/>
        </p:nvSpPr>
        <p:spPr>
          <a:xfrm>
            <a:off x="742252" y="464904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Modspillernes kommunikation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6" name="Google Shape;356;p12" descr="Mand klør sig i hovedet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 flipH="1">
            <a:off x="986895" y="1954571"/>
            <a:ext cx="3524265" cy="339663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12"/>
          <p:cNvSpPr txBox="1"/>
          <p:nvPr/>
        </p:nvSpPr>
        <p:spPr>
          <a:xfrm>
            <a:off x="727905" y="1272657"/>
            <a:ext cx="34809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Må man bruge </a:t>
            </a:r>
            <a:r>
              <a:rPr lang="da-DK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kropsprog</a:t>
            </a: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2"/>
          <p:cNvSpPr txBox="1"/>
          <p:nvPr/>
        </p:nvSpPr>
        <p:spPr>
          <a:xfrm>
            <a:off x="4546959" y="3462528"/>
            <a:ext cx="792205" cy="5847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da-DK" sz="3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NEJ</a:t>
            </a:r>
            <a:endParaRPr sz="32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ankeboble: sky 3">
            <a:extLst>
              <a:ext uri="{FF2B5EF4-FFF2-40B4-BE49-F238E27FC236}">
                <a16:creationId xmlns:a16="http://schemas.microsoft.com/office/drawing/2014/main" id="{DE77820B-958B-F2E8-F5F7-E66B2EF53F71}"/>
              </a:ext>
            </a:extLst>
          </p:cNvPr>
          <p:cNvSpPr/>
          <p:nvPr/>
        </p:nvSpPr>
        <p:spPr>
          <a:xfrm>
            <a:off x="3864864" y="1745114"/>
            <a:ext cx="1596219" cy="827398"/>
          </a:xfrm>
          <a:prstGeom prst="cloudCallout">
            <a:avLst>
              <a:gd name="adj1" fmla="val -46802"/>
              <a:gd name="adj2" fmla="val 86077"/>
            </a:avLst>
          </a:prstGeom>
          <a:solidFill>
            <a:srgbClr val="FFEEB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da-DK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 ♣</a:t>
            </a:r>
            <a:endParaRPr lang="da-DK"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D7800714-18C5-3FE0-3548-5F415FC571A6}"/>
              </a:ext>
            </a:extLst>
          </p:cNvPr>
          <p:cNvSpPr/>
          <p:nvPr/>
        </p:nvSpPr>
        <p:spPr>
          <a:xfrm>
            <a:off x="574830" y="1182674"/>
            <a:ext cx="5080308" cy="4732134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D1B68E52-E467-348D-8BAB-BC81D155C4CA}"/>
              </a:ext>
            </a:extLst>
          </p:cNvPr>
          <p:cNvGrpSpPr/>
          <p:nvPr/>
        </p:nvGrpSpPr>
        <p:grpSpPr>
          <a:xfrm>
            <a:off x="6018997" y="1280679"/>
            <a:ext cx="6063275" cy="5415698"/>
            <a:chOff x="6018997" y="1280679"/>
            <a:chExt cx="6063275" cy="5415698"/>
          </a:xfrm>
        </p:grpSpPr>
        <p:cxnSp>
          <p:nvCxnSpPr>
            <p:cNvPr id="360" name="Google Shape;360;p12"/>
            <p:cNvCxnSpPr/>
            <p:nvPr/>
          </p:nvCxnSpPr>
          <p:spPr>
            <a:xfrm>
              <a:off x="6018997" y="1394576"/>
              <a:ext cx="0" cy="5220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61" name="Google Shape;361;p12"/>
            <p:cNvSpPr txBox="1"/>
            <p:nvPr/>
          </p:nvSpPr>
          <p:spPr>
            <a:xfrm>
              <a:off x="6109395" y="1280679"/>
              <a:ext cx="5269519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da-DK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Man kommunikerer udelukkende med de kort man spiller. </a:t>
              </a:r>
              <a:endParaRPr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62" name="Google Shape;362;p12"/>
            <p:cNvGrpSpPr/>
            <p:nvPr/>
          </p:nvGrpSpPr>
          <p:grpSpPr>
            <a:xfrm>
              <a:off x="6500889" y="2229510"/>
              <a:ext cx="723252" cy="1204451"/>
              <a:chOff x="690432" y="996833"/>
              <a:chExt cx="723252" cy="1204451"/>
            </a:xfrm>
          </p:grpSpPr>
          <p:sp>
            <p:nvSpPr>
              <p:cNvPr id="363" name="Google Shape;363;p12"/>
              <p:cNvSpPr/>
              <p:nvPr/>
            </p:nvSpPr>
            <p:spPr>
              <a:xfrm>
                <a:off x="690432" y="996833"/>
                <a:ext cx="723252" cy="1178969"/>
              </a:xfrm>
              <a:prstGeom prst="rect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4" name="Google Shape;364;p12"/>
              <p:cNvSpPr txBox="1"/>
              <p:nvPr/>
            </p:nvSpPr>
            <p:spPr>
              <a:xfrm>
                <a:off x="772955" y="1000955"/>
                <a:ext cx="596682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600"/>
                  <a:buFont typeface="Arial"/>
                  <a:buNone/>
                </a:pPr>
                <a:r>
                  <a:rPr lang="da-DK" sz="36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600"/>
                  <a:buFont typeface="Arial"/>
                  <a:buNone/>
                </a:pPr>
                <a:r>
                  <a:rPr lang="da-DK" sz="36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♠</a:t>
                </a:r>
                <a:endParaRPr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65" name="Google Shape;365;p12"/>
            <p:cNvSpPr txBox="1"/>
            <p:nvPr/>
          </p:nvSpPr>
          <p:spPr>
            <a:xfrm>
              <a:off x="8315065" y="2500467"/>
              <a:ext cx="337284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da-DK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Et lille kort viser interesse</a:t>
              </a:r>
              <a:endParaRPr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66" name="Google Shape;366;p12"/>
            <p:cNvGrpSpPr/>
            <p:nvPr/>
          </p:nvGrpSpPr>
          <p:grpSpPr>
            <a:xfrm>
              <a:off x="6492869" y="3585072"/>
              <a:ext cx="723252" cy="1204451"/>
              <a:chOff x="690432" y="996833"/>
              <a:chExt cx="723252" cy="1204451"/>
            </a:xfrm>
          </p:grpSpPr>
          <p:sp>
            <p:nvSpPr>
              <p:cNvPr id="367" name="Google Shape;367;p12"/>
              <p:cNvSpPr/>
              <p:nvPr/>
            </p:nvSpPr>
            <p:spPr>
              <a:xfrm>
                <a:off x="690432" y="996833"/>
                <a:ext cx="723252" cy="1178969"/>
              </a:xfrm>
              <a:prstGeom prst="rect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" name="Google Shape;368;p12"/>
              <p:cNvSpPr txBox="1"/>
              <p:nvPr/>
            </p:nvSpPr>
            <p:spPr>
              <a:xfrm>
                <a:off x="772955" y="1000955"/>
                <a:ext cx="596682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600"/>
                  <a:buFont typeface="Arial"/>
                  <a:buNone/>
                </a:pPr>
                <a:r>
                  <a:rPr lang="da-DK" sz="36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8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600"/>
                  <a:buFont typeface="Arial"/>
                  <a:buNone/>
                </a:pPr>
                <a:r>
                  <a:rPr lang="da-DK" sz="36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♠</a:t>
                </a:r>
                <a:endParaRPr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69" name="Google Shape;369;p12"/>
            <p:cNvSpPr txBox="1"/>
            <p:nvPr/>
          </p:nvSpPr>
          <p:spPr>
            <a:xfrm>
              <a:off x="8342893" y="3856029"/>
              <a:ext cx="334501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da-DK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Et højt kort afviser farven</a:t>
              </a:r>
              <a:endParaRPr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70" name="Google Shape;370;p12"/>
            <p:cNvGrpSpPr/>
            <p:nvPr/>
          </p:nvGrpSpPr>
          <p:grpSpPr>
            <a:xfrm>
              <a:off x="6517592" y="4916567"/>
              <a:ext cx="723252" cy="1204451"/>
              <a:chOff x="690432" y="996833"/>
              <a:chExt cx="723252" cy="1204451"/>
            </a:xfrm>
          </p:grpSpPr>
          <p:sp>
            <p:nvSpPr>
              <p:cNvPr id="371" name="Google Shape;371;p12"/>
              <p:cNvSpPr/>
              <p:nvPr/>
            </p:nvSpPr>
            <p:spPr>
              <a:xfrm>
                <a:off x="690432" y="996833"/>
                <a:ext cx="723252" cy="1178969"/>
              </a:xfrm>
              <a:prstGeom prst="rect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" name="Google Shape;372;p12"/>
              <p:cNvSpPr txBox="1"/>
              <p:nvPr/>
            </p:nvSpPr>
            <p:spPr>
              <a:xfrm>
                <a:off x="772955" y="1000955"/>
                <a:ext cx="596682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600"/>
                  <a:buFont typeface="Arial"/>
                  <a:buNone/>
                </a:pPr>
                <a:r>
                  <a:rPr lang="da-DK" sz="36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600"/>
                  <a:buFont typeface="Arial"/>
                  <a:buNone/>
                </a:pPr>
                <a:r>
                  <a:rPr lang="da-DK" sz="36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♠</a:t>
                </a:r>
                <a:endParaRPr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3" name="Google Shape;373;p12"/>
            <p:cNvGrpSpPr/>
            <p:nvPr/>
          </p:nvGrpSpPr>
          <p:grpSpPr>
            <a:xfrm>
              <a:off x="7375843" y="4940631"/>
              <a:ext cx="723252" cy="1204451"/>
              <a:chOff x="690432" y="996833"/>
              <a:chExt cx="723252" cy="1204451"/>
            </a:xfrm>
          </p:grpSpPr>
          <p:sp>
            <p:nvSpPr>
              <p:cNvPr id="374" name="Google Shape;374;p12"/>
              <p:cNvSpPr/>
              <p:nvPr/>
            </p:nvSpPr>
            <p:spPr>
              <a:xfrm>
                <a:off x="690432" y="996833"/>
                <a:ext cx="723252" cy="1178969"/>
              </a:xfrm>
              <a:prstGeom prst="rect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" name="Google Shape;375;p12"/>
              <p:cNvSpPr txBox="1"/>
              <p:nvPr/>
            </p:nvSpPr>
            <p:spPr>
              <a:xfrm>
                <a:off x="772955" y="1000955"/>
                <a:ext cx="596682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600"/>
                  <a:buFont typeface="Arial"/>
                  <a:buNone/>
                </a:pPr>
                <a:r>
                  <a:rPr lang="da-DK" sz="36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B♠</a:t>
                </a:r>
                <a:endParaRPr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76" name="Google Shape;376;p12"/>
            <p:cNvSpPr/>
            <p:nvPr/>
          </p:nvSpPr>
          <p:spPr>
            <a:xfrm>
              <a:off x="7350497" y="4836357"/>
              <a:ext cx="888556" cy="1529793"/>
            </a:xfrm>
            <a:prstGeom prst="rect">
              <a:avLst/>
            </a:prstGeom>
            <a:solidFill>
              <a:schemeClr val="l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12"/>
            <p:cNvSpPr txBox="1"/>
            <p:nvPr/>
          </p:nvSpPr>
          <p:spPr>
            <a:xfrm>
              <a:off x="8331222" y="4863153"/>
              <a:ext cx="3629129" cy="1200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da-DK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Udspil af en honnør viser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da-DK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ofte honnøren lige under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da-DK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(kaldes en sekvens)</a:t>
              </a:r>
              <a:endParaRPr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377;p12">
              <a:extLst>
                <a:ext uri="{FF2B5EF4-FFF2-40B4-BE49-F238E27FC236}">
                  <a16:creationId xmlns:a16="http://schemas.microsoft.com/office/drawing/2014/main" id="{C6F125A1-B7AE-DDDD-603F-D01A33BF0A79}"/>
                </a:ext>
              </a:extLst>
            </p:cNvPr>
            <p:cNvSpPr txBox="1"/>
            <p:nvPr/>
          </p:nvSpPr>
          <p:spPr>
            <a:xfrm>
              <a:off x="6410982" y="6234753"/>
              <a:ext cx="567129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da-DK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Udspil fra en lang farve er ofte godt.</a:t>
              </a:r>
              <a:endParaRPr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585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3"/>
          <p:cNvSpPr txBox="1"/>
          <p:nvPr/>
        </p:nvSpPr>
        <p:spPr>
          <a:xfrm>
            <a:off x="839788" y="464904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Hvad spiller du ud fra følgende kort?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3" name="Google Shape;383;p13"/>
          <p:cNvGrpSpPr/>
          <p:nvPr/>
        </p:nvGrpSpPr>
        <p:grpSpPr>
          <a:xfrm>
            <a:off x="3553943" y="1782899"/>
            <a:ext cx="723252" cy="1204451"/>
            <a:chOff x="690432" y="996833"/>
            <a:chExt cx="723252" cy="1204451"/>
          </a:xfrm>
        </p:grpSpPr>
        <p:sp>
          <p:nvSpPr>
            <p:cNvPr id="384" name="Google Shape;384;p13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13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6" name="Google Shape;386;p13"/>
          <p:cNvGrpSpPr/>
          <p:nvPr/>
        </p:nvGrpSpPr>
        <p:grpSpPr>
          <a:xfrm>
            <a:off x="2655579" y="1782899"/>
            <a:ext cx="723252" cy="1204451"/>
            <a:chOff x="690432" y="996833"/>
            <a:chExt cx="723252" cy="1204451"/>
          </a:xfrm>
        </p:grpSpPr>
        <p:sp>
          <p:nvSpPr>
            <p:cNvPr id="387" name="Google Shape;387;p13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13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9" name="Google Shape;389;p13"/>
          <p:cNvGrpSpPr/>
          <p:nvPr/>
        </p:nvGrpSpPr>
        <p:grpSpPr>
          <a:xfrm>
            <a:off x="1781289" y="1782899"/>
            <a:ext cx="723252" cy="1204451"/>
            <a:chOff x="690432" y="996833"/>
            <a:chExt cx="723252" cy="1204451"/>
          </a:xfrm>
        </p:grpSpPr>
        <p:sp>
          <p:nvSpPr>
            <p:cNvPr id="390" name="Google Shape;390;p13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13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2" name="Google Shape;392;p13"/>
          <p:cNvGrpSpPr/>
          <p:nvPr/>
        </p:nvGrpSpPr>
        <p:grpSpPr>
          <a:xfrm>
            <a:off x="915011" y="1782899"/>
            <a:ext cx="723252" cy="1204451"/>
            <a:chOff x="690432" y="996833"/>
            <a:chExt cx="723252" cy="1204451"/>
          </a:xfrm>
        </p:grpSpPr>
        <p:sp>
          <p:nvSpPr>
            <p:cNvPr id="393" name="Google Shape;393;p13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13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5" name="Google Shape;395;p13"/>
          <p:cNvGrpSpPr/>
          <p:nvPr/>
        </p:nvGrpSpPr>
        <p:grpSpPr>
          <a:xfrm>
            <a:off x="931727" y="3435237"/>
            <a:ext cx="723252" cy="1204451"/>
            <a:chOff x="690432" y="996833"/>
            <a:chExt cx="723252" cy="1204451"/>
          </a:xfrm>
        </p:grpSpPr>
        <p:sp>
          <p:nvSpPr>
            <p:cNvPr id="396" name="Google Shape;396;p13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13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8" name="Google Shape;398;p13"/>
          <p:cNvGrpSpPr/>
          <p:nvPr/>
        </p:nvGrpSpPr>
        <p:grpSpPr>
          <a:xfrm>
            <a:off x="2655583" y="3435237"/>
            <a:ext cx="723252" cy="1204451"/>
            <a:chOff x="690432" y="996833"/>
            <a:chExt cx="723252" cy="1204451"/>
          </a:xfrm>
        </p:grpSpPr>
        <p:sp>
          <p:nvSpPr>
            <p:cNvPr id="399" name="Google Shape;399;p13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13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1" name="Google Shape;401;p13"/>
          <p:cNvGrpSpPr/>
          <p:nvPr/>
        </p:nvGrpSpPr>
        <p:grpSpPr>
          <a:xfrm>
            <a:off x="1773261" y="3435237"/>
            <a:ext cx="723252" cy="1204451"/>
            <a:chOff x="690432" y="996833"/>
            <a:chExt cx="723252" cy="1204451"/>
          </a:xfrm>
        </p:grpSpPr>
        <p:sp>
          <p:nvSpPr>
            <p:cNvPr id="402" name="Google Shape;402;p13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13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4" name="Google Shape;404;p13"/>
          <p:cNvSpPr txBox="1"/>
          <p:nvPr/>
        </p:nvSpPr>
        <p:spPr>
          <a:xfrm>
            <a:off x="4935108" y="2077919"/>
            <a:ext cx="334501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højt kort afviser farven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3"/>
          <p:cNvSpPr txBox="1"/>
          <p:nvPr/>
        </p:nvSpPr>
        <p:spPr>
          <a:xfrm>
            <a:off x="4935108" y="3738279"/>
            <a:ext cx="337284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lille kort viser interesse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6" name="Google Shape;406;p13"/>
          <p:cNvCxnSpPr/>
          <p:nvPr/>
        </p:nvCxnSpPr>
        <p:spPr>
          <a:xfrm>
            <a:off x="2671621" y="4716381"/>
            <a:ext cx="679205" cy="0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07" name="Google Shape;407;p13"/>
          <p:cNvCxnSpPr/>
          <p:nvPr/>
        </p:nvCxnSpPr>
        <p:spPr>
          <a:xfrm>
            <a:off x="934262" y="3104148"/>
            <a:ext cx="679205" cy="0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408" name="Google Shape;408;p13"/>
          <p:cNvGrpSpPr/>
          <p:nvPr/>
        </p:nvGrpSpPr>
        <p:grpSpPr>
          <a:xfrm>
            <a:off x="939749" y="5111639"/>
            <a:ext cx="723252" cy="1204451"/>
            <a:chOff x="690432" y="996833"/>
            <a:chExt cx="723252" cy="1204451"/>
          </a:xfrm>
        </p:grpSpPr>
        <p:sp>
          <p:nvSpPr>
            <p:cNvPr id="409" name="Google Shape;409;p13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13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1" name="Google Shape;411;p13"/>
          <p:cNvGrpSpPr/>
          <p:nvPr/>
        </p:nvGrpSpPr>
        <p:grpSpPr>
          <a:xfrm>
            <a:off x="2663605" y="5111639"/>
            <a:ext cx="723252" cy="1204451"/>
            <a:chOff x="690432" y="996833"/>
            <a:chExt cx="723252" cy="1204451"/>
          </a:xfrm>
        </p:grpSpPr>
        <p:sp>
          <p:nvSpPr>
            <p:cNvPr id="412" name="Google Shape;412;p13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13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4" name="Google Shape;414;p13"/>
          <p:cNvGrpSpPr/>
          <p:nvPr/>
        </p:nvGrpSpPr>
        <p:grpSpPr>
          <a:xfrm>
            <a:off x="1781283" y="5111639"/>
            <a:ext cx="723252" cy="1204451"/>
            <a:chOff x="690432" y="996833"/>
            <a:chExt cx="723252" cy="1204451"/>
          </a:xfrm>
        </p:grpSpPr>
        <p:sp>
          <p:nvSpPr>
            <p:cNvPr id="415" name="Google Shape;415;p13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13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417" name="Google Shape;417;p13"/>
          <p:cNvCxnSpPr/>
          <p:nvPr/>
        </p:nvCxnSpPr>
        <p:spPr>
          <a:xfrm>
            <a:off x="934262" y="6392783"/>
            <a:ext cx="679205" cy="0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18" name="Google Shape;418;p13"/>
          <p:cNvSpPr txBox="1"/>
          <p:nvPr/>
        </p:nvSpPr>
        <p:spPr>
          <a:xfrm>
            <a:off x="4935108" y="5478850"/>
            <a:ext cx="390812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Udspil af Kongen viser Damen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55275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4"/>
          <p:cNvSpPr txBox="1"/>
          <p:nvPr/>
        </p:nvSpPr>
        <p:spPr>
          <a:xfrm>
            <a:off x="839788" y="464904"/>
            <a:ext cx="10515600" cy="985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Hvad spiller du til?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14"/>
          <p:cNvSpPr txBox="1"/>
          <p:nvPr/>
        </p:nvSpPr>
        <p:spPr>
          <a:xfrm>
            <a:off x="956667" y="1402870"/>
            <a:ext cx="786401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Makker trækker et højt kort i udspillet (eksempelvis et Es)</a:t>
            </a:r>
            <a:r>
              <a:rPr lang="da-DK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a-DK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vad spiller du til?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27" name="Google Shape;427;p14"/>
          <p:cNvGrpSpPr/>
          <p:nvPr/>
        </p:nvGrpSpPr>
        <p:grpSpPr>
          <a:xfrm>
            <a:off x="3650195" y="2737082"/>
            <a:ext cx="723252" cy="1204451"/>
            <a:chOff x="690432" y="996833"/>
            <a:chExt cx="723252" cy="1204451"/>
          </a:xfrm>
        </p:grpSpPr>
        <p:sp>
          <p:nvSpPr>
            <p:cNvPr id="428" name="Google Shape;428;p14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14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0" name="Google Shape;430;p14"/>
          <p:cNvGrpSpPr/>
          <p:nvPr/>
        </p:nvGrpSpPr>
        <p:grpSpPr>
          <a:xfrm>
            <a:off x="2751831" y="2737082"/>
            <a:ext cx="723252" cy="1204451"/>
            <a:chOff x="690432" y="996833"/>
            <a:chExt cx="723252" cy="1204451"/>
          </a:xfrm>
        </p:grpSpPr>
        <p:sp>
          <p:nvSpPr>
            <p:cNvPr id="431" name="Google Shape;431;p14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14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3" name="Google Shape;433;p14"/>
          <p:cNvGrpSpPr/>
          <p:nvPr/>
        </p:nvGrpSpPr>
        <p:grpSpPr>
          <a:xfrm>
            <a:off x="1877541" y="2737082"/>
            <a:ext cx="723252" cy="1204451"/>
            <a:chOff x="690432" y="996833"/>
            <a:chExt cx="723252" cy="1204451"/>
          </a:xfrm>
        </p:grpSpPr>
        <p:sp>
          <p:nvSpPr>
            <p:cNvPr id="434" name="Google Shape;434;p14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14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6" name="Google Shape;436;p14"/>
          <p:cNvGrpSpPr/>
          <p:nvPr/>
        </p:nvGrpSpPr>
        <p:grpSpPr>
          <a:xfrm>
            <a:off x="1011263" y="2737082"/>
            <a:ext cx="723252" cy="1204451"/>
            <a:chOff x="690432" y="996833"/>
            <a:chExt cx="723252" cy="1204451"/>
          </a:xfrm>
        </p:grpSpPr>
        <p:sp>
          <p:nvSpPr>
            <p:cNvPr id="437" name="Google Shape;437;p14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14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9" name="Google Shape;439;p14"/>
          <p:cNvGrpSpPr/>
          <p:nvPr/>
        </p:nvGrpSpPr>
        <p:grpSpPr>
          <a:xfrm>
            <a:off x="1027979" y="4549840"/>
            <a:ext cx="723252" cy="1204451"/>
            <a:chOff x="690432" y="996833"/>
            <a:chExt cx="723252" cy="1204451"/>
          </a:xfrm>
        </p:grpSpPr>
        <p:sp>
          <p:nvSpPr>
            <p:cNvPr id="440" name="Google Shape;440;p14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14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2" name="Google Shape;442;p14"/>
          <p:cNvGrpSpPr/>
          <p:nvPr/>
        </p:nvGrpSpPr>
        <p:grpSpPr>
          <a:xfrm>
            <a:off x="2751835" y="4549840"/>
            <a:ext cx="723252" cy="1204451"/>
            <a:chOff x="690432" y="996833"/>
            <a:chExt cx="723252" cy="1204451"/>
          </a:xfrm>
        </p:grpSpPr>
        <p:sp>
          <p:nvSpPr>
            <p:cNvPr id="443" name="Google Shape;443;p14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14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5" name="Google Shape;445;p14"/>
          <p:cNvGrpSpPr/>
          <p:nvPr/>
        </p:nvGrpSpPr>
        <p:grpSpPr>
          <a:xfrm>
            <a:off x="1869513" y="4549840"/>
            <a:ext cx="723252" cy="1204451"/>
            <a:chOff x="690432" y="996833"/>
            <a:chExt cx="723252" cy="1204451"/>
          </a:xfrm>
        </p:grpSpPr>
        <p:sp>
          <p:nvSpPr>
            <p:cNvPr id="446" name="Google Shape;446;p14"/>
            <p:cNvSpPr/>
            <p:nvPr/>
          </p:nvSpPr>
          <p:spPr>
            <a:xfrm>
              <a:off x="690432" y="996833"/>
              <a:ext cx="723252" cy="1178969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14"/>
            <p:cNvSpPr txBox="1"/>
            <p:nvPr/>
          </p:nvSpPr>
          <p:spPr>
            <a:xfrm>
              <a:off x="772955" y="1000955"/>
              <a:ext cx="59668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da-DK" sz="3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♠</a:t>
              </a: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8" name="Google Shape;448;p14"/>
          <p:cNvSpPr txBox="1"/>
          <p:nvPr/>
        </p:nvSpPr>
        <p:spPr>
          <a:xfrm>
            <a:off x="5031360" y="3032102"/>
            <a:ext cx="334501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højt kort afviser farven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4"/>
          <p:cNvSpPr txBox="1"/>
          <p:nvPr/>
        </p:nvSpPr>
        <p:spPr>
          <a:xfrm>
            <a:off x="5031360" y="4852882"/>
            <a:ext cx="337284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lille kort viser interesse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50" name="Google Shape;450;p14"/>
          <p:cNvCxnSpPr/>
          <p:nvPr/>
        </p:nvCxnSpPr>
        <p:spPr>
          <a:xfrm>
            <a:off x="2767873" y="5911194"/>
            <a:ext cx="679205" cy="0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51" name="Google Shape;451;p14"/>
          <p:cNvCxnSpPr/>
          <p:nvPr/>
        </p:nvCxnSpPr>
        <p:spPr>
          <a:xfrm>
            <a:off x="1042706" y="4058331"/>
            <a:ext cx="679205" cy="0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5538342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3"/>
          <p:cNvSpPr txBox="1"/>
          <p:nvPr/>
        </p:nvSpPr>
        <p:spPr>
          <a:xfrm>
            <a:off x="887203" y="464904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 skal vi spille kort – 5 og 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3"/>
          <p:cNvSpPr/>
          <p:nvPr/>
        </p:nvSpPr>
        <p:spPr>
          <a:xfrm>
            <a:off x="887203" y="1562992"/>
            <a:ext cx="4052787" cy="42521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skal sidde 4 mand ved hvert bord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BEMÆRK: Spilfører er valgt på forhånd, men </a:t>
            </a:r>
            <a:r>
              <a:rPr lang="da-DK" sz="24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da-DK" sz="2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 skal modspilleren selv vælge et udspil.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Skriv på tavlen, hvor mange stik I tog ved hvert spil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Opsamling hvorfor tror I nogle får flere stik end andre?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346;p32">
            <a:extLst>
              <a:ext uri="{FF2B5EF4-FFF2-40B4-BE49-F238E27FC236}">
                <a16:creationId xmlns:a16="http://schemas.microsoft.com/office/drawing/2014/main" id="{DFEE8373-7D27-B9D8-CB67-B801C450AC21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704298" y="1839010"/>
            <a:ext cx="5625843" cy="36774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6684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52;p13">
            <a:extLst>
              <a:ext uri="{FF2B5EF4-FFF2-40B4-BE49-F238E27FC236}">
                <a16:creationId xmlns:a16="http://schemas.microsoft.com/office/drawing/2014/main" id="{26D8FF1F-2C46-A87D-D579-9D1DD08F5796}"/>
              </a:ext>
            </a:extLst>
          </p:cNvPr>
          <p:cNvSpPr txBox="1"/>
          <p:nvPr/>
        </p:nvSpPr>
        <p:spPr>
          <a:xfrm>
            <a:off x="887203" y="464904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Repetition – Lektion 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37A2E401-7002-9A96-20F3-223BAA22E0FE}"/>
              </a:ext>
            </a:extLst>
          </p:cNvPr>
          <p:cNvSpPr txBox="1"/>
          <p:nvPr/>
        </p:nvSpPr>
        <p:spPr>
          <a:xfrm>
            <a:off x="963168" y="1328928"/>
            <a:ext cx="108508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Når man spiller </a:t>
            </a:r>
            <a:r>
              <a:rPr lang="da-DK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uden trumf </a:t>
            </a: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(UT/NT), så har alle farver samme værdi</a:t>
            </a:r>
          </a:p>
          <a:p>
            <a:pPr marL="285750" indent="-285750">
              <a:buFontTx/>
              <a:buChar char="-"/>
            </a:pP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Når man spiller </a:t>
            </a:r>
            <a:r>
              <a:rPr lang="da-DK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 trumf</a:t>
            </a: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så har en udvalgt farve højere værdi (se Lektion 2)</a:t>
            </a:r>
          </a:p>
          <a:p>
            <a:pPr marL="285750" indent="-285750">
              <a:buFontTx/>
              <a:buChar char="-"/>
            </a:pP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Kortspillet indeholder </a:t>
            </a:r>
            <a:r>
              <a:rPr lang="da-DK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fire farver </a:t>
            </a:r>
            <a:r>
              <a:rPr lang="da-DK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♠ (spar), </a:t>
            </a:r>
            <a:r>
              <a:rPr lang="da-DK" sz="24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♥</a:t>
            </a:r>
            <a:r>
              <a:rPr lang="da-DK" sz="2400" b="0" i="0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(hjerter), </a:t>
            </a:r>
            <a:r>
              <a:rPr lang="da-DK" sz="24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♦</a:t>
            </a:r>
            <a:r>
              <a:rPr lang="da-DK" sz="2400" b="0" i="0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(ruder) og </a:t>
            </a:r>
            <a:r>
              <a:rPr lang="da-DK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♣ (klør). </a:t>
            </a:r>
          </a:p>
          <a:p>
            <a:pPr marL="285750" indent="-285750">
              <a:buFontTx/>
              <a:buChar char="-"/>
            </a:pPr>
            <a:r>
              <a:rPr lang="da-DK" sz="2400" b="1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Major</a:t>
            </a:r>
            <a:r>
              <a:rPr lang="da-DK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farver = ♠ </a:t>
            </a:r>
            <a:r>
              <a:rPr lang="da-DK" sz="24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♥ </a:t>
            </a:r>
            <a:r>
              <a:rPr lang="da-DK" sz="2400" b="0" i="0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og </a:t>
            </a:r>
            <a:r>
              <a:rPr lang="da-DK" sz="2400" b="1" i="0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minor</a:t>
            </a:r>
            <a:r>
              <a:rPr lang="da-DK" sz="2400" b="0" i="0" u="none" strike="noStrike" cap="non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farver er </a:t>
            </a:r>
            <a:r>
              <a:rPr lang="da-DK" sz="24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♦ </a:t>
            </a:r>
            <a:r>
              <a:rPr lang="da-DK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♣</a:t>
            </a:r>
            <a:endParaRPr lang="da-DK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Vigtige roller: </a:t>
            </a:r>
            <a:r>
              <a:rPr lang="da-DK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Spilfører</a:t>
            </a: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a-DK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udspiller</a:t>
            </a: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og </a:t>
            </a:r>
            <a:r>
              <a:rPr lang="da-DK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bord (den blinde). </a:t>
            </a: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 refererer også til </a:t>
            </a:r>
            <a:r>
              <a:rPr lang="da-DK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pilførers hånd som </a:t>
            </a:r>
            <a:r>
              <a:rPr lang="da-DK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”hjemme” </a:t>
            </a: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eller </a:t>
            </a:r>
            <a:r>
              <a:rPr lang="da-DK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”på hånden”</a:t>
            </a:r>
          </a:p>
          <a:p>
            <a:pPr marL="285750" indent="-285750">
              <a:buFontTx/>
              <a:buChar char="-"/>
            </a:pP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 </a:t>
            </a:r>
            <a:r>
              <a:rPr lang="da-DK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bekender kulør</a:t>
            </a: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når man spiller et kort i samme farve, som det først spillede kort i stikket</a:t>
            </a:r>
          </a:p>
          <a:p>
            <a:pPr marL="285750" indent="-285750">
              <a:buFontTx/>
              <a:buChar char="-"/>
            </a:pPr>
            <a:r>
              <a:rPr lang="da-DK" sz="2400" b="1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Top/Sikre stik</a:t>
            </a:r>
            <a:r>
              <a:rPr lang="da-DK" sz="2400" b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kan tages uden at modparten kommer ind.</a:t>
            </a:r>
            <a:endParaRPr lang="da-DK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Ekstra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stik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rejses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længere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farve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ved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presse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modpartens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tophonnører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modspillet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-/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tilspil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lille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kort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interesse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farven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og et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højt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kort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afvisning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farven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Udspil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honnør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eks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Damen (D),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man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både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 og B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(=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sekvens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Udspil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fra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lang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farve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ofte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godt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355BA1F-F501-6E7C-A5A1-075EFA1FBADE}"/>
              </a:ext>
            </a:extLst>
          </p:cNvPr>
          <p:cNvSpPr/>
          <p:nvPr/>
        </p:nvSpPr>
        <p:spPr>
          <a:xfrm>
            <a:off x="963168" y="1085088"/>
            <a:ext cx="10850880" cy="134112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702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>
          <a:extLst>
            <a:ext uri="{FF2B5EF4-FFF2-40B4-BE49-F238E27FC236}">
              <a16:creationId xmlns:a16="http://schemas.microsoft.com/office/drawing/2014/main" id="{119C71F2-8FC6-0F52-1387-6E50E8DBA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3">
            <a:extLst>
              <a:ext uri="{FF2B5EF4-FFF2-40B4-BE49-F238E27FC236}">
                <a16:creationId xmlns:a16="http://schemas.microsoft.com/office/drawing/2014/main" id="{AA5B93EB-F6B6-F452-CEA7-EA8C54587CFC}"/>
              </a:ext>
            </a:extLst>
          </p:cNvPr>
          <p:cNvSpPr txBox="1"/>
          <p:nvPr/>
        </p:nvSpPr>
        <p:spPr>
          <a:xfrm>
            <a:off x="887203" y="464904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 skal vi spille kort </a:t>
            </a:r>
            <a:r>
              <a:rPr lang="da-DK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7 og 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3">
            <a:extLst>
              <a:ext uri="{FF2B5EF4-FFF2-40B4-BE49-F238E27FC236}">
                <a16:creationId xmlns:a16="http://schemas.microsoft.com/office/drawing/2014/main" id="{AA8F2AFB-557E-B591-B2B3-CABC26EB6311}"/>
              </a:ext>
            </a:extLst>
          </p:cNvPr>
          <p:cNvSpPr/>
          <p:nvPr/>
        </p:nvSpPr>
        <p:spPr>
          <a:xfrm>
            <a:off x="887203" y="1562992"/>
            <a:ext cx="4052787" cy="42521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skal sidde 4 mand ved hvert bord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BEMÆRK: Spilfører er valgt på forhånd, men </a:t>
            </a:r>
            <a:r>
              <a:rPr lang="da-DK" sz="24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da-DK" sz="2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 skal modspilleren selv vælge et udspil.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Skriv på tavlen, hvor mange stik I tog ved hvert spil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Opsamling hvorfor tror I nogle får flere stik end andre?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346;p32">
            <a:extLst>
              <a:ext uri="{FF2B5EF4-FFF2-40B4-BE49-F238E27FC236}">
                <a16:creationId xmlns:a16="http://schemas.microsoft.com/office/drawing/2014/main" id="{8AAAB69E-BDFD-89B2-71B6-7FB355A62983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704298" y="1839010"/>
            <a:ext cx="5625843" cy="36774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2453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027B662296D94428BB55CC17988BC4F" ma:contentTypeVersion="15" ma:contentTypeDescription="Opret et nyt dokument." ma:contentTypeScope="" ma:versionID="8846f91dde5bea9260d0fa7645864b9b">
  <xsd:schema xmlns:xsd="http://www.w3.org/2001/XMLSchema" xmlns:xs="http://www.w3.org/2001/XMLSchema" xmlns:p="http://schemas.microsoft.com/office/2006/metadata/properties" xmlns:ns2="7142b482-a2e3-43c2-bfca-9d67d4a2474d" xmlns:ns3="10ba8109-05ba-4e79-b7ee-b72f310a5338" targetNamespace="http://schemas.microsoft.com/office/2006/metadata/properties" ma:root="true" ma:fieldsID="be59af7b9052ab402603eb3af513a325" ns2:_="" ns3:_="">
    <xsd:import namespace="7142b482-a2e3-43c2-bfca-9d67d4a2474d"/>
    <xsd:import namespace="10ba8109-05ba-4e79-b7ee-b72f310a53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42b482-a2e3-43c2-bfca-9d67d4a247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illedmærker" ma:readOnly="false" ma:fieldId="{5cf76f15-5ced-4ddc-b409-7134ff3c332f}" ma:taxonomyMulti="true" ma:sspId="7f26c4c8-7c02-48a2-ba93-43ef5c49c1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ba8109-05ba-4e79-b7ee-b72f310a533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6657d76-c76d-465b-9e60-0aa9b7b02a43}" ma:internalName="TaxCatchAll" ma:showField="CatchAllData" ma:web="10ba8109-05ba-4e79-b7ee-b72f310a53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41E392-3979-493A-A537-15038C830D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42b482-a2e3-43c2-bfca-9d67d4a2474d"/>
    <ds:schemaRef ds:uri="10ba8109-05ba-4e79-b7ee-b72f310a53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4C056C-DBF6-465C-B66B-EB0230676C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709</TotalTime>
  <Words>1624</Words>
  <Application>Microsoft Office PowerPoint</Application>
  <PresentationFormat>Widescreen</PresentationFormat>
  <Paragraphs>392</Paragraphs>
  <Slides>25</Slides>
  <Notes>14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25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Office-tema</vt:lpstr>
      <vt:lpstr> BRIDGEKURSUS for BEGYNDERE  LEKTION 1: STIK UDEN TRUMF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BRIDGEKURSUS for BEGYNDERE  LEKTION 1: SPIL UDEN TRUMF</dc:title>
  <dc:creator>Helle Simon Elbro</dc:creator>
  <cp:lastModifiedBy>Søren Herget</cp:lastModifiedBy>
  <cp:revision>53</cp:revision>
  <cp:lastPrinted>2024-06-09T18:03:40Z</cp:lastPrinted>
  <dcterms:created xsi:type="dcterms:W3CDTF">2024-06-07T06:25:30Z</dcterms:created>
  <dcterms:modified xsi:type="dcterms:W3CDTF">2026-09-17T10:11:49Z</dcterms:modified>
</cp:coreProperties>
</file>