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notesMasterIdLst>
    <p:notesMasterId r:id="rId32"/>
  </p:notesMasterIdLst>
  <p:sldIdLst>
    <p:sldId id="362" r:id="rId4"/>
    <p:sldId id="363" r:id="rId5"/>
    <p:sldId id="364" r:id="rId6"/>
    <p:sldId id="348" r:id="rId7"/>
    <p:sldId id="361" r:id="rId8"/>
    <p:sldId id="345" r:id="rId9"/>
    <p:sldId id="271" r:id="rId10"/>
    <p:sldId id="352" r:id="rId11"/>
    <p:sldId id="353" r:id="rId12"/>
    <p:sldId id="359" r:id="rId13"/>
    <p:sldId id="360" r:id="rId14"/>
    <p:sldId id="367" r:id="rId15"/>
    <p:sldId id="368" r:id="rId16"/>
    <p:sldId id="369" r:id="rId17"/>
    <p:sldId id="261" r:id="rId18"/>
    <p:sldId id="350" r:id="rId19"/>
    <p:sldId id="373" r:id="rId20"/>
    <p:sldId id="374" r:id="rId21"/>
    <p:sldId id="375" r:id="rId22"/>
    <p:sldId id="376" r:id="rId23"/>
    <p:sldId id="357" r:id="rId24"/>
    <p:sldId id="269" r:id="rId25"/>
    <p:sldId id="377" r:id="rId26"/>
    <p:sldId id="379" r:id="rId27"/>
    <p:sldId id="380" r:id="rId28"/>
    <p:sldId id="358" r:id="rId29"/>
    <p:sldId id="356" r:id="rId30"/>
    <p:sldId id="365" r:id="rId31"/>
  </p:sldIdLst>
  <p:sldSz cx="12192000" cy="6858000"/>
  <p:notesSz cx="6797675" cy="9928225"/>
  <p:defaultText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25D39A1-18B2-0C0A-6227-9F7331AB61A8}" name="Helle Simon Elbro" initials="HE" userId="270592d74253c96b"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FFE0D9"/>
    <a:srgbClr val="FFEE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ABCCA4-F169-49A3-B5FA-0AF6D6CFA686}" v="48" dt="2026-09-21T09:05:44.4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689" autoAdjust="0"/>
    <p:restoredTop sz="87500" autoAdjust="0"/>
  </p:normalViewPr>
  <p:slideViewPr>
    <p:cSldViewPr snapToGrid="0">
      <p:cViewPr varScale="1">
        <p:scale>
          <a:sx n="69" d="100"/>
          <a:sy n="69" d="100"/>
        </p:scale>
        <p:origin x="1171" y="72"/>
      </p:cViewPr>
      <p:guideLst>
        <p:guide orient="horz" pos="2160"/>
        <p:guide pos="3840"/>
      </p:guideLst>
    </p:cSldViewPr>
  </p:slideViewPr>
  <p:notesTextViewPr>
    <p:cViewPr>
      <p:scale>
        <a:sx n="1" d="1"/>
        <a:sy n="1" d="1"/>
      </p:scale>
      <p:origin x="0" y="0"/>
    </p:cViewPr>
  </p:notesTextViewPr>
  <p:sorterViewPr>
    <p:cViewPr>
      <p:scale>
        <a:sx n="100" d="100"/>
        <a:sy n="100" d="100"/>
      </p:scale>
      <p:origin x="0" y="-13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microsoft.com/office/2018/10/relationships/authors" Target="authors.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øren Herget" userId="d262a203f69c97a3" providerId="LiveId" clId="{26E40665-B5D8-4B2E-B59C-72AB5984345A}"/>
    <pc:docChg chg="undo custSel addSld delSld modSld">
      <pc:chgData name="Søren Herget" userId="d262a203f69c97a3" providerId="LiveId" clId="{26E40665-B5D8-4B2E-B59C-72AB5984345A}" dt="2026-09-21T09:09:23.256" v="147" actId="6549"/>
      <pc:docMkLst>
        <pc:docMk/>
      </pc:docMkLst>
      <pc:sldChg chg="modSp mod">
        <pc:chgData name="Søren Herget" userId="d262a203f69c97a3" providerId="LiveId" clId="{26E40665-B5D8-4B2E-B59C-72AB5984345A}" dt="2026-09-21T08:39:21.671" v="44" actId="6549"/>
        <pc:sldMkLst>
          <pc:docMk/>
          <pc:sldMk cId="0" sldId="261"/>
        </pc:sldMkLst>
        <pc:spChg chg="mod">
          <ac:chgData name="Søren Herget" userId="d262a203f69c97a3" providerId="LiveId" clId="{26E40665-B5D8-4B2E-B59C-72AB5984345A}" dt="2026-09-21T08:39:21.671" v="44" actId="6549"/>
          <ac:spMkLst>
            <pc:docMk/>
            <pc:sldMk cId="0" sldId="261"/>
            <ac:spMk id="192" creationId="{00000000-0000-0000-0000-000000000000}"/>
          </ac:spMkLst>
        </pc:spChg>
      </pc:sldChg>
      <pc:sldChg chg="modSp mod">
        <pc:chgData name="Søren Herget" userId="d262a203f69c97a3" providerId="LiveId" clId="{26E40665-B5D8-4B2E-B59C-72AB5984345A}" dt="2026-09-21T08:58:13.915" v="108" actId="6549"/>
        <pc:sldMkLst>
          <pc:docMk/>
          <pc:sldMk cId="3841305143" sldId="357"/>
        </pc:sldMkLst>
        <pc:spChg chg="mod">
          <ac:chgData name="Søren Herget" userId="d262a203f69c97a3" providerId="LiveId" clId="{26E40665-B5D8-4B2E-B59C-72AB5984345A}" dt="2026-09-21T08:58:13.915" v="108" actId="6549"/>
          <ac:spMkLst>
            <pc:docMk/>
            <pc:sldMk cId="3841305143" sldId="357"/>
            <ac:spMk id="192" creationId="{00000000-0000-0000-0000-000000000000}"/>
          </ac:spMkLst>
        </pc:spChg>
      </pc:sldChg>
      <pc:sldChg chg="modSp mod">
        <pc:chgData name="Søren Herget" userId="d262a203f69c97a3" providerId="LiveId" clId="{26E40665-B5D8-4B2E-B59C-72AB5984345A}" dt="2026-09-21T09:09:23.256" v="147" actId="6549"/>
        <pc:sldMkLst>
          <pc:docMk/>
          <pc:sldMk cId="2710467736" sldId="358"/>
        </pc:sldMkLst>
        <pc:spChg chg="mod">
          <ac:chgData name="Søren Herget" userId="d262a203f69c97a3" providerId="LiveId" clId="{26E40665-B5D8-4B2E-B59C-72AB5984345A}" dt="2026-09-21T09:09:23.256" v="147" actId="6549"/>
          <ac:spMkLst>
            <pc:docMk/>
            <pc:sldMk cId="2710467736" sldId="358"/>
            <ac:spMk id="192" creationId="{00000000-0000-0000-0000-000000000000}"/>
          </ac:spMkLst>
        </pc:spChg>
      </pc:sldChg>
      <pc:sldChg chg="modSp mod">
        <pc:chgData name="Søren Herget" userId="d262a203f69c97a3" providerId="LiveId" clId="{26E40665-B5D8-4B2E-B59C-72AB5984345A}" dt="2026-09-20T10:25:51.494" v="2" actId="1076"/>
        <pc:sldMkLst>
          <pc:docMk/>
          <pc:sldMk cId="0" sldId="364"/>
        </pc:sldMkLst>
        <pc:spChg chg="mod">
          <ac:chgData name="Søren Herget" userId="d262a203f69c97a3" providerId="LiveId" clId="{26E40665-B5D8-4B2E-B59C-72AB5984345A}" dt="2026-09-20T10:25:51.494" v="2" actId="1076"/>
          <ac:spMkLst>
            <pc:docMk/>
            <pc:sldMk cId="0" sldId="364"/>
            <ac:spMk id="5" creationId="{00000000-0000-0000-0000-000000000000}"/>
          </ac:spMkLst>
        </pc:spChg>
      </pc:sldChg>
      <pc:sldChg chg="modSp mod">
        <pc:chgData name="Søren Herget" userId="d262a203f69c97a3" providerId="LiveId" clId="{26E40665-B5D8-4B2E-B59C-72AB5984345A}" dt="2026-09-21T08:34:32.476" v="10" actId="1076"/>
        <pc:sldMkLst>
          <pc:docMk/>
          <pc:sldMk cId="2018838161" sldId="367"/>
        </pc:sldMkLst>
        <pc:spChg chg="mod">
          <ac:chgData name="Søren Herget" userId="d262a203f69c97a3" providerId="LiveId" clId="{26E40665-B5D8-4B2E-B59C-72AB5984345A}" dt="2026-09-21T08:34:32.476" v="10" actId="1076"/>
          <ac:spMkLst>
            <pc:docMk/>
            <pc:sldMk cId="2018838161" sldId="367"/>
            <ac:spMk id="35" creationId="{8FB433DB-8E87-3CFA-8B75-44D36E238CC6}"/>
          </ac:spMkLst>
        </pc:spChg>
      </pc:sldChg>
      <pc:sldChg chg="modSp mod">
        <pc:chgData name="Søren Herget" userId="d262a203f69c97a3" providerId="LiveId" clId="{26E40665-B5D8-4B2E-B59C-72AB5984345A}" dt="2026-09-21T08:35:39.033" v="19" actId="1076"/>
        <pc:sldMkLst>
          <pc:docMk/>
          <pc:sldMk cId="2018838161" sldId="368"/>
        </pc:sldMkLst>
        <pc:spChg chg="mod">
          <ac:chgData name="Søren Herget" userId="d262a203f69c97a3" providerId="LiveId" clId="{26E40665-B5D8-4B2E-B59C-72AB5984345A}" dt="2026-09-21T08:35:34.514" v="18" actId="1076"/>
          <ac:spMkLst>
            <pc:docMk/>
            <pc:sldMk cId="2018838161" sldId="368"/>
            <ac:spMk id="34" creationId="{A0F13599-3BFE-8CB4-A96D-3027D8D25456}"/>
          </ac:spMkLst>
        </pc:spChg>
        <pc:spChg chg="mod">
          <ac:chgData name="Søren Herget" userId="d262a203f69c97a3" providerId="LiveId" clId="{26E40665-B5D8-4B2E-B59C-72AB5984345A}" dt="2026-09-21T08:35:39.033" v="19" actId="1076"/>
          <ac:spMkLst>
            <pc:docMk/>
            <pc:sldMk cId="2018838161" sldId="368"/>
            <ac:spMk id="35" creationId="{8FB433DB-8E87-3CFA-8B75-44D36E238CC6}"/>
          </ac:spMkLst>
        </pc:spChg>
      </pc:sldChg>
      <pc:sldChg chg="modSp mod">
        <pc:chgData name="Søren Herget" userId="d262a203f69c97a3" providerId="LiveId" clId="{26E40665-B5D8-4B2E-B59C-72AB5984345A}" dt="2026-09-21T08:36:44.822" v="28" actId="1076"/>
        <pc:sldMkLst>
          <pc:docMk/>
          <pc:sldMk cId="2018838161" sldId="369"/>
        </pc:sldMkLst>
        <pc:spChg chg="mod">
          <ac:chgData name="Søren Herget" userId="d262a203f69c97a3" providerId="LiveId" clId="{26E40665-B5D8-4B2E-B59C-72AB5984345A}" dt="2026-09-21T08:36:40.227" v="27" actId="1076"/>
          <ac:spMkLst>
            <pc:docMk/>
            <pc:sldMk cId="2018838161" sldId="369"/>
            <ac:spMk id="34" creationId="{A0F13599-3BFE-8CB4-A96D-3027D8D25456}"/>
          </ac:spMkLst>
        </pc:spChg>
        <pc:spChg chg="mod">
          <ac:chgData name="Søren Herget" userId="d262a203f69c97a3" providerId="LiveId" clId="{26E40665-B5D8-4B2E-B59C-72AB5984345A}" dt="2026-09-21T08:36:44.822" v="28" actId="1076"/>
          <ac:spMkLst>
            <pc:docMk/>
            <pc:sldMk cId="2018838161" sldId="369"/>
            <ac:spMk id="35" creationId="{8FB433DB-8E87-3CFA-8B75-44D36E238CC6}"/>
          </ac:spMkLst>
        </pc:spChg>
      </pc:sldChg>
      <pc:sldChg chg="modSp mod modAnim">
        <pc:chgData name="Søren Herget" userId="d262a203f69c97a3" providerId="LiveId" clId="{26E40665-B5D8-4B2E-B59C-72AB5984345A}" dt="2026-09-21T08:53:03.873" v="73" actId="113"/>
        <pc:sldMkLst>
          <pc:docMk/>
          <pc:sldMk cId="0" sldId="373"/>
        </pc:sldMkLst>
        <pc:spChg chg="mod">
          <ac:chgData name="Søren Herget" userId="d262a203f69c97a3" providerId="LiveId" clId="{26E40665-B5D8-4B2E-B59C-72AB5984345A}" dt="2026-09-21T08:53:03.873" v="73" actId="113"/>
          <ac:spMkLst>
            <pc:docMk/>
            <pc:sldMk cId="0" sldId="373"/>
            <ac:spMk id="25" creationId="{D5AE77A0-AE5B-2F7D-8440-1444388BA240}"/>
          </ac:spMkLst>
        </pc:spChg>
        <pc:spChg chg="mod">
          <ac:chgData name="Søren Herget" userId="d262a203f69c97a3" providerId="LiveId" clId="{26E40665-B5D8-4B2E-B59C-72AB5984345A}" dt="2026-09-21T08:51:09.385" v="47" actId="113"/>
          <ac:spMkLst>
            <pc:docMk/>
            <pc:sldMk cId="0" sldId="373"/>
            <ac:spMk id="30" creationId="{00000000-0000-0000-0000-000000000000}"/>
          </ac:spMkLst>
        </pc:spChg>
        <pc:spChg chg="mod">
          <ac:chgData name="Søren Herget" userId="d262a203f69c97a3" providerId="LiveId" clId="{26E40665-B5D8-4B2E-B59C-72AB5984345A}" dt="2026-09-21T08:51:14.760" v="48" actId="113"/>
          <ac:spMkLst>
            <pc:docMk/>
            <pc:sldMk cId="0" sldId="373"/>
            <ac:spMk id="31" creationId="{00000000-0000-0000-0000-000000000000}"/>
          </ac:spMkLst>
        </pc:spChg>
      </pc:sldChg>
      <pc:sldChg chg="modSp mod modAnim">
        <pc:chgData name="Søren Herget" userId="d262a203f69c97a3" providerId="LiveId" clId="{26E40665-B5D8-4B2E-B59C-72AB5984345A}" dt="2026-09-21T08:53:26.522" v="92" actId="113"/>
        <pc:sldMkLst>
          <pc:docMk/>
          <pc:sldMk cId="0" sldId="374"/>
        </pc:sldMkLst>
        <pc:spChg chg="mod">
          <ac:chgData name="Søren Herget" userId="d262a203f69c97a3" providerId="LiveId" clId="{26E40665-B5D8-4B2E-B59C-72AB5984345A}" dt="2026-09-21T08:51:21.375" v="49" actId="113"/>
          <ac:spMkLst>
            <pc:docMk/>
            <pc:sldMk cId="0" sldId="374"/>
            <ac:spMk id="15" creationId="{00000000-0000-0000-0000-000000000000}"/>
          </ac:spMkLst>
        </pc:spChg>
        <pc:spChg chg="mod">
          <ac:chgData name="Søren Herget" userId="d262a203f69c97a3" providerId="LiveId" clId="{26E40665-B5D8-4B2E-B59C-72AB5984345A}" dt="2026-09-21T08:51:27.446" v="50" actId="113"/>
          <ac:spMkLst>
            <pc:docMk/>
            <pc:sldMk cId="0" sldId="374"/>
            <ac:spMk id="16" creationId="{00000000-0000-0000-0000-000000000000}"/>
          </ac:spMkLst>
        </pc:spChg>
        <pc:spChg chg="mod">
          <ac:chgData name="Søren Herget" userId="d262a203f69c97a3" providerId="LiveId" clId="{26E40665-B5D8-4B2E-B59C-72AB5984345A}" dt="2026-09-21T08:53:26.522" v="92" actId="113"/>
          <ac:spMkLst>
            <pc:docMk/>
            <pc:sldMk cId="0" sldId="374"/>
            <ac:spMk id="25" creationId="{D5AE77A0-AE5B-2F7D-8440-1444388BA240}"/>
          </ac:spMkLst>
        </pc:spChg>
      </pc:sldChg>
      <pc:sldChg chg="modSp mod">
        <pc:chgData name="Søren Herget" userId="d262a203f69c97a3" providerId="LiveId" clId="{26E40665-B5D8-4B2E-B59C-72AB5984345A}" dt="2026-09-21T08:51:38.345" v="52" actId="113"/>
        <pc:sldMkLst>
          <pc:docMk/>
          <pc:sldMk cId="0" sldId="375"/>
        </pc:sldMkLst>
        <pc:spChg chg="mod">
          <ac:chgData name="Søren Herget" userId="d262a203f69c97a3" providerId="LiveId" clId="{26E40665-B5D8-4B2E-B59C-72AB5984345A}" dt="2026-09-21T08:51:32.584" v="51" actId="113"/>
          <ac:spMkLst>
            <pc:docMk/>
            <pc:sldMk cId="0" sldId="375"/>
            <ac:spMk id="14" creationId="{00000000-0000-0000-0000-000000000000}"/>
          </ac:spMkLst>
        </pc:spChg>
        <pc:spChg chg="mod">
          <ac:chgData name="Søren Herget" userId="d262a203f69c97a3" providerId="LiveId" clId="{26E40665-B5D8-4B2E-B59C-72AB5984345A}" dt="2026-09-21T08:51:38.345" v="52" actId="113"/>
          <ac:spMkLst>
            <pc:docMk/>
            <pc:sldMk cId="0" sldId="375"/>
            <ac:spMk id="15" creationId="{00000000-0000-0000-0000-000000000000}"/>
          </ac:spMkLst>
        </pc:spChg>
      </pc:sldChg>
      <pc:sldChg chg="del">
        <pc:chgData name="Søren Herget" userId="d262a203f69c97a3" providerId="LiveId" clId="{26E40665-B5D8-4B2E-B59C-72AB5984345A}" dt="2026-09-21T08:50:28.057" v="45" actId="2696"/>
        <pc:sldMkLst>
          <pc:docMk/>
          <pc:sldMk cId="0" sldId="376"/>
        </pc:sldMkLst>
      </pc:sldChg>
      <pc:sldChg chg="modSp add mod">
        <pc:chgData name="Søren Herget" userId="d262a203f69c97a3" providerId="LiveId" clId="{26E40665-B5D8-4B2E-B59C-72AB5984345A}" dt="2026-09-21T08:51:58.469" v="56" actId="113"/>
        <pc:sldMkLst>
          <pc:docMk/>
          <pc:sldMk cId="133041466" sldId="376"/>
        </pc:sldMkLst>
        <pc:spChg chg="mod">
          <ac:chgData name="Søren Herget" userId="d262a203f69c97a3" providerId="LiveId" clId="{26E40665-B5D8-4B2E-B59C-72AB5984345A}" dt="2026-09-21T08:51:51.095" v="55" actId="113"/>
          <ac:spMkLst>
            <pc:docMk/>
            <pc:sldMk cId="133041466" sldId="376"/>
            <ac:spMk id="14" creationId="{00000000-0000-0000-0000-000000000000}"/>
          </ac:spMkLst>
        </pc:spChg>
        <pc:spChg chg="mod">
          <ac:chgData name="Søren Herget" userId="d262a203f69c97a3" providerId="LiveId" clId="{26E40665-B5D8-4B2E-B59C-72AB5984345A}" dt="2026-09-21T08:51:58.469" v="56" actId="113"/>
          <ac:spMkLst>
            <pc:docMk/>
            <pc:sldMk cId="133041466" sldId="376"/>
            <ac:spMk id="15" creationId="{00000000-0000-0000-0000-000000000000}"/>
          </ac:spMkLst>
        </pc:spChg>
      </pc:sldChg>
      <pc:sldChg chg="modSp mod">
        <pc:chgData name="Søren Herget" userId="d262a203f69c97a3" providerId="LiveId" clId="{26E40665-B5D8-4B2E-B59C-72AB5984345A}" dt="2026-09-21T09:03:24.235" v="110" actId="113"/>
        <pc:sldMkLst>
          <pc:docMk/>
          <pc:sldMk cId="0" sldId="377"/>
        </pc:sldMkLst>
        <pc:spChg chg="mod">
          <ac:chgData name="Søren Herget" userId="d262a203f69c97a3" providerId="LiveId" clId="{26E40665-B5D8-4B2E-B59C-72AB5984345A}" dt="2026-09-21T09:03:19.049" v="109" actId="113"/>
          <ac:spMkLst>
            <pc:docMk/>
            <pc:sldMk cId="0" sldId="377"/>
            <ac:spMk id="26" creationId="{00000000-0000-0000-0000-000000000000}"/>
          </ac:spMkLst>
        </pc:spChg>
        <pc:spChg chg="mod">
          <ac:chgData name="Søren Herget" userId="d262a203f69c97a3" providerId="LiveId" clId="{26E40665-B5D8-4B2E-B59C-72AB5984345A}" dt="2026-09-21T09:03:24.235" v="110" actId="113"/>
          <ac:spMkLst>
            <pc:docMk/>
            <pc:sldMk cId="0" sldId="377"/>
            <ac:spMk id="27" creationId="{00000000-0000-0000-0000-000000000000}"/>
          </ac:spMkLst>
        </pc:spChg>
      </pc:sldChg>
      <pc:sldChg chg="modSp mod modAnim">
        <pc:chgData name="Søren Herget" userId="d262a203f69c97a3" providerId="LiveId" clId="{26E40665-B5D8-4B2E-B59C-72AB5984345A}" dt="2026-09-21T09:05:44.450" v="123" actId="20577"/>
        <pc:sldMkLst>
          <pc:docMk/>
          <pc:sldMk cId="0" sldId="379"/>
        </pc:sldMkLst>
        <pc:spChg chg="mod">
          <ac:chgData name="Søren Herget" userId="d262a203f69c97a3" providerId="LiveId" clId="{26E40665-B5D8-4B2E-B59C-72AB5984345A}" dt="2026-09-21T09:05:44.450" v="123" actId="20577"/>
          <ac:spMkLst>
            <pc:docMk/>
            <pc:sldMk cId="0" sldId="379"/>
            <ac:spMk id="25" creationId="{D5AE77A0-AE5B-2F7D-8440-1444388BA240}"/>
          </ac:spMkLst>
        </pc:spChg>
        <pc:spChg chg="mod">
          <ac:chgData name="Søren Herget" userId="d262a203f69c97a3" providerId="LiveId" clId="{26E40665-B5D8-4B2E-B59C-72AB5984345A}" dt="2026-09-21T09:03:32.132" v="111" actId="113"/>
          <ac:spMkLst>
            <pc:docMk/>
            <pc:sldMk cId="0" sldId="379"/>
            <ac:spMk id="26" creationId="{00000000-0000-0000-0000-000000000000}"/>
          </ac:spMkLst>
        </pc:spChg>
        <pc:spChg chg="mod">
          <ac:chgData name="Søren Herget" userId="d262a203f69c97a3" providerId="LiveId" clId="{26E40665-B5D8-4B2E-B59C-72AB5984345A}" dt="2026-09-21T09:03:37.935" v="112" actId="113"/>
          <ac:spMkLst>
            <pc:docMk/>
            <pc:sldMk cId="0" sldId="379"/>
            <ac:spMk id="27" creationId="{00000000-0000-0000-0000-000000000000}"/>
          </ac:spMkLst>
        </pc:spChg>
      </pc:sldChg>
      <pc:sldChg chg="modSp mod">
        <pc:chgData name="Søren Herget" userId="d262a203f69c97a3" providerId="LiveId" clId="{26E40665-B5D8-4B2E-B59C-72AB5984345A}" dt="2026-09-21T09:03:53.679" v="114" actId="113"/>
        <pc:sldMkLst>
          <pc:docMk/>
          <pc:sldMk cId="0" sldId="380"/>
        </pc:sldMkLst>
        <pc:spChg chg="mod">
          <ac:chgData name="Søren Herget" userId="d262a203f69c97a3" providerId="LiveId" clId="{26E40665-B5D8-4B2E-B59C-72AB5984345A}" dt="2026-09-21T09:03:46.910" v="113" actId="113"/>
          <ac:spMkLst>
            <pc:docMk/>
            <pc:sldMk cId="0" sldId="380"/>
            <ac:spMk id="26" creationId="{00000000-0000-0000-0000-000000000000}"/>
          </ac:spMkLst>
        </pc:spChg>
        <pc:spChg chg="mod">
          <ac:chgData name="Søren Herget" userId="d262a203f69c97a3" providerId="LiveId" clId="{26E40665-B5D8-4B2E-B59C-72AB5984345A}" dt="2026-09-21T09:03:53.679" v="114" actId="113"/>
          <ac:spMkLst>
            <pc:docMk/>
            <pc:sldMk cId="0" sldId="380"/>
            <ac:spMk id="27"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da-DK"/>
          </a:p>
        </p:txBody>
      </p:sp>
      <p:sp>
        <p:nvSpPr>
          <p:cNvPr id="3" name="Pladsholder til dato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437D11B2-DD87-4C5F-82F6-A892767CF777}" type="datetimeFigureOut">
              <a:rPr lang="da-DK" smtClean="0"/>
              <a:pPr/>
              <a:t>21-09-2026</a:t>
            </a:fld>
            <a:endParaRPr lang="da-DK"/>
          </a:p>
        </p:txBody>
      </p:sp>
      <p:sp>
        <p:nvSpPr>
          <p:cNvPr id="4" name="Pladsholder til slidebillede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da-DK"/>
          </a:p>
        </p:txBody>
      </p:sp>
      <p:sp>
        <p:nvSpPr>
          <p:cNvPr id="5" name="Pladsholder til noter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6" name="Pladsholder til sidefod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da-DK"/>
          </a:p>
        </p:txBody>
      </p:sp>
      <p:sp>
        <p:nvSpPr>
          <p:cNvPr id="7" name="Pladsholder til slidenumm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AE48967B-84F6-496A-996B-69C5DFAB78CF}" type="slidenum">
              <a:rPr lang="da-DK" smtClean="0"/>
              <a:pPr/>
              <a:t>‹nr.›</a:t>
            </a:fld>
            <a:endParaRPr lang="da-DK"/>
          </a:p>
        </p:txBody>
      </p:sp>
    </p:spTree>
    <p:extLst>
      <p:ext uri="{BB962C8B-B14F-4D97-AF65-F5344CB8AC3E}">
        <p14:creationId xmlns:p14="http://schemas.microsoft.com/office/powerpoint/2010/main" val="31945967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73788" y="5187735"/>
            <a:ext cx="5390305" cy="4244511"/>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6" name="Google Shape;86;p1:notes"/>
          <p:cNvSpPr>
            <a:spLocks noGrp="1" noRot="1" noChangeAspect="1"/>
          </p:cNvSpPr>
          <p:nvPr>
            <p:ph type="sldImg" idx="2"/>
          </p:nvPr>
        </p:nvSpPr>
        <p:spPr>
          <a:xfrm>
            <a:off x="138113" y="1347788"/>
            <a:ext cx="6462712" cy="3636962"/>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I dag koncentrerer vi os om bridge, hvor der ikke er valgt nogen trumf farve, og alle farver derfor har samme værdi. </a:t>
            </a:r>
            <a:endParaRPr lang="en-US" dirty="0"/>
          </a:p>
        </p:txBody>
      </p:sp>
      <p:sp>
        <p:nvSpPr>
          <p:cNvPr id="4" name="Pladsholder til slidenummer 3"/>
          <p:cNvSpPr>
            <a:spLocks noGrp="1"/>
          </p:cNvSpPr>
          <p:nvPr>
            <p:ph type="sldNum" sz="quarter" idx="5"/>
          </p:nvPr>
        </p:nvSpPr>
        <p:spPr/>
        <p:txBody>
          <a:bodyPr/>
          <a:lstStyle/>
          <a:p>
            <a:fld id="{5210EBEA-ED3C-4CB8-ACE2-30F4077C425B}" type="slidenum">
              <a:rPr lang="en-US" smtClean="0"/>
              <a:pPr/>
              <a:t>5</a:t>
            </a:fld>
            <a:endParaRPr lang="en-US"/>
          </a:p>
        </p:txBody>
      </p:sp>
    </p:spTree>
    <p:extLst>
      <p:ext uri="{BB962C8B-B14F-4D97-AF65-F5344CB8AC3E}">
        <p14:creationId xmlns:p14="http://schemas.microsoft.com/office/powerpoint/2010/main" val="34589995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3:notes"/>
          <p:cNvSpPr txBox="1">
            <a:spLocks noGrp="1"/>
          </p:cNvSpPr>
          <p:nvPr>
            <p:ph type="body" idx="1"/>
          </p:nvPr>
        </p:nvSpPr>
        <p:spPr>
          <a:xfrm>
            <a:off x="679768" y="4777958"/>
            <a:ext cx="5438140" cy="3909239"/>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04" name="Google Shape;104;p3:notes"/>
          <p:cNvSpPr txBox="1">
            <a:spLocks noGrp="1"/>
          </p:cNvSpPr>
          <p:nvPr>
            <p:ph type="sldNum" idx="12"/>
          </p:nvPr>
        </p:nvSpPr>
        <p:spPr>
          <a:xfrm>
            <a:off x="3850443" y="9430091"/>
            <a:ext cx="2945659" cy="49813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7</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US" dirty="0"/>
          </a:p>
        </p:txBody>
      </p:sp>
      <p:sp>
        <p:nvSpPr>
          <p:cNvPr id="4" name="Pladsholder til slidenummer 3"/>
          <p:cNvSpPr>
            <a:spLocks noGrp="1"/>
          </p:cNvSpPr>
          <p:nvPr>
            <p:ph type="sldNum" sz="quarter" idx="5"/>
          </p:nvPr>
        </p:nvSpPr>
        <p:spPr/>
        <p:txBody>
          <a:bodyPr/>
          <a:lstStyle/>
          <a:p>
            <a:fld id="{AE48967B-84F6-496A-996B-69C5DFAB78CF}" type="slidenum">
              <a:rPr lang="da-DK" smtClean="0"/>
              <a:pPr/>
              <a:t>8</a:t>
            </a:fld>
            <a:endParaRPr lang="da-DK"/>
          </a:p>
        </p:txBody>
      </p:sp>
    </p:spTree>
    <p:extLst>
      <p:ext uri="{BB962C8B-B14F-4D97-AF65-F5344CB8AC3E}">
        <p14:creationId xmlns:p14="http://schemas.microsoft.com/office/powerpoint/2010/main" val="27812982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da-DK" dirty="0"/>
              <a:t>Man kan evt. uddybe at spilfører oftest har den længste trumffarve, og derfor er det bordet der først bliver kort i trumf. Og at bordets trumfer derfor bedst bliver anvendt FØR man trækker trumf. </a:t>
            </a:r>
            <a:endParaRPr lang="en-US" dirty="0"/>
          </a:p>
        </p:txBody>
      </p:sp>
      <p:sp>
        <p:nvSpPr>
          <p:cNvPr id="4" name="Pladsholder til slidenummer 3"/>
          <p:cNvSpPr>
            <a:spLocks noGrp="1"/>
          </p:cNvSpPr>
          <p:nvPr>
            <p:ph type="sldNum" sz="quarter" idx="5"/>
          </p:nvPr>
        </p:nvSpPr>
        <p:spPr/>
        <p:txBody>
          <a:bodyPr/>
          <a:lstStyle/>
          <a:p>
            <a:fld id="{AE48967B-84F6-496A-996B-69C5DFAB78CF}" type="slidenum">
              <a:rPr lang="da-DK" smtClean="0"/>
              <a:pPr/>
              <a:t>9</a:t>
            </a:fld>
            <a:endParaRPr lang="da-DK"/>
          </a:p>
        </p:txBody>
      </p:sp>
    </p:spTree>
    <p:extLst>
      <p:ext uri="{BB962C8B-B14F-4D97-AF65-F5344CB8AC3E}">
        <p14:creationId xmlns:p14="http://schemas.microsoft.com/office/powerpoint/2010/main" val="33849811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endParaRPr lang="en-US" dirty="0"/>
          </a:p>
        </p:txBody>
      </p:sp>
      <p:sp>
        <p:nvSpPr>
          <p:cNvPr id="4" name="Pladsholder til slidenummer 3"/>
          <p:cNvSpPr>
            <a:spLocks noGrp="1"/>
          </p:cNvSpPr>
          <p:nvPr>
            <p:ph type="sldNum" sz="quarter" idx="5"/>
          </p:nvPr>
        </p:nvSpPr>
        <p:spPr/>
        <p:txBody>
          <a:bodyPr/>
          <a:lstStyle/>
          <a:p>
            <a:fld id="{AE48967B-84F6-496A-996B-69C5DFAB78CF}" type="slidenum">
              <a:rPr lang="da-DK" smtClean="0"/>
              <a:pPr/>
              <a:t>10</a:t>
            </a:fld>
            <a:endParaRPr lang="da-DK"/>
          </a:p>
        </p:txBody>
      </p:sp>
    </p:spTree>
    <p:extLst>
      <p:ext uri="{BB962C8B-B14F-4D97-AF65-F5344CB8AC3E}">
        <p14:creationId xmlns:p14="http://schemas.microsoft.com/office/powerpoint/2010/main" val="40343803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79768" y="4777958"/>
            <a:ext cx="5438140" cy="3909239"/>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a:t>Første spil handler bare om at få ”hands-on” på et første spil</a:t>
            </a:r>
            <a:endParaRPr/>
          </a:p>
          <a:p>
            <a:pPr marL="0" lvl="0" indent="0" algn="l" rtl="0">
              <a:lnSpc>
                <a:spcPct val="100000"/>
              </a:lnSpc>
              <a:spcBef>
                <a:spcPts val="0"/>
              </a:spcBef>
              <a:spcAft>
                <a:spcPts val="0"/>
              </a:spcAft>
              <a:buSzPts val="1400"/>
              <a:buNone/>
            </a:pPr>
            <a:endParaRPr/>
          </a:p>
        </p:txBody>
      </p:sp>
      <p:sp>
        <p:nvSpPr>
          <p:cNvPr id="190" name="Google Shape;190;p6:notes"/>
          <p:cNvSpPr txBox="1">
            <a:spLocks noGrp="1"/>
          </p:cNvSpPr>
          <p:nvPr>
            <p:ph type="sldNum" idx="12"/>
          </p:nvPr>
        </p:nvSpPr>
        <p:spPr>
          <a:xfrm>
            <a:off x="3850443" y="9430091"/>
            <a:ext cx="2945659" cy="49813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15</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dirty="0"/>
              <a:t>Forestil dig at du har en </a:t>
            </a:r>
            <a:r>
              <a:rPr lang="da-DK" dirty="0" err="1"/>
              <a:t>helicopter</a:t>
            </a:r>
            <a:r>
              <a:rPr lang="da-DK" dirty="0"/>
              <a:t> til at komme frem og tilbage til hvor du ønsker dig at være.</a:t>
            </a:r>
          </a:p>
          <a:p>
            <a:pPr marL="0" lvl="0" indent="0" algn="l" rtl="0">
              <a:lnSpc>
                <a:spcPct val="100000"/>
              </a:lnSpc>
              <a:spcBef>
                <a:spcPts val="0"/>
              </a:spcBef>
              <a:spcAft>
                <a:spcPts val="0"/>
              </a:spcAft>
              <a:buSzPts val="1400"/>
              <a:buNone/>
            </a:pPr>
            <a:r>
              <a:rPr lang="da-DK" dirty="0"/>
              <a:t>Brug gerne magnet kort til at vise dette på tavlen.</a:t>
            </a:r>
            <a:endParaRPr dirty="0"/>
          </a:p>
        </p:txBody>
      </p:sp>
      <p:sp>
        <p:nvSpPr>
          <p:cNvPr id="331" name="Google Shape;3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16</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dirty="0"/>
              <a:t>Forestil dig at du har en </a:t>
            </a:r>
            <a:r>
              <a:rPr lang="da-DK" dirty="0" err="1"/>
              <a:t>helicopter</a:t>
            </a:r>
            <a:r>
              <a:rPr lang="da-DK" dirty="0"/>
              <a:t> til at komme frem og tilbage til hvor du ønsker dig at være.</a:t>
            </a:r>
          </a:p>
          <a:p>
            <a:pPr marL="0" lvl="0" indent="0" algn="l" rtl="0">
              <a:lnSpc>
                <a:spcPct val="100000"/>
              </a:lnSpc>
              <a:spcBef>
                <a:spcPts val="0"/>
              </a:spcBef>
              <a:spcAft>
                <a:spcPts val="0"/>
              </a:spcAft>
              <a:buSzPts val="1400"/>
              <a:buNone/>
            </a:pPr>
            <a:r>
              <a:rPr lang="da-DK" dirty="0"/>
              <a:t>Brug gerne magnet kort til at vise dette på tavlen.</a:t>
            </a:r>
            <a:endParaRPr dirty="0"/>
          </a:p>
        </p:txBody>
      </p:sp>
      <p:sp>
        <p:nvSpPr>
          <p:cNvPr id="331" name="Google Shape;3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17</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dirty="0"/>
              <a:t>Forestil dig at du har en </a:t>
            </a:r>
            <a:r>
              <a:rPr lang="da-DK" dirty="0" err="1"/>
              <a:t>helicopter</a:t>
            </a:r>
            <a:r>
              <a:rPr lang="da-DK" dirty="0"/>
              <a:t> til at komme frem og tilbage til hvor du ønsker dig at være.</a:t>
            </a:r>
          </a:p>
          <a:p>
            <a:pPr marL="0" lvl="0" indent="0" algn="l" rtl="0">
              <a:lnSpc>
                <a:spcPct val="100000"/>
              </a:lnSpc>
              <a:spcBef>
                <a:spcPts val="0"/>
              </a:spcBef>
              <a:spcAft>
                <a:spcPts val="0"/>
              </a:spcAft>
              <a:buSzPts val="1400"/>
              <a:buNone/>
            </a:pPr>
            <a:r>
              <a:rPr lang="da-DK" dirty="0"/>
              <a:t>Brug gerne magnet kort til at vise dette på tavlen.</a:t>
            </a:r>
            <a:endParaRPr dirty="0"/>
          </a:p>
        </p:txBody>
      </p:sp>
      <p:sp>
        <p:nvSpPr>
          <p:cNvPr id="331" name="Google Shape;3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18</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dirty="0"/>
              <a:t>Forestil dig at du har en </a:t>
            </a:r>
            <a:r>
              <a:rPr lang="da-DK" dirty="0" err="1"/>
              <a:t>helicopter</a:t>
            </a:r>
            <a:r>
              <a:rPr lang="da-DK" dirty="0"/>
              <a:t> til at komme frem og tilbage til hvor du ønsker dig at være.</a:t>
            </a:r>
          </a:p>
          <a:p>
            <a:pPr marL="0" lvl="0" indent="0" algn="l" rtl="0">
              <a:lnSpc>
                <a:spcPct val="100000"/>
              </a:lnSpc>
              <a:spcBef>
                <a:spcPts val="0"/>
              </a:spcBef>
              <a:spcAft>
                <a:spcPts val="0"/>
              </a:spcAft>
              <a:buSzPts val="1400"/>
              <a:buNone/>
            </a:pPr>
            <a:r>
              <a:rPr lang="da-DK" dirty="0"/>
              <a:t>Brug gerne magnet kort til at vise dette på tavlen.</a:t>
            </a:r>
            <a:endParaRPr dirty="0"/>
          </a:p>
        </p:txBody>
      </p:sp>
      <p:sp>
        <p:nvSpPr>
          <p:cNvPr id="331" name="Google Shape;3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19</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0" name="Google Shape;33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dirty="0"/>
              <a:t>Forestil dig at du har en </a:t>
            </a:r>
            <a:r>
              <a:rPr lang="da-DK" dirty="0" err="1"/>
              <a:t>helicopter</a:t>
            </a:r>
            <a:r>
              <a:rPr lang="da-DK" dirty="0"/>
              <a:t> til at komme frem og tilbage til hvor du ønsker dig at være.</a:t>
            </a:r>
          </a:p>
          <a:p>
            <a:pPr marL="0" lvl="0" indent="0" algn="l" rtl="0">
              <a:lnSpc>
                <a:spcPct val="100000"/>
              </a:lnSpc>
              <a:spcBef>
                <a:spcPts val="0"/>
              </a:spcBef>
              <a:spcAft>
                <a:spcPts val="0"/>
              </a:spcAft>
              <a:buSzPts val="1400"/>
              <a:buNone/>
            </a:pPr>
            <a:r>
              <a:rPr lang="da-DK" dirty="0"/>
              <a:t>Brug gerne magnet kort til at vise dette på tavlen.</a:t>
            </a:r>
            <a:endParaRPr dirty="0"/>
          </a:p>
        </p:txBody>
      </p:sp>
      <p:sp>
        <p:nvSpPr>
          <p:cNvPr id="331" name="Google Shape;33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20</a:t>
            </a:fld>
            <a:endParaRPr/>
          </a:p>
        </p:txBody>
      </p:sp>
    </p:spTree>
    <p:extLst>
      <p:ext uri="{BB962C8B-B14F-4D97-AF65-F5344CB8AC3E}">
        <p14:creationId xmlns:p14="http://schemas.microsoft.com/office/powerpoint/2010/main" val="112303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79768" y="4777958"/>
            <a:ext cx="5438140" cy="3909239"/>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a:t>Første spil handler bare om at få ”hands-on” på et første spil</a:t>
            </a:r>
            <a:endParaRPr/>
          </a:p>
          <a:p>
            <a:pPr marL="0" lvl="0" indent="0" algn="l" rtl="0">
              <a:lnSpc>
                <a:spcPct val="100000"/>
              </a:lnSpc>
              <a:spcBef>
                <a:spcPts val="0"/>
              </a:spcBef>
              <a:spcAft>
                <a:spcPts val="0"/>
              </a:spcAft>
              <a:buSzPts val="1400"/>
              <a:buNone/>
            </a:pPr>
            <a:endParaRPr/>
          </a:p>
        </p:txBody>
      </p:sp>
      <p:sp>
        <p:nvSpPr>
          <p:cNvPr id="190" name="Google Shape;190;p6:notes"/>
          <p:cNvSpPr txBox="1">
            <a:spLocks noGrp="1"/>
          </p:cNvSpPr>
          <p:nvPr>
            <p:ph type="sldNum" idx="12"/>
          </p:nvPr>
        </p:nvSpPr>
        <p:spPr>
          <a:xfrm>
            <a:off x="3850443" y="9430091"/>
            <a:ext cx="2945659" cy="49813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21</a:t>
            </a:fld>
            <a:endParaRPr/>
          </a:p>
        </p:txBody>
      </p:sp>
    </p:spTree>
    <p:extLst>
      <p:ext uri="{BB962C8B-B14F-4D97-AF65-F5344CB8AC3E}">
        <p14:creationId xmlns:p14="http://schemas.microsoft.com/office/powerpoint/2010/main" val="42730048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da-DK" dirty="0"/>
              <a:t>Forestil jer at I kan bruge en </a:t>
            </a:r>
            <a:r>
              <a:rPr lang="da-DK" dirty="0" err="1"/>
              <a:t>helicopter</a:t>
            </a:r>
            <a:r>
              <a:rPr lang="da-DK" dirty="0"/>
              <a:t> til at komme frem og tilbage.</a:t>
            </a:r>
          </a:p>
          <a:p>
            <a:pPr marL="0" lvl="0" indent="0" algn="l" rtl="0">
              <a:spcBef>
                <a:spcPts val="0"/>
              </a:spcBef>
              <a:spcAft>
                <a:spcPts val="0"/>
              </a:spcAft>
              <a:buNone/>
            </a:pPr>
            <a:r>
              <a:rPr lang="da-DK" dirty="0"/>
              <a:t>Brug evt. magnetkort på tavlen for at vise disse eksempler.</a:t>
            </a:r>
            <a:endParaRPr dirty="0"/>
          </a:p>
        </p:txBody>
      </p:sp>
      <p:sp>
        <p:nvSpPr>
          <p:cNvPr id="298" name="Google Shape;29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da-DK"/>
              <a:pPr marL="0" lvl="0" indent="0" algn="r" rtl="0">
                <a:spcBef>
                  <a:spcPts val="0"/>
                </a:spcBef>
                <a:spcAft>
                  <a:spcPts val="0"/>
                </a:spcAft>
                <a:buNone/>
              </a:pPr>
              <a:t>22</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da-DK" dirty="0"/>
              <a:t>Forestil jer at I kan bruge en </a:t>
            </a:r>
            <a:r>
              <a:rPr lang="da-DK" dirty="0" err="1"/>
              <a:t>helicopter</a:t>
            </a:r>
            <a:r>
              <a:rPr lang="da-DK" dirty="0"/>
              <a:t> til at komme frem og tilbage.</a:t>
            </a:r>
          </a:p>
          <a:p>
            <a:pPr marL="0" lvl="0" indent="0" algn="l" rtl="0">
              <a:spcBef>
                <a:spcPts val="0"/>
              </a:spcBef>
              <a:spcAft>
                <a:spcPts val="0"/>
              </a:spcAft>
              <a:buNone/>
            </a:pPr>
            <a:r>
              <a:rPr lang="da-DK" dirty="0"/>
              <a:t>Brug evt. magnetkort på tavlen for at vise disse eksempler.</a:t>
            </a:r>
            <a:endParaRPr dirty="0"/>
          </a:p>
        </p:txBody>
      </p:sp>
      <p:sp>
        <p:nvSpPr>
          <p:cNvPr id="298" name="Google Shape;29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da-DK"/>
              <a:pPr marL="0" lvl="0" indent="0" algn="r" rtl="0">
                <a:spcBef>
                  <a:spcPts val="0"/>
                </a:spcBef>
                <a:spcAft>
                  <a:spcPts val="0"/>
                </a:spcAft>
                <a:buNone/>
              </a:pPr>
              <a:t>23</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da-DK" dirty="0"/>
              <a:t>Forestil jer at I kan bruge en </a:t>
            </a:r>
            <a:r>
              <a:rPr lang="da-DK" dirty="0" err="1"/>
              <a:t>helicopter</a:t>
            </a:r>
            <a:r>
              <a:rPr lang="da-DK" dirty="0"/>
              <a:t> til at komme frem og tilbage.</a:t>
            </a:r>
          </a:p>
          <a:p>
            <a:pPr marL="0" lvl="0" indent="0" algn="l" rtl="0">
              <a:spcBef>
                <a:spcPts val="0"/>
              </a:spcBef>
              <a:spcAft>
                <a:spcPts val="0"/>
              </a:spcAft>
              <a:buNone/>
            </a:pPr>
            <a:r>
              <a:rPr lang="da-DK" dirty="0"/>
              <a:t>Brug evt. magnetkort på tavlen for at vise disse eksempler.</a:t>
            </a:r>
            <a:endParaRPr dirty="0"/>
          </a:p>
        </p:txBody>
      </p:sp>
      <p:sp>
        <p:nvSpPr>
          <p:cNvPr id="298" name="Google Shape;29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da-DK"/>
              <a:pPr marL="0" lvl="0" indent="0" algn="r" rtl="0">
                <a:spcBef>
                  <a:spcPts val="0"/>
                </a:spcBef>
                <a:spcAft>
                  <a:spcPts val="0"/>
                </a:spcAft>
                <a:buNone/>
              </a:pPr>
              <a:t>24</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97" name="Google Shape;297;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da-DK" dirty="0"/>
              <a:t>Forestil jer at I kan bruge en </a:t>
            </a:r>
            <a:r>
              <a:rPr lang="da-DK" dirty="0" err="1"/>
              <a:t>helicopter</a:t>
            </a:r>
            <a:r>
              <a:rPr lang="da-DK" dirty="0"/>
              <a:t> til at komme frem og tilbage.</a:t>
            </a:r>
          </a:p>
          <a:p>
            <a:pPr marL="0" lvl="0" indent="0" algn="l" rtl="0">
              <a:spcBef>
                <a:spcPts val="0"/>
              </a:spcBef>
              <a:spcAft>
                <a:spcPts val="0"/>
              </a:spcAft>
              <a:buNone/>
            </a:pPr>
            <a:r>
              <a:rPr lang="da-DK" dirty="0"/>
              <a:t>Brug evt. magnetkort på tavlen for at vise disse eksempler.</a:t>
            </a:r>
            <a:endParaRPr dirty="0"/>
          </a:p>
        </p:txBody>
      </p:sp>
      <p:sp>
        <p:nvSpPr>
          <p:cNvPr id="298" name="Google Shape;298;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da-DK"/>
              <a:pPr marL="0" lvl="0" indent="0" algn="r" rtl="0">
                <a:spcBef>
                  <a:spcPts val="0"/>
                </a:spcBef>
                <a:spcAft>
                  <a:spcPts val="0"/>
                </a:spcAft>
                <a:buNone/>
              </a:pPr>
              <a:t>25</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9" name="Google Shape;189;p6:notes"/>
          <p:cNvSpPr txBox="1">
            <a:spLocks noGrp="1"/>
          </p:cNvSpPr>
          <p:nvPr>
            <p:ph type="body" idx="1"/>
          </p:nvPr>
        </p:nvSpPr>
        <p:spPr>
          <a:xfrm>
            <a:off x="679768" y="4777958"/>
            <a:ext cx="5438140" cy="3909239"/>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da-DK"/>
              <a:t>Første spil handler bare om at få ”hands-on” på et første spil</a:t>
            </a:r>
            <a:endParaRPr/>
          </a:p>
          <a:p>
            <a:pPr marL="0" lvl="0" indent="0" algn="l" rtl="0">
              <a:lnSpc>
                <a:spcPct val="100000"/>
              </a:lnSpc>
              <a:spcBef>
                <a:spcPts val="0"/>
              </a:spcBef>
              <a:spcAft>
                <a:spcPts val="0"/>
              </a:spcAft>
              <a:buSzPts val="1400"/>
              <a:buNone/>
            </a:pPr>
            <a:endParaRPr/>
          </a:p>
        </p:txBody>
      </p:sp>
      <p:sp>
        <p:nvSpPr>
          <p:cNvPr id="190" name="Google Shape;190;p6:notes"/>
          <p:cNvSpPr txBox="1">
            <a:spLocks noGrp="1"/>
          </p:cNvSpPr>
          <p:nvPr>
            <p:ph type="sldNum" idx="12"/>
          </p:nvPr>
        </p:nvSpPr>
        <p:spPr>
          <a:xfrm>
            <a:off x="3850443" y="9430091"/>
            <a:ext cx="2945659" cy="498134"/>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da-DK"/>
              <a:pPr marL="0" lvl="0" indent="0" algn="r" rtl="0">
                <a:lnSpc>
                  <a:spcPct val="100000"/>
                </a:lnSpc>
                <a:spcBef>
                  <a:spcPts val="0"/>
                </a:spcBef>
                <a:spcAft>
                  <a:spcPts val="0"/>
                </a:spcAft>
                <a:buSzPts val="1400"/>
                <a:buNone/>
              </a:pPr>
              <a:t>26</a:t>
            </a:fld>
            <a:endParaRPr/>
          </a:p>
        </p:txBody>
      </p:sp>
    </p:spTree>
    <p:extLst>
      <p:ext uri="{BB962C8B-B14F-4D97-AF65-F5344CB8AC3E}">
        <p14:creationId xmlns:p14="http://schemas.microsoft.com/office/powerpoint/2010/main" val="19477449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F3C37C6-526B-A79C-9CC8-93ED2ADA9D26}"/>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p>
        </p:txBody>
      </p:sp>
      <p:sp>
        <p:nvSpPr>
          <p:cNvPr id="3" name="Undertitel 2">
            <a:extLst>
              <a:ext uri="{FF2B5EF4-FFF2-40B4-BE49-F238E27FC236}">
                <a16:creationId xmlns:a16="http://schemas.microsoft.com/office/drawing/2014/main" id="{C8AA1AAD-6714-63D9-1F55-A585C7586C5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p>
        </p:txBody>
      </p:sp>
      <p:sp>
        <p:nvSpPr>
          <p:cNvPr id="4" name="Pladsholder til dato 3">
            <a:extLst>
              <a:ext uri="{FF2B5EF4-FFF2-40B4-BE49-F238E27FC236}">
                <a16:creationId xmlns:a16="http://schemas.microsoft.com/office/drawing/2014/main" id="{7221EE4E-34C8-66E2-0921-A7D5B07A457D}"/>
              </a:ext>
            </a:extLst>
          </p:cNvPr>
          <p:cNvSpPr>
            <a:spLocks noGrp="1"/>
          </p:cNvSpPr>
          <p:nvPr>
            <p:ph type="dt" sz="half" idx="10"/>
          </p:nvPr>
        </p:nvSpPr>
        <p:spPr/>
        <p:txBody>
          <a:bodyPr/>
          <a:lstStyle/>
          <a:p>
            <a:fld id="{20BD3EAF-CE65-49C8-BC48-4A691E1EB957}" type="datetime1">
              <a:rPr lang="da-DK" smtClean="0"/>
              <a:pPr/>
              <a:t>21-09-2026</a:t>
            </a:fld>
            <a:endParaRPr lang="da-DK"/>
          </a:p>
        </p:txBody>
      </p:sp>
      <p:sp>
        <p:nvSpPr>
          <p:cNvPr id="5" name="Pladsholder til sidefod 4">
            <a:extLst>
              <a:ext uri="{FF2B5EF4-FFF2-40B4-BE49-F238E27FC236}">
                <a16:creationId xmlns:a16="http://schemas.microsoft.com/office/drawing/2014/main" id="{5A16DF1F-2353-287A-58F8-A8B03C87280B}"/>
              </a:ext>
            </a:extLst>
          </p:cNvPr>
          <p:cNvSpPr>
            <a:spLocks noGrp="1"/>
          </p:cNvSpPr>
          <p:nvPr>
            <p:ph type="ftr" sz="quarter" idx="11"/>
          </p:nvPr>
        </p:nvSpPr>
        <p:spPr/>
        <p:txBody>
          <a:bodyPr/>
          <a:lstStyle/>
          <a:p>
            <a:r>
              <a:rPr lang="da-DK"/>
              <a:t>2 klør åbningen</a:t>
            </a:r>
          </a:p>
        </p:txBody>
      </p:sp>
      <p:sp>
        <p:nvSpPr>
          <p:cNvPr id="6" name="Pladsholder til slidenummer 5">
            <a:extLst>
              <a:ext uri="{FF2B5EF4-FFF2-40B4-BE49-F238E27FC236}">
                <a16:creationId xmlns:a16="http://schemas.microsoft.com/office/drawing/2014/main" id="{479385B9-DD5F-6569-9251-1E7F8B25221E}"/>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3065507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8AC0B42-9C68-A6FF-2526-C29469EECC54}"/>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E110975F-1D55-009B-F8A3-094ED7309A3A}"/>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CA18D2C7-3A56-38F3-A78E-ACB9DF983586}"/>
              </a:ext>
            </a:extLst>
          </p:cNvPr>
          <p:cNvSpPr>
            <a:spLocks noGrp="1"/>
          </p:cNvSpPr>
          <p:nvPr>
            <p:ph type="dt" sz="half" idx="10"/>
          </p:nvPr>
        </p:nvSpPr>
        <p:spPr/>
        <p:txBody>
          <a:bodyPr/>
          <a:lstStyle/>
          <a:p>
            <a:fld id="{E9925A6A-505C-4077-AD3D-3152B61976DB}" type="datetime1">
              <a:rPr lang="da-DK" smtClean="0"/>
              <a:pPr/>
              <a:t>21-09-2026</a:t>
            </a:fld>
            <a:endParaRPr lang="da-DK"/>
          </a:p>
        </p:txBody>
      </p:sp>
      <p:sp>
        <p:nvSpPr>
          <p:cNvPr id="5" name="Pladsholder til sidefod 4">
            <a:extLst>
              <a:ext uri="{FF2B5EF4-FFF2-40B4-BE49-F238E27FC236}">
                <a16:creationId xmlns:a16="http://schemas.microsoft.com/office/drawing/2014/main" id="{7092D89A-8EB8-E462-FB5A-DA7A62317F66}"/>
              </a:ext>
            </a:extLst>
          </p:cNvPr>
          <p:cNvSpPr>
            <a:spLocks noGrp="1"/>
          </p:cNvSpPr>
          <p:nvPr>
            <p:ph type="ftr" sz="quarter" idx="11"/>
          </p:nvPr>
        </p:nvSpPr>
        <p:spPr/>
        <p:txBody>
          <a:bodyPr/>
          <a:lstStyle/>
          <a:p>
            <a:r>
              <a:rPr lang="da-DK"/>
              <a:t>2 klør åbningen</a:t>
            </a:r>
          </a:p>
        </p:txBody>
      </p:sp>
      <p:sp>
        <p:nvSpPr>
          <p:cNvPr id="6" name="Pladsholder til slidenummer 5">
            <a:extLst>
              <a:ext uri="{FF2B5EF4-FFF2-40B4-BE49-F238E27FC236}">
                <a16:creationId xmlns:a16="http://schemas.microsoft.com/office/drawing/2014/main" id="{39B53866-2331-70BF-23FE-3499902ED076}"/>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1039072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08BFEE-C4BD-3AFC-0B6C-09474F4835C2}"/>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p>
        </p:txBody>
      </p:sp>
      <p:sp>
        <p:nvSpPr>
          <p:cNvPr id="3" name="Pladsholder til tekst 2">
            <a:extLst>
              <a:ext uri="{FF2B5EF4-FFF2-40B4-BE49-F238E27FC236}">
                <a16:creationId xmlns:a16="http://schemas.microsoft.com/office/drawing/2014/main" id="{FF2D312C-4FC5-9950-A04A-9C99A2E5F3B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2619F7A2-EA98-F267-9684-07E2262684BC}"/>
              </a:ext>
            </a:extLst>
          </p:cNvPr>
          <p:cNvSpPr>
            <a:spLocks noGrp="1"/>
          </p:cNvSpPr>
          <p:nvPr>
            <p:ph type="dt" sz="half" idx="10"/>
          </p:nvPr>
        </p:nvSpPr>
        <p:spPr/>
        <p:txBody>
          <a:bodyPr/>
          <a:lstStyle/>
          <a:p>
            <a:fld id="{3C08061B-4667-4D88-9DA1-E6A807E70F5F}" type="datetime1">
              <a:rPr lang="da-DK" smtClean="0"/>
              <a:pPr/>
              <a:t>21-09-2026</a:t>
            </a:fld>
            <a:endParaRPr lang="da-DK"/>
          </a:p>
        </p:txBody>
      </p:sp>
      <p:sp>
        <p:nvSpPr>
          <p:cNvPr id="5" name="Pladsholder til sidefod 4">
            <a:extLst>
              <a:ext uri="{FF2B5EF4-FFF2-40B4-BE49-F238E27FC236}">
                <a16:creationId xmlns:a16="http://schemas.microsoft.com/office/drawing/2014/main" id="{2821F441-B0DD-72C7-46A7-E7455466EF7B}"/>
              </a:ext>
            </a:extLst>
          </p:cNvPr>
          <p:cNvSpPr>
            <a:spLocks noGrp="1"/>
          </p:cNvSpPr>
          <p:nvPr>
            <p:ph type="ftr" sz="quarter" idx="11"/>
          </p:nvPr>
        </p:nvSpPr>
        <p:spPr/>
        <p:txBody>
          <a:bodyPr/>
          <a:lstStyle/>
          <a:p>
            <a:r>
              <a:rPr lang="da-DK"/>
              <a:t>2 klør åbningen</a:t>
            </a:r>
          </a:p>
        </p:txBody>
      </p:sp>
      <p:sp>
        <p:nvSpPr>
          <p:cNvPr id="6" name="Pladsholder til slidenummer 5">
            <a:extLst>
              <a:ext uri="{FF2B5EF4-FFF2-40B4-BE49-F238E27FC236}">
                <a16:creationId xmlns:a16="http://schemas.microsoft.com/office/drawing/2014/main" id="{DFB0C54D-614C-2867-6CC0-E9FDE811A7EE}"/>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1618684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36C067-F571-FF26-AF04-3FAFC1B3E376}"/>
              </a:ext>
            </a:extLst>
          </p:cNvPr>
          <p:cNvSpPr>
            <a:spLocks noGrp="1"/>
          </p:cNvSpPr>
          <p:nvPr>
            <p:ph type="title"/>
          </p:nvPr>
        </p:nvSpPr>
        <p:spPr/>
        <p:txBody>
          <a:bodyPr/>
          <a:lstStyle/>
          <a:p>
            <a:r>
              <a:rPr lang="da-DK"/>
              <a:t>Klik for at redigere titeltypografien i masteren</a:t>
            </a:r>
          </a:p>
        </p:txBody>
      </p:sp>
      <p:sp>
        <p:nvSpPr>
          <p:cNvPr id="3" name="Pladsholder til indhold 2">
            <a:extLst>
              <a:ext uri="{FF2B5EF4-FFF2-40B4-BE49-F238E27FC236}">
                <a16:creationId xmlns:a16="http://schemas.microsoft.com/office/drawing/2014/main" id="{25B128AE-6786-46F1-EF96-EA0EE02A4167}"/>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a:extLst>
              <a:ext uri="{FF2B5EF4-FFF2-40B4-BE49-F238E27FC236}">
                <a16:creationId xmlns:a16="http://schemas.microsoft.com/office/drawing/2014/main" id="{6528BCE3-0C68-CAC1-79DA-1B28F5E3ACE5}"/>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dato 4">
            <a:extLst>
              <a:ext uri="{FF2B5EF4-FFF2-40B4-BE49-F238E27FC236}">
                <a16:creationId xmlns:a16="http://schemas.microsoft.com/office/drawing/2014/main" id="{49DF9609-B92A-BE62-4E4F-1F770613BB19}"/>
              </a:ext>
            </a:extLst>
          </p:cNvPr>
          <p:cNvSpPr>
            <a:spLocks noGrp="1"/>
          </p:cNvSpPr>
          <p:nvPr>
            <p:ph type="dt" sz="half" idx="10"/>
          </p:nvPr>
        </p:nvSpPr>
        <p:spPr/>
        <p:txBody>
          <a:bodyPr/>
          <a:lstStyle/>
          <a:p>
            <a:fld id="{DF343D2B-E0C7-49C6-83F7-00FC1CB7274A}" type="datetime1">
              <a:rPr lang="da-DK" smtClean="0"/>
              <a:pPr/>
              <a:t>21-09-2026</a:t>
            </a:fld>
            <a:endParaRPr lang="da-DK"/>
          </a:p>
        </p:txBody>
      </p:sp>
      <p:sp>
        <p:nvSpPr>
          <p:cNvPr id="6" name="Pladsholder til sidefod 5">
            <a:extLst>
              <a:ext uri="{FF2B5EF4-FFF2-40B4-BE49-F238E27FC236}">
                <a16:creationId xmlns:a16="http://schemas.microsoft.com/office/drawing/2014/main" id="{B928E179-E879-FF9A-22A1-2DE2347C87A1}"/>
              </a:ext>
            </a:extLst>
          </p:cNvPr>
          <p:cNvSpPr>
            <a:spLocks noGrp="1"/>
          </p:cNvSpPr>
          <p:nvPr>
            <p:ph type="ftr" sz="quarter" idx="11"/>
          </p:nvPr>
        </p:nvSpPr>
        <p:spPr/>
        <p:txBody>
          <a:bodyPr/>
          <a:lstStyle/>
          <a:p>
            <a:r>
              <a:rPr lang="da-DK"/>
              <a:t>2 klør åbningen</a:t>
            </a:r>
          </a:p>
        </p:txBody>
      </p:sp>
      <p:sp>
        <p:nvSpPr>
          <p:cNvPr id="7" name="Pladsholder til slidenummer 6">
            <a:extLst>
              <a:ext uri="{FF2B5EF4-FFF2-40B4-BE49-F238E27FC236}">
                <a16:creationId xmlns:a16="http://schemas.microsoft.com/office/drawing/2014/main" id="{613AC6C0-890C-E04F-F27E-5E091A83E20D}"/>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6772326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B96CAFB-D7A9-35D8-158B-BBC8D7B8AB11}"/>
              </a:ext>
            </a:extLst>
          </p:cNvPr>
          <p:cNvSpPr>
            <a:spLocks noGrp="1"/>
          </p:cNvSpPr>
          <p:nvPr>
            <p:ph type="title"/>
          </p:nvPr>
        </p:nvSpPr>
        <p:spPr>
          <a:xfrm>
            <a:off x="839788" y="365125"/>
            <a:ext cx="10515600" cy="1325563"/>
          </a:xfrm>
        </p:spPr>
        <p:txBody>
          <a:bodyPr/>
          <a:lstStyle/>
          <a:p>
            <a:r>
              <a:rPr lang="da-DK"/>
              <a:t>Klik for at redigere titeltypografien i masteren</a:t>
            </a:r>
          </a:p>
        </p:txBody>
      </p:sp>
      <p:sp>
        <p:nvSpPr>
          <p:cNvPr id="3" name="Pladsholder til tekst 2">
            <a:extLst>
              <a:ext uri="{FF2B5EF4-FFF2-40B4-BE49-F238E27FC236}">
                <a16:creationId xmlns:a16="http://schemas.microsoft.com/office/drawing/2014/main" id="{45A4291E-EADC-CAEF-0F1A-E172CF12B65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AC5EC443-C405-6A13-A21B-BDC180718622}"/>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5" name="Pladsholder til tekst 4">
            <a:extLst>
              <a:ext uri="{FF2B5EF4-FFF2-40B4-BE49-F238E27FC236}">
                <a16:creationId xmlns:a16="http://schemas.microsoft.com/office/drawing/2014/main" id="{72293A0A-5918-1F7B-F954-6920CF704A8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E018C301-F38B-733B-3DBF-BBDA91CE78C0}"/>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7" name="Pladsholder til dato 6">
            <a:extLst>
              <a:ext uri="{FF2B5EF4-FFF2-40B4-BE49-F238E27FC236}">
                <a16:creationId xmlns:a16="http://schemas.microsoft.com/office/drawing/2014/main" id="{E42E2B96-E4DF-1B6A-8979-82FB4F6715D0}"/>
              </a:ext>
            </a:extLst>
          </p:cNvPr>
          <p:cNvSpPr>
            <a:spLocks noGrp="1"/>
          </p:cNvSpPr>
          <p:nvPr>
            <p:ph type="dt" sz="half" idx="10"/>
          </p:nvPr>
        </p:nvSpPr>
        <p:spPr/>
        <p:txBody>
          <a:bodyPr/>
          <a:lstStyle/>
          <a:p>
            <a:fld id="{63756EC1-7216-4CD4-A06D-639662732795}" type="datetime1">
              <a:rPr lang="da-DK" smtClean="0"/>
              <a:pPr/>
              <a:t>21-09-2026</a:t>
            </a:fld>
            <a:endParaRPr lang="da-DK"/>
          </a:p>
        </p:txBody>
      </p:sp>
      <p:sp>
        <p:nvSpPr>
          <p:cNvPr id="8" name="Pladsholder til sidefod 7">
            <a:extLst>
              <a:ext uri="{FF2B5EF4-FFF2-40B4-BE49-F238E27FC236}">
                <a16:creationId xmlns:a16="http://schemas.microsoft.com/office/drawing/2014/main" id="{F4C97153-F728-9842-D592-8876819C41F0}"/>
              </a:ext>
            </a:extLst>
          </p:cNvPr>
          <p:cNvSpPr>
            <a:spLocks noGrp="1"/>
          </p:cNvSpPr>
          <p:nvPr>
            <p:ph type="ftr" sz="quarter" idx="11"/>
          </p:nvPr>
        </p:nvSpPr>
        <p:spPr/>
        <p:txBody>
          <a:bodyPr/>
          <a:lstStyle/>
          <a:p>
            <a:r>
              <a:rPr lang="da-DK"/>
              <a:t>2 klør åbningen</a:t>
            </a:r>
          </a:p>
        </p:txBody>
      </p:sp>
      <p:sp>
        <p:nvSpPr>
          <p:cNvPr id="9" name="Pladsholder til slidenummer 8">
            <a:extLst>
              <a:ext uri="{FF2B5EF4-FFF2-40B4-BE49-F238E27FC236}">
                <a16:creationId xmlns:a16="http://schemas.microsoft.com/office/drawing/2014/main" id="{AEB838DD-E79D-0D97-030E-EE2EECA11E7D}"/>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38379213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9DC49AB-7407-10D2-7483-B028FD6878D6}"/>
              </a:ext>
            </a:extLst>
          </p:cNvPr>
          <p:cNvSpPr>
            <a:spLocks noGrp="1"/>
          </p:cNvSpPr>
          <p:nvPr>
            <p:ph type="title"/>
          </p:nvPr>
        </p:nvSpPr>
        <p:spPr/>
        <p:txBody>
          <a:bodyPr/>
          <a:lstStyle/>
          <a:p>
            <a:r>
              <a:rPr lang="da-DK"/>
              <a:t>Klik for at redigere titeltypografien i masteren</a:t>
            </a:r>
          </a:p>
        </p:txBody>
      </p:sp>
      <p:sp>
        <p:nvSpPr>
          <p:cNvPr id="3" name="Pladsholder til dato 2">
            <a:extLst>
              <a:ext uri="{FF2B5EF4-FFF2-40B4-BE49-F238E27FC236}">
                <a16:creationId xmlns:a16="http://schemas.microsoft.com/office/drawing/2014/main" id="{5A042C46-9684-1D5E-BD61-A5014B864D81}"/>
              </a:ext>
            </a:extLst>
          </p:cNvPr>
          <p:cNvSpPr>
            <a:spLocks noGrp="1"/>
          </p:cNvSpPr>
          <p:nvPr>
            <p:ph type="dt" sz="half" idx="10"/>
          </p:nvPr>
        </p:nvSpPr>
        <p:spPr/>
        <p:txBody>
          <a:bodyPr/>
          <a:lstStyle/>
          <a:p>
            <a:fld id="{31413DBD-3687-4821-958A-2C8C6CF660FE}" type="datetime1">
              <a:rPr lang="da-DK" smtClean="0"/>
              <a:pPr/>
              <a:t>21-09-2026</a:t>
            </a:fld>
            <a:endParaRPr lang="da-DK"/>
          </a:p>
        </p:txBody>
      </p:sp>
      <p:sp>
        <p:nvSpPr>
          <p:cNvPr id="4" name="Pladsholder til sidefod 3">
            <a:extLst>
              <a:ext uri="{FF2B5EF4-FFF2-40B4-BE49-F238E27FC236}">
                <a16:creationId xmlns:a16="http://schemas.microsoft.com/office/drawing/2014/main" id="{1C72AF21-417A-DC74-AD23-75697A11A34D}"/>
              </a:ext>
            </a:extLst>
          </p:cNvPr>
          <p:cNvSpPr>
            <a:spLocks noGrp="1"/>
          </p:cNvSpPr>
          <p:nvPr>
            <p:ph type="ftr" sz="quarter" idx="11"/>
          </p:nvPr>
        </p:nvSpPr>
        <p:spPr/>
        <p:txBody>
          <a:bodyPr/>
          <a:lstStyle/>
          <a:p>
            <a:r>
              <a:rPr lang="da-DK"/>
              <a:t>2 klør åbningen</a:t>
            </a:r>
          </a:p>
        </p:txBody>
      </p:sp>
      <p:sp>
        <p:nvSpPr>
          <p:cNvPr id="5" name="Pladsholder til slidenummer 4">
            <a:extLst>
              <a:ext uri="{FF2B5EF4-FFF2-40B4-BE49-F238E27FC236}">
                <a16:creationId xmlns:a16="http://schemas.microsoft.com/office/drawing/2014/main" id="{ED41F065-F652-C17C-F236-79EA851DFB7E}"/>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2414990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20EE8AFA-A617-2BB9-5593-E086DE963406}"/>
              </a:ext>
            </a:extLst>
          </p:cNvPr>
          <p:cNvSpPr>
            <a:spLocks noGrp="1"/>
          </p:cNvSpPr>
          <p:nvPr>
            <p:ph type="dt" sz="half" idx="10"/>
          </p:nvPr>
        </p:nvSpPr>
        <p:spPr/>
        <p:txBody>
          <a:bodyPr/>
          <a:lstStyle/>
          <a:p>
            <a:fld id="{DA3A0106-21FB-415C-A228-BD533E1241F4}" type="datetime1">
              <a:rPr lang="da-DK" smtClean="0"/>
              <a:pPr/>
              <a:t>21-09-2026</a:t>
            </a:fld>
            <a:endParaRPr lang="da-DK"/>
          </a:p>
        </p:txBody>
      </p:sp>
      <p:sp>
        <p:nvSpPr>
          <p:cNvPr id="3" name="Pladsholder til sidefod 2">
            <a:extLst>
              <a:ext uri="{FF2B5EF4-FFF2-40B4-BE49-F238E27FC236}">
                <a16:creationId xmlns:a16="http://schemas.microsoft.com/office/drawing/2014/main" id="{98E07232-FCD8-34D5-A9FB-DCAF89DC4019}"/>
              </a:ext>
            </a:extLst>
          </p:cNvPr>
          <p:cNvSpPr>
            <a:spLocks noGrp="1"/>
          </p:cNvSpPr>
          <p:nvPr>
            <p:ph type="ftr" sz="quarter" idx="11"/>
          </p:nvPr>
        </p:nvSpPr>
        <p:spPr/>
        <p:txBody>
          <a:bodyPr/>
          <a:lstStyle/>
          <a:p>
            <a:r>
              <a:rPr lang="da-DK"/>
              <a:t>2 klør åbningen</a:t>
            </a:r>
          </a:p>
        </p:txBody>
      </p:sp>
      <p:sp>
        <p:nvSpPr>
          <p:cNvPr id="4" name="Pladsholder til slidenummer 3">
            <a:extLst>
              <a:ext uri="{FF2B5EF4-FFF2-40B4-BE49-F238E27FC236}">
                <a16:creationId xmlns:a16="http://schemas.microsoft.com/office/drawing/2014/main" id="{9449AC34-38C8-8BB5-4CD8-B015223D15D0}"/>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16055666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2DD6D9B-E5CB-2A6C-7E01-4E4D15149D7D}"/>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indhold 2">
            <a:extLst>
              <a:ext uri="{FF2B5EF4-FFF2-40B4-BE49-F238E27FC236}">
                <a16:creationId xmlns:a16="http://schemas.microsoft.com/office/drawing/2014/main" id="{74295FAF-F05A-89B6-B78F-705205756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tekst 3">
            <a:extLst>
              <a:ext uri="{FF2B5EF4-FFF2-40B4-BE49-F238E27FC236}">
                <a16:creationId xmlns:a16="http://schemas.microsoft.com/office/drawing/2014/main" id="{7ED227A6-6DA0-31D7-E56A-C4779F06E51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0E4CD988-1AF0-4647-3D89-D5E4CA4B3949}"/>
              </a:ext>
            </a:extLst>
          </p:cNvPr>
          <p:cNvSpPr>
            <a:spLocks noGrp="1"/>
          </p:cNvSpPr>
          <p:nvPr>
            <p:ph type="dt" sz="half" idx="10"/>
          </p:nvPr>
        </p:nvSpPr>
        <p:spPr/>
        <p:txBody>
          <a:bodyPr/>
          <a:lstStyle/>
          <a:p>
            <a:fld id="{F3143C79-D94C-4A2A-835F-37C19671DAAE}" type="datetime1">
              <a:rPr lang="da-DK" smtClean="0"/>
              <a:pPr/>
              <a:t>21-09-2026</a:t>
            </a:fld>
            <a:endParaRPr lang="da-DK"/>
          </a:p>
        </p:txBody>
      </p:sp>
      <p:sp>
        <p:nvSpPr>
          <p:cNvPr id="6" name="Pladsholder til sidefod 5">
            <a:extLst>
              <a:ext uri="{FF2B5EF4-FFF2-40B4-BE49-F238E27FC236}">
                <a16:creationId xmlns:a16="http://schemas.microsoft.com/office/drawing/2014/main" id="{81354B99-8A07-B49B-ABBF-7607EEC03ED7}"/>
              </a:ext>
            </a:extLst>
          </p:cNvPr>
          <p:cNvSpPr>
            <a:spLocks noGrp="1"/>
          </p:cNvSpPr>
          <p:nvPr>
            <p:ph type="ftr" sz="quarter" idx="11"/>
          </p:nvPr>
        </p:nvSpPr>
        <p:spPr/>
        <p:txBody>
          <a:bodyPr/>
          <a:lstStyle/>
          <a:p>
            <a:r>
              <a:rPr lang="da-DK"/>
              <a:t>2 klør åbningen</a:t>
            </a:r>
          </a:p>
        </p:txBody>
      </p:sp>
      <p:sp>
        <p:nvSpPr>
          <p:cNvPr id="7" name="Pladsholder til slidenummer 6">
            <a:extLst>
              <a:ext uri="{FF2B5EF4-FFF2-40B4-BE49-F238E27FC236}">
                <a16:creationId xmlns:a16="http://schemas.microsoft.com/office/drawing/2014/main" id="{7F430461-C663-EC26-3DDF-103B39C60C5B}"/>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397194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A7C6D65-2BED-3FF1-0213-A74CCF50A414}"/>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p>
        </p:txBody>
      </p:sp>
      <p:sp>
        <p:nvSpPr>
          <p:cNvPr id="3" name="Pladsholder til billede 2">
            <a:extLst>
              <a:ext uri="{FF2B5EF4-FFF2-40B4-BE49-F238E27FC236}">
                <a16:creationId xmlns:a16="http://schemas.microsoft.com/office/drawing/2014/main" id="{D8B484A7-8B67-FB35-4571-7EF1DE504E9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a-DK"/>
          </a:p>
        </p:txBody>
      </p:sp>
      <p:sp>
        <p:nvSpPr>
          <p:cNvPr id="4" name="Pladsholder til tekst 3">
            <a:extLst>
              <a:ext uri="{FF2B5EF4-FFF2-40B4-BE49-F238E27FC236}">
                <a16:creationId xmlns:a16="http://schemas.microsoft.com/office/drawing/2014/main" id="{728853BA-00A1-9FF6-E083-8F390B58C2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602E68B-EDBA-3E5D-4428-3CA7D835DD82}"/>
              </a:ext>
            </a:extLst>
          </p:cNvPr>
          <p:cNvSpPr>
            <a:spLocks noGrp="1"/>
          </p:cNvSpPr>
          <p:nvPr>
            <p:ph type="dt" sz="half" idx="10"/>
          </p:nvPr>
        </p:nvSpPr>
        <p:spPr/>
        <p:txBody>
          <a:bodyPr/>
          <a:lstStyle/>
          <a:p>
            <a:fld id="{D27A6D9A-8F7D-41BF-B77D-9B811DA8E7D9}" type="datetime1">
              <a:rPr lang="da-DK" smtClean="0"/>
              <a:pPr/>
              <a:t>21-09-2026</a:t>
            </a:fld>
            <a:endParaRPr lang="da-DK"/>
          </a:p>
        </p:txBody>
      </p:sp>
      <p:sp>
        <p:nvSpPr>
          <p:cNvPr id="6" name="Pladsholder til sidefod 5">
            <a:extLst>
              <a:ext uri="{FF2B5EF4-FFF2-40B4-BE49-F238E27FC236}">
                <a16:creationId xmlns:a16="http://schemas.microsoft.com/office/drawing/2014/main" id="{E9727E53-83E5-50F2-C385-E43DB29C852B}"/>
              </a:ext>
            </a:extLst>
          </p:cNvPr>
          <p:cNvSpPr>
            <a:spLocks noGrp="1"/>
          </p:cNvSpPr>
          <p:nvPr>
            <p:ph type="ftr" sz="quarter" idx="11"/>
          </p:nvPr>
        </p:nvSpPr>
        <p:spPr/>
        <p:txBody>
          <a:bodyPr/>
          <a:lstStyle/>
          <a:p>
            <a:r>
              <a:rPr lang="da-DK"/>
              <a:t>2 klør åbningen</a:t>
            </a:r>
          </a:p>
        </p:txBody>
      </p:sp>
      <p:sp>
        <p:nvSpPr>
          <p:cNvPr id="7" name="Pladsholder til slidenummer 6">
            <a:extLst>
              <a:ext uri="{FF2B5EF4-FFF2-40B4-BE49-F238E27FC236}">
                <a16:creationId xmlns:a16="http://schemas.microsoft.com/office/drawing/2014/main" id="{D231FCEA-3BC1-4844-1A0A-D98FCC3DED29}"/>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33448546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67A48AC-4A88-B7B7-20A8-807493BA51D2}"/>
              </a:ext>
            </a:extLst>
          </p:cNvPr>
          <p:cNvSpPr>
            <a:spLocks noGrp="1"/>
          </p:cNvSpPr>
          <p:nvPr>
            <p:ph type="title"/>
          </p:nvPr>
        </p:nvSpPr>
        <p:spPr/>
        <p:txBody>
          <a:bodyPr/>
          <a:lstStyle/>
          <a:p>
            <a:r>
              <a:rPr lang="da-DK"/>
              <a:t>Klik for at redigere titeltypografien i masteren</a:t>
            </a:r>
          </a:p>
        </p:txBody>
      </p:sp>
      <p:sp>
        <p:nvSpPr>
          <p:cNvPr id="3" name="Pladsholder til lodret titel 2">
            <a:extLst>
              <a:ext uri="{FF2B5EF4-FFF2-40B4-BE49-F238E27FC236}">
                <a16:creationId xmlns:a16="http://schemas.microsoft.com/office/drawing/2014/main" id="{F4D8706F-53C2-A6B7-29C0-79F3BD5B5209}"/>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3BF702F3-F4F0-BA05-FB1C-E9DB4F3148AD}"/>
              </a:ext>
            </a:extLst>
          </p:cNvPr>
          <p:cNvSpPr>
            <a:spLocks noGrp="1"/>
          </p:cNvSpPr>
          <p:nvPr>
            <p:ph type="dt" sz="half" idx="10"/>
          </p:nvPr>
        </p:nvSpPr>
        <p:spPr/>
        <p:txBody>
          <a:bodyPr/>
          <a:lstStyle/>
          <a:p>
            <a:fld id="{9DE22FBF-DBAC-4403-9E7B-B1727929B2C9}" type="datetime1">
              <a:rPr lang="da-DK" smtClean="0"/>
              <a:pPr/>
              <a:t>21-09-2026</a:t>
            </a:fld>
            <a:endParaRPr lang="da-DK"/>
          </a:p>
        </p:txBody>
      </p:sp>
      <p:sp>
        <p:nvSpPr>
          <p:cNvPr id="5" name="Pladsholder til sidefod 4">
            <a:extLst>
              <a:ext uri="{FF2B5EF4-FFF2-40B4-BE49-F238E27FC236}">
                <a16:creationId xmlns:a16="http://schemas.microsoft.com/office/drawing/2014/main" id="{24C6F525-C9B2-9B04-67FC-D4890EFE2492}"/>
              </a:ext>
            </a:extLst>
          </p:cNvPr>
          <p:cNvSpPr>
            <a:spLocks noGrp="1"/>
          </p:cNvSpPr>
          <p:nvPr>
            <p:ph type="ftr" sz="quarter" idx="11"/>
          </p:nvPr>
        </p:nvSpPr>
        <p:spPr/>
        <p:txBody>
          <a:bodyPr/>
          <a:lstStyle/>
          <a:p>
            <a:r>
              <a:rPr lang="da-DK"/>
              <a:t>2 klør åbningen</a:t>
            </a:r>
          </a:p>
        </p:txBody>
      </p:sp>
      <p:sp>
        <p:nvSpPr>
          <p:cNvPr id="6" name="Pladsholder til slidenummer 5">
            <a:extLst>
              <a:ext uri="{FF2B5EF4-FFF2-40B4-BE49-F238E27FC236}">
                <a16:creationId xmlns:a16="http://schemas.microsoft.com/office/drawing/2014/main" id="{CBD795A7-C301-ED67-95F6-B2D54DE9CFC1}"/>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1761080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59D5D0FF-A4A0-2C51-CFF8-0923ECACCE4D}"/>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p>
        </p:txBody>
      </p:sp>
      <p:sp>
        <p:nvSpPr>
          <p:cNvPr id="3" name="Pladsholder til lodret titel 2">
            <a:extLst>
              <a:ext uri="{FF2B5EF4-FFF2-40B4-BE49-F238E27FC236}">
                <a16:creationId xmlns:a16="http://schemas.microsoft.com/office/drawing/2014/main" id="{86557248-5FFD-BC9E-516F-C0B1B07E1209}"/>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9EE5158F-C381-7E11-B575-A8654202B894}"/>
              </a:ext>
            </a:extLst>
          </p:cNvPr>
          <p:cNvSpPr>
            <a:spLocks noGrp="1"/>
          </p:cNvSpPr>
          <p:nvPr>
            <p:ph type="dt" sz="half" idx="10"/>
          </p:nvPr>
        </p:nvSpPr>
        <p:spPr/>
        <p:txBody>
          <a:bodyPr/>
          <a:lstStyle/>
          <a:p>
            <a:fld id="{E749C49E-8F89-4EA2-8B0A-060BA9BA5D6F}" type="datetime1">
              <a:rPr lang="da-DK" smtClean="0"/>
              <a:pPr/>
              <a:t>21-09-2026</a:t>
            </a:fld>
            <a:endParaRPr lang="da-DK"/>
          </a:p>
        </p:txBody>
      </p:sp>
      <p:sp>
        <p:nvSpPr>
          <p:cNvPr id="5" name="Pladsholder til sidefod 4">
            <a:extLst>
              <a:ext uri="{FF2B5EF4-FFF2-40B4-BE49-F238E27FC236}">
                <a16:creationId xmlns:a16="http://schemas.microsoft.com/office/drawing/2014/main" id="{688222E6-5C20-7BFF-CE7A-804DF1096AFE}"/>
              </a:ext>
            </a:extLst>
          </p:cNvPr>
          <p:cNvSpPr>
            <a:spLocks noGrp="1"/>
          </p:cNvSpPr>
          <p:nvPr>
            <p:ph type="ftr" sz="quarter" idx="11"/>
          </p:nvPr>
        </p:nvSpPr>
        <p:spPr/>
        <p:txBody>
          <a:bodyPr/>
          <a:lstStyle/>
          <a:p>
            <a:r>
              <a:rPr lang="da-DK"/>
              <a:t>2 klør åbningen</a:t>
            </a:r>
          </a:p>
        </p:txBody>
      </p:sp>
      <p:sp>
        <p:nvSpPr>
          <p:cNvPr id="6" name="Pladsholder til slidenummer 5">
            <a:extLst>
              <a:ext uri="{FF2B5EF4-FFF2-40B4-BE49-F238E27FC236}">
                <a16:creationId xmlns:a16="http://schemas.microsoft.com/office/drawing/2014/main" id="{C79647E7-3B2F-8C12-3818-3AA3B1B9675A}"/>
              </a:ext>
            </a:extLst>
          </p:cNvPr>
          <p:cNvSpPr>
            <a:spLocks noGrp="1"/>
          </p:cNvSpPr>
          <p:nvPr>
            <p:ph type="sldNum" sz="quarter" idx="12"/>
          </p:nvPr>
        </p:nvSpPr>
        <p:spPr/>
        <p:txBody>
          <a:bodyPr/>
          <a:lstStyle/>
          <a:p>
            <a:fld id="{87DAC4ED-8E51-4F8F-833B-4EC71F5371AB}" type="slidenum">
              <a:rPr lang="da-DK" smtClean="0"/>
              <a:pPr/>
              <a:t>‹nr.›</a:t>
            </a:fld>
            <a:endParaRPr lang="da-DK"/>
          </a:p>
        </p:txBody>
      </p:sp>
    </p:spTree>
    <p:extLst>
      <p:ext uri="{BB962C8B-B14F-4D97-AF65-F5344CB8AC3E}">
        <p14:creationId xmlns:p14="http://schemas.microsoft.com/office/powerpoint/2010/main" val="6567227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FB98B3CD-5590-82B5-2024-5918E2CE32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Klik for at redigere titeltypografien i masteren</a:t>
            </a:r>
          </a:p>
        </p:txBody>
      </p:sp>
      <p:sp>
        <p:nvSpPr>
          <p:cNvPr id="3" name="Pladsholder til tekst 2">
            <a:extLst>
              <a:ext uri="{FF2B5EF4-FFF2-40B4-BE49-F238E27FC236}">
                <a16:creationId xmlns:a16="http://schemas.microsoft.com/office/drawing/2014/main" id="{9E29BC7A-B450-5312-AA8C-06D7DE7E2E1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dato 3">
            <a:extLst>
              <a:ext uri="{FF2B5EF4-FFF2-40B4-BE49-F238E27FC236}">
                <a16:creationId xmlns:a16="http://schemas.microsoft.com/office/drawing/2014/main" id="{4C2B64CE-769D-6EAC-529D-E8A0FB4A18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0320B-E5FB-494D-ACE2-695DA4561830}" type="datetime1">
              <a:rPr lang="da-DK" smtClean="0"/>
              <a:pPr/>
              <a:t>21-09-2026</a:t>
            </a:fld>
            <a:endParaRPr lang="da-DK"/>
          </a:p>
        </p:txBody>
      </p:sp>
      <p:sp>
        <p:nvSpPr>
          <p:cNvPr id="5" name="Pladsholder til sidefod 4">
            <a:extLst>
              <a:ext uri="{FF2B5EF4-FFF2-40B4-BE49-F238E27FC236}">
                <a16:creationId xmlns:a16="http://schemas.microsoft.com/office/drawing/2014/main" id="{B025465B-293F-16D9-1CE5-FA78D808F4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a-DK"/>
              <a:t>2 klør åbningen</a:t>
            </a:r>
          </a:p>
        </p:txBody>
      </p:sp>
      <p:sp>
        <p:nvSpPr>
          <p:cNvPr id="6" name="Pladsholder til slidenummer 5">
            <a:extLst>
              <a:ext uri="{FF2B5EF4-FFF2-40B4-BE49-F238E27FC236}">
                <a16:creationId xmlns:a16="http://schemas.microsoft.com/office/drawing/2014/main" id="{D96491BC-8904-619B-7190-685B033262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DAC4ED-8E51-4F8F-833B-4EC71F5371AB}" type="slidenum">
              <a:rPr lang="da-DK" smtClean="0"/>
              <a:pPr/>
              <a:t>‹nr.›</a:t>
            </a:fld>
            <a:endParaRPr lang="da-DK"/>
          </a:p>
        </p:txBody>
      </p:sp>
    </p:spTree>
    <p:extLst>
      <p:ext uri="{BB962C8B-B14F-4D97-AF65-F5344CB8AC3E}">
        <p14:creationId xmlns:p14="http://schemas.microsoft.com/office/powerpoint/2010/main" val="1710152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a-D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youtube.com/watch?v=HBYI7GWpWnw" TargetMode="Externa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52;p13">
            <a:extLst>
              <a:ext uri="{FF2B5EF4-FFF2-40B4-BE49-F238E27FC236}">
                <a16:creationId xmlns:a16="http://schemas.microsoft.com/office/drawing/2014/main" id="{26D8FF1F-2C46-A87D-D579-9D1DD08F5796}"/>
              </a:ext>
            </a:extLst>
          </p:cNvPr>
          <p:cNvSpPr txBox="1"/>
          <p:nvPr/>
        </p:nvSpPr>
        <p:spPr>
          <a:xfrm>
            <a:off x="887203" y="464904"/>
            <a:ext cx="10515600" cy="9128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Repetition – Lektion 1</a:t>
            </a:r>
            <a:endParaRPr sz="1400" b="0" i="0" u="none" strike="noStrike" cap="none" dirty="0">
              <a:solidFill>
                <a:srgbClr val="000000"/>
              </a:solidFill>
              <a:latin typeface="Arial"/>
              <a:ea typeface="Arial"/>
              <a:cs typeface="Arial"/>
              <a:sym typeface="Arial"/>
            </a:endParaRPr>
          </a:p>
        </p:txBody>
      </p:sp>
      <p:sp>
        <p:nvSpPr>
          <p:cNvPr id="3" name="Tekstfelt 2">
            <a:extLst>
              <a:ext uri="{FF2B5EF4-FFF2-40B4-BE49-F238E27FC236}">
                <a16:creationId xmlns:a16="http://schemas.microsoft.com/office/drawing/2014/main" id="{37A2E401-7002-9A96-20F3-223BAA22E0FE}"/>
              </a:ext>
            </a:extLst>
          </p:cNvPr>
          <p:cNvSpPr txBox="1"/>
          <p:nvPr/>
        </p:nvSpPr>
        <p:spPr>
          <a:xfrm>
            <a:off x="963168" y="1328928"/>
            <a:ext cx="10850880" cy="5632311"/>
          </a:xfrm>
          <a:prstGeom prst="rect">
            <a:avLst/>
          </a:prstGeom>
          <a:noFill/>
        </p:spPr>
        <p:txBody>
          <a:bodyPr wrap="square" rtlCol="0">
            <a:spAutoFit/>
          </a:bodyPr>
          <a:lstStyle/>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Når man spiller </a:t>
            </a:r>
            <a:r>
              <a:rPr lang="da-DK" sz="2400" b="1" dirty="0">
                <a:latin typeface="Calibri" panose="020F0502020204030204" pitchFamily="34" charset="0"/>
                <a:ea typeface="Calibri" panose="020F0502020204030204" pitchFamily="34" charset="0"/>
                <a:cs typeface="Calibri" panose="020F0502020204030204" pitchFamily="34" charset="0"/>
              </a:rPr>
              <a:t>uden trumf </a:t>
            </a:r>
            <a:r>
              <a:rPr lang="da-DK" sz="2400" dirty="0">
                <a:latin typeface="Calibri" panose="020F0502020204030204" pitchFamily="34" charset="0"/>
                <a:ea typeface="Calibri" panose="020F0502020204030204" pitchFamily="34" charset="0"/>
                <a:cs typeface="Calibri" panose="020F0502020204030204" pitchFamily="34" charset="0"/>
              </a:rPr>
              <a:t>(UT/NT), så har alle farver samme værdi</a:t>
            </a:r>
          </a:p>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Når man spiller </a:t>
            </a:r>
            <a:r>
              <a:rPr lang="da-DK" sz="2400" b="1" dirty="0">
                <a:latin typeface="Calibri" panose="020F0502020204030204" pitchFamily="34" charset="0"/>
                <a:ea typeface="Calibri" panose="020F0502020204030204" pitchFamily="34" charset="0"/>
                <a:cs typeface="Calibri" panose="020F0502020204030204" pitchFamily="34" charset="0"/>
              </a:rPr>
              <a:t>med trumf</a:t>
            </a:r>
            <a:r>
              <a:rPr lang="da-DK" sz="2400" dirty="0">
                <a:latin typeface="Calibri" panose="020F0502020204030204" pitchFamily="34" charset="0"/>
                <a:ea typeface="Calibri" panose="020F0502020204030204" pitchFamily="34" charset="0"/>
                <a:cs typeface="Calibri" panose="020F0502020204030204" pitchFamily="34" charset="0"/>
              </a:rPr>
              <a:t>, så har en udvalgt farve højere værdi (se Lektion 2)</a:t>
            </a:r>
          </a:p>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Kortspillet indeholder </a:t>
            </a:r>
            <a:r>
              <a:rPr lang="da-DK" sz="2400" b="1" dirty="0">
                <a:latin typeface="Calibri" panose="020F0502020204030204" pitchFamily="34" charset="0"/>
                <a:ea typeface="Calibri" panose="020F0502020204030204" pitchFamily="34" charset="0"/>
                <a:cs typeface="Calibri" panose="020F0502020204030204" pitchFamily="34" charset="0"/>
              </a:rPr>
              <a:t>fire farver </a:t>
            </a:r>
            <a:r>
              <a:rPr lang="da-DK" sz="24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(spar), </a:t>
            </a:r>
            <a:r>
              <a:rPr lang="da-DK" sz="2400" b="0" i="0" u="none" strike="noStrike" cap="none" dirty="0">
                <a:solidFill>
                  <a:srgbClr val="FF0000"/>
                </a:solidFill>
                <a:latin typeface="Calibri" panose="020F0502020204030204" pitchFamily="34" charset="0"/>
                <a:ea typeface="Calibri" panose="020F0502020204030204" pitchFamily="34" charset="0"/>
                <a:cs typeface="Calibri" panose="020F0502020204030204" pitchFamily="34" charset="0"/>
                <a:sym typeface="Calibri"/>
              </a:rPr>
              <a:t>♥</a:t>
            </a:r>
            <a:r>
              <a:rPr lang="da-DK" sz="2400" b="0" i="0" u="none" strike="noStrike" cap="none" dirty="0">
                <a:latin typeface="Calibri" panose="020F0502020204030204" pitchFamily="34" charset="0"/>
                <a:ea typeface="Calibri" panose="020F0502020204030204" pitchFamily="34" charset="0"/>
                <a:cs typeface="Calibri" panose="020F0502020204030204" pitchFamily="34" charset="0"/>
                <a:sym typeface="Calibri"/>
              </a:rPr>
              <a:t> (hjerter), </a:t>
            </a:r>
            <a:r>
              <a:rPr lang="da-DK" sz="2400" b="0" i="0" u="none" strike="noStrike" cap="none" dirty="0">
                <a:solidFill>
                  <a:srgbClr val="FF0000"/>
                </a:solidFill>
                <a:latin typeface="Calibri" panose="020F0502020204030204" pitchFamily="34" charset="0"/>
                <a:ea typeface="Calibri" panose="020F0502020204030204" pitchFamily="34" charset="0"/>
                <a:cs typeface="Calibri" panose="020F0502020204030204" pitchFamily="34" charset="0"/>
                <a:sym typeface="Calibri"/>
              </a:rPr>
              <a:t>♦</a:t>
            </a:r>
            <a:r>
              <a:rPr lang="da-DK" sz="2400" b="0" i="0" u="none" strike="noStrike" cap="none" dirty="0">
                <a:latin typeface="Calibri" panose="020F0502020204030204" pitchFamily="34" charset="0"/>
                <a:ea typeface="Calibri" panose="020F0502020204030204" pitchFamily="34" charset="0"/>
                <a:cs typeface="Calibri" panose="020F0502020204030204" pitchFamily="34" charset="0"/>
                <a:sym typeface="Calibri"/>
              </a:rPr>
              <a:t> (ruder) og </a:t>
            </a:r>
            <a:r>
              <a:rPr lang="da-DK" sz="24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(klør). </a:t>
            </a:r>
          </a:p>
          <a:p>
            <a:pPr marL="285750" indent="-285750">
              <a:buFontTx/>
              <a:buChar char="-"/>
            </a:pPr>
            <a:r>
              <a:rPr lang="da-DK" sz="2400" b="1"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Major</a:t>
            </a:r>
            <a:r>
              <a:rPr lang="da-DK" sz="24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farver = ♠ </a:t>
            </a:r>
            <a:r>
              <a:rPr lang="da-DK" sz="2400" b="0" i="0" u="none" strike="noStrike" cap="none" dirty="0">
                <a:solidFill>
                  <a:srgbClr val="FF0000"/>
                </a:solidFill>
                <a:latin typeface="Calibri" panose="020F0502020204030204" pitchFamily="34" charset="0"/>
                <a:ea typeface="Calibri" panose="020F0502020204030204" pitchFamily="34" charset="0"/>
                <a:cs typeface="Calibri" panose="020F0502020204030204" pitchFamily="34" charset="0"/>
                <a:sym typeface="Calibri"/>
              </a:rPr>
              <a:t>♥ </a:t>
            </a:r>
            <a:r>
              <a:rPr lang="da-DK" sz="2400" b="0" i="0" u="none" strike="noStrike" cap="none" dirty="0">
                <a:latin typeface="Calibri" panose="020F0502020204030204" pitchFamily="34" charset="0"/>
                <a:ea typeface="Calibri" panose="020F0502020204030204" pitchFamily="34" charset="0"/>
                <a:cs typeface="Calibri" panose="020F0502020204030204" pitchFamily="34" charset="0"/>
                <a:sym typeface="Calibri"/>
              </a:rPr>
              <a:t>og </a:t>
            </a:r>
            <a:r>
              <a:rPr lang="da-DK" sz="2400" b="1" i="0" u="none" strike="noStrike" cap="none" dirty="0">
                <a:latin typeface="Calibri" panose="020F0502020204030204" pitchFamily="34" charset="0"/>
                <a:ea typeface="Calibri" panose="020F0502020204030204" pitchFamily="34" charset="0"/>
                <a:cs typeface="Calibri" panose="020F0502020204030204" pitchFamily="34" charset="0"/>
                <a:sym typeface="Calibri"/>
              </a:rPr>
              <a:t>minor</a:t>
            </a:r>
            <a:r>
              <a:rPr lang="da-DK" sz="2400" b="0" i="0" u="none" strike="noStrike" cap="none" dirty="0">
                <a:latin typeface="Calibri" panose="020F0502020204030204" pitchFamily="34" charset="0"/>
                <a:ea typeface="Calibri" panose="020F0502020204030204" pitchFamily="34" charset="0"/>
                <a:cs typeface="Calibri" panose="020F0502020204030204" pitchFamily="34" charset="0"/>
                <a:sym typeface="Calibri"/>
              </a:rPr>
              <a:t>farver er </a:t>
            </a:r>
            <a:r>
              <a:rPr lang="da-DK" sz="2400" b="0" i="0" u="none" strike="noStrike" cap="none" dirty="0">
                <a:solidFill>
                  <a:srgbClr val="FF0000"/>
                </a:solidFill>
                <a:latin typeface="Calibri" panose="020F0502020204030204" pitchFamily="34" charset="0"/>
                <a:ea typeface="Calibri" panose="020F0502020204030204" pitchFamily="34" charset="0"/>
                <a:cs typeface="Calibri" panose="020F0502020204030204" pitchFamily="34" charset="0"/>
                <a:sym typeface="Calibri"/>
              </a:rPr>
              <a:t>♦ </a:t>
            </a:r>
            <a:r>
              <a:rPr lang="da-DK" sz="24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t>
            </a:r>
            <a:endParaRPr lang="da-DK"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Vigtige roller: </a:t>
            </a:r>
            <a:r>
              <a:rPr lang="da-DK" sz="2400" b="1" dirty="0">
                <a:latin typeface="Calibri" panose="020F0502020204030204" pitchFamily="34" charset="0"/>
                <a:ea typeface="Calibri" panose="020F0502020204030204" pitchFamily="34" charset="0"/>
                <a:cs typeface="Calibri" panose="020F0502020204030204" pitchFamily="34" charset="0"/>
              </a:rPr>
              <a:t>Spilfører</a:t>
            </a:r>
            <a:r>
              <a:rPr lang="da-DK" sz="2400" dirty="0">
                <a:latin typeface="Calibri" panose="020F0502020204030204" pitchFamily="34" charset="0"/>
                <a:ea typeface="Calibri" panose="020F0502020204030204" pitchFamily="34" charset="0"/>
                <a:cs typeface="Calibri" panose="020F0502020204030204" pitchFamily="34" charset="0"/>
              </a:rPr>
              <a:t>, </a:t>
            </a:r>
            <a:r>
              <a:rPr lang="da-DK" sz="2400" b="1" dirty="0">
                <a:latin typeface="Calibri" panose="020F0502020204030204" pitchFamily="34" charset="0"/>
                <a:ea typeface="Calibri" panose="020F0502020204030204" pitchFamily="34" charset="0"/>
                <a:cs typeface="Calibri" panose="020F0502020204030204" pitchFamily="34" charset="0"/>
              </a:rPr>
              <a:t>udspiller</a:t>
            </a:r>
            <a:r>
              <a:rPr lang="da-DK" sz="2400" dirty="0">
                <a:latin typeface="Calibri" panose="020F0502020204030204" pitchFamily="34" charset="0"/>
                <a:ea typeface="Calibri" panose="020F0502020204030204" pitchFamily="34" charset="0"/>
                <a:cs typeface="Calibri" panose="020F0502020204030204" pitchFamily="34" charset="0"/>
              </a:rPr>
              <a:t> og </a:t>
            </a:r>
            <a:r>
              <a:rPr lang="da-DK" sz="2400" b="1" dirty="0">
                <a:latin typeface="Calibri" panose="020F0502020204030204" pitchFamily="34" charset="0"/>
                <a:ea typeface="Calibri" panose="020F0502020204030204" pitchFamily="34" charset="0"/>
                <a:cs typeface="Calibri" panose="020F0502020204030204" pitchFamily="34" charset="0"/>
              </a:rPr>
              <a:t>bord (den blinde). </a:t>
            </a:r>
            <a:r>
              <a:rPr lang="da-DK" sz="2400" dirty="0">
                <a:latin typeface="Calibri" panose="020F0502020204030204" pitchFamily="34" charset="0"/>
                <a:ea typeface="Calibri" panose="020F0502020204030204" pitchFamily="34" charset="0"/>
                <a:cs typeface="Calibri" panose="020F0502020204030204" pitchFamily="34" charset="0"/>
              </a:rPr>
              <a:t>Man refererer også til </a:t>
            </a:r>
            <a:r>
              <a:rPr lang="da-DK" sz="2400" b="1" dirty="0">
                <a:latin typeface="Calibri" panose="020F0502020204030204" pitchFamily="34" charset="0"/>
                <a:ea typeface="Calibri" panose="020F0502020204030204" pitchFamily="34" charset="0"/>
                <a:cs typeface="Calibri" panose="020F0502020204030204" pitchFamily="34" charset="0"/>
              </a:rPr>
              <a:t>s</a:t>
            </a:r>
            <a:r>
              <a:rPr lang="da-DK" sz="2400" dirty="0">
                <a:latin typeface="Calibri" panose="020F0502020204030204" pitchFamily="34" charset="0"/>
                <a:ea typeface="Calibri" panose="020F0502020204030204" pitchFamily="34" charset="0"/>
                <a:cs typeface="Calibri" panose="020F0502020204030204" pitchFamily="34" charset="0"/>
              </a:rPr>
              <a:t>pilførers hånd som </a:t>
            </a:r>
            <a:r>
              <a:rPr lang="da-DK" sz="2400" b="1" dirty="0">
                <a:latin typeface="Calibri" panose="020F0502020204030204" pitchFamily="34" charset="0"/>
                <a:ea typeface="Calibri" panose="020F0502020204030204" pitchFamily="34" charset="0"/>
                <a:cs typeface="Calibri" panose="020F0502020204030204" pitchFamily="34" charset="0"/>
              </a:rPr>
              <a:t>”hjemme” </a:t>
            </a:r>
            <a:r>
              <a:rPr lang="da-DK" sz="2400" dirty="0">
                <a:latin typeface="Calibri" panose="020F0502020204030204" pitchFamily="34" charset="0"/>
                <a:ea typeface="Calibri" panose="020F0502020204030204" pitchFamily="34" charset="0"/>
                <a:cs typeface="Calibri" panose="020F0502020204030204" pitchFamily="34" charset="0"/>
              </a:rPr>
              <a:t>eller </a:t>
            </a:r>
            <a:r>
              <a:rPr lang="da-DK" sz="2400" b="1" dirty="0">
                <a:latin typeface="Calibri" panose="020F0502020204030204" pitchFamily="34" charset="0"/>
                <a:ea typeface="Calibri" panose="020F0502020204030204" pitchFamily="34" charset="0"/>
                <a:cs typeface="Calibri" panose="020F0502020204030204" pitchFamily="34" charset="0"/>
              </a:rPr>
              <a:t>”på hånden”</a:t>
            </a:r>
          </a:p>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Man </a:t>
            </a:r>
            <a:r>
              <a:rPr lang="da-DK" sz="2400" b="1" dirty="0">
                <a:latin typeface="Calibri" panose="020F0502020204030204" pitchFamily="34" charset="0"/>
                <a:ea typeface="Calibri" panose="020F0502020204030204" pitchFamily="34" charset="0"/>
                <a:cs typeface="Calibri" panose="020F0502020204030204" pitchFamily="34" charset="0"/>
              </a:rPr>
              <a:t>bekender kulør</a:t>
            </a:r>
            <a:r>
              <a:rPr lang="da-DK" sz="2400" dirty="0">
                <a:latin typeface="Calibri" panose="020F0502020204030204" pitchFamily="34" charset="0"/>
                <a:ea typeface="Calibri" panose="020F0502020204030204" pitchFamily="34" charset="0"/>
                <a:cs typeface="Calibri" panose="020F0502020204030204" pitchFamily="34" charset="0"/>
              </a:rPr>
              <a:t>, når man spiller et kort i samme farve, som det først spillede kort i stikket</a:t>
            </a:r>
          </a:p>
          <a:p>
            <a:pPr marL="285750" indent="-285750">
              <a:buFontTx/>
              <a:buChar char="-"/>
            </a:pPr>
            <a:r>
              <a:rPr lang="da-DK" sz="2400" b="1"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Top/Sikre stik</a:t>
            </a:r>
            <a:r>
              <a:rPr lang="da-DK" sz="24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kan tages uden at modparten kommer ind.</a:t>
            </a:r>
            <a:endParaRPr lang="da-DK"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Ekstra</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stik</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kan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rejses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i</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en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længere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farve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ved</a:t>
            </a:r>
            <a:r>
              <a:rPr lang="en-US" sz="2400" dirty="0">
                <a:latin typeface="Calibri" panose="020F0502020204030204" pitchFamily="34" charset="0"/>
                <a:ea typeface="Calibri" panose="020F0502020204030204" pitchFamily="34" charset="0"/>
                <a:cs typeface="Calibri" panose="020F0502020204030204" pitchFamily="34" charset="0"/>
              </a:rPr>
              <a:t> at </a:t>
            </a:r>
            <a:r>
              <a:rPr lang="en-US" sz="2400" b="1" dirty="0" err="1">
                <a:latin typeface="Calibri" panose="020F0502020204030204" pitchFamily="34" charset="0"/>
                <a:ea typeface="Calibri" panose="020F0502020204030204" pitchFamily="34" charset="0"/>
                <a:cs typeface="Calibri" panose="020F0502020204030204" pitchFamily="34" charset="0"/>
              </a:rPr>
              <a:t>presse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modpartens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tophonnører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ud</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r>
              <a:rPr lang="en-US" sz="2400" dirty="0">
                <a:latin typeface="Calibri" panose="020F0502020204030204" pitchFamily="34" charset="0"/>
                <a:ea typeface="Calibri" panose="020F0502020204030204" pitchFamily="34" charset="0"/>
                <a:cs typeface="Calibri" panose="020F0502020204030204" pitchFamily="34" charset="0"/>
              </a:rPr>
              <a:t>I </a:t>
            </a:r>
            <a:r>
              <a:rPr lang="en-US" sz="2400" dirty="0" err="1">
                <a:latin typeface="Calibri" panose="020F0502020204030204" pitchFamily="34" charset="0"/>
                <a:ea typeface="Calibri" panose="020F0502020204030204" pitchFamily="34" charset="0"/>
                <a:cs typeface="Calibri" panose="020F0502020204030204" pitchFamily="34" charset="0"/>
              </a:rPr>
              <a:t>modspillet</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viser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ud</a:t>
            </a:r>
            <a:r>
              <a:rPr lang="en-US" sz="2400" dirty="0">
                <a:latin typeface="Calibri" panose="020F0502020204030204" pitchFamily="34" charset="0"/>
                <a:ea typeface="Calibri" panose="020F0502020204030204" pitchFamily="34" charset="0"/>
                <a:cs typeface="Calibri" panose="020F0502020204030204" pitchFamily="34" charset="0"/>
              </a:rPr>
              <a:t>-/</a:t>
            </a:r>
            <a:r>
              <a:rPr lang="en-US" sz="2400" dirty="0" err="1">
                <a:latin typeface="Calibri" panose="020F0502020204030204" pitchFamily="34" charset="0"/>
                <a:ea typeface="Calibri" panose="020F0502020204030204" pitchFamily="34" charset="0"/>
                <a:cs typeface="Calibri" panose="020F0502020204030204" pitchFamily="34" charset="0"/>
              </a:rPr>
              <a:t>tilspil</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af</a:t>
            </a:r>
            <a:r>
              <a:rPr lang="en-US" sz="2400" dirty="0">
                <a:latin typeface="Calibri" panose="020F0502020204030204" pitchFamily="34" charset="0"/>
                <a:ea typeface="Calibri" panose="020F0502020204030204" pitchFamily="34" charset="0"/>
                <a:cs typeface="Calibri" panose="020F0502020204030204" pitchFamily="34" charset="0"/>
              </a:rPr>
              <a:t> et</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lille</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kort</a:t>
            </a:r>
            <a:r>
              <a:rPr lang="en-US" sz="2400" b="1" dirty="0">
                <a:latin typeface="Calibri" panose="020F0502020204030204" pitchFamily="34" charset="0"/>
                <a:ea typeface="Calibri" panose="020F0502020204030204" pitchFamily="34" charset="0"/>
                <a:cs typeface="Calibri" panose="020F0502020204030204" pitchFamily="34" charset="0"/>
              </a:rPr>
              <a:t> interesse </a:t>
            </a:r>
            <a:r>
              <a:rPr lang="en-US" sz="2400" dirty="0">
                <a:latin typeface="Calibri" panose="020F0502020204030204" pitchFamily="34" charset="0"/>
                <a:ea typeface="Calibri" panose="020F0502020204030204" pitchFamily="34" charset="0"/>
                <a:cs typeface="Calibri" panose="020F0502020204030204" pitchFamily="34" charset="0"/>
              </a:rPr>
              <a:t>for </a:t>
            </a:r>
            <a:r>
              <a:rPr lang="en-US" sz="2400" dirty="0" err="1">
                <a:latin typeface="Calibri" panose="020F0502020204030204" pitchFamily="34" charset="0"/>
                <a:ea typeface="Calibri" panose="020F0502020204030204" pitchFamily="34" charset="0"/>
                <a:cs typeface="Calibri" panose="020F0502020204030204" pitchFamily="34" charset="0"/>
              </a:rPr>
              <a:t>farven</a:t>
            </a:r>
            <a:r>
              <a:rPr lang="en-US" sz="2400" dirty="0">
                <a:latin typeface="Calibri" panose="020F0502020204030204" pitchFamily="34" charset="0"/>
                <a:ea typeface="Calibri" panose="020F0502020204030204" pitchFamily="34" charset="0"/>
                <a:cs typeface="Calibri" panose="020F0502020204030204" pitchFamily="34" charset="0"/>
              </a:rPr>
              <a:t>, og et </a:t>
            </a:r>
            <a:r>
              <a:rPr lang="en-US" sz="2400" b="1" dirty="0" err="1">
                <a:latin typeface="Calibri" panose="020F0502020204030204" pitchFamily="34" charset="0"/>
                <a:ea typeface="Calibri" panose="020F0502020204030204" pitchFamily="34" charset="0"/>
                <a:cs typeface="Calibri" panose="020F0502020204030204" pitchFamily="34" charset="0"/>
              </a:rPr>
              <a:t>højt</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kort</a:t>
            </a:r>
            <a:r>
              <a:rPr lang="en-US" sz="2400" b="1" dirty="0">
                <a:latin typeface="Calibri" panose="020F0502020204030204" pitchFamily="34" charset="0"/>
                <a:ea typeface="Calibri" panose="020F0502020204030204" pitchFamily="34" charset="0"/>
                <a:cs typeface="Calibri" panose="020F0502020204030204" pitchFamily="34" charset="0"/>
              </a:rPr>
              <a:t> er </a:t>
            </a:r>
            <a:r>
              <a:rPr lang="en-US" sz="2400" b="1" dirty="0" err="1">
                <a:latin typeface="Calibri" panose="020F0502020204030204" pitchFamily="34" charset="0"/>
                <a:ea typeface="Calibri" panose="020F0502020204030204" pitchFamily="34" charset="0"/>
                <a:cs typeface="Calibri" panose="020F0502020204030204" pitchFamily="34" charset="0"/>
              </a:rPr>
              <a:t>en</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afvisning</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af</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farven</a:t>
            </a:r>
            <a:r>
              <a:rPr lang="en-US" sz="2400" dirty="0">
                <a:latin typeface="Calibri" panose="020F0502020204030204" pitchFamily="34" charset="0"/>
                <a:ea typeface="Calibri" panose="020F0502020204030204" pitchFamily="34" charset="0"/>
                <a:cs typeface="Calibri" panose="020F0502020204030204" pitchFamily="34" charset="0"/>
              </a:rPr>
              <a:t>.</a:t>
            </a: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Udspil</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af</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en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honnør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eks</a:t>
            </a:r>
            <a:r>
              <a:rPr lang="en-US" sz="2400" dirty="0">
                <a:latin typeface="Calibri" panose="020F0502020204030204" pitchFamily="34" charset="0"/>
                <a:ea typeface="Calibri" panose="020F0502020204030204" pitchFamily="34" charset="0"/>
                <a:cs typeface="Calibri" panose="020F0502020204030204" pitchFamily="34" charset="0"/>
              </a:rPr>
              <a:t>. Damen (D), </a:t>
            </a:r>
            <a:r>
              <a:rPr lang="en-US" sz="2400" dirty="0" err="1">
                <a:latin typeface="Calibri" panose="020F0502020204030204" pitchFamily="34" charset="0"/>
                <a:ea typeface="Calibri" panose="020F0502020204030204" pitchFamily="34" charset="0"/>
                <a:cs typeface="Calibri" panose="020F0502020204030204" pitchFamily="34" charset="0"/>
              </a:rPr>
              <a:t>viser</a:t>
            </a:r>
            <a:r>
              <a:rPr lang="en-US" sz="2400" dirty="0">
                <a:latin typeface="Calibri" panose="020F0502020204030204" pitchFamily="34" charset="0"/>
                <a:ea typeface="Calibri" panose="020F0502020204030204" pitchFamily="34" charset="0"/>
                <a:cs typeface="Calibri" panose="020F0502020204030204" pitchFamily="34" charset="0"/>
              </a:rPr>
              <a:t> at man </a:t>
            </a:r>
            <a:r>
              <a:rPr lang="en-US" sz="2400" dirty="0" err="1">
                <a:latin typeface="Calibri" panose="020F0502020204030204" pitchFamily="34" charset="0"/>
                <a:ea typeface="Calibri" panose="020F0502020204030204" pitchFamily="34" charset="0"/>
                <a:cs typeface="Calibri" panose="020F0502020204030204" pitchFamily="34" charset="0"/>
              </a:rPr>
              <a:t>har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både</a:t>
            </a:r>
            <a:r>
              <a:rPr lang="en-US" sz="2400" b="1" dirty="0">
                <a:latin typeface="Calibri" panose="020F0502020204030204" pitchFamily="34" charset="0"/>
                <a:ea typeface="Calibri" panose="020F0502020204030204" pitchFamily="34" charset="0"/>
                <a:cs typeface="Calibri" panose="020F0502020204030204" pitchFamily="34" charset="0"/>
              </a:rPr>
              <a:t> D og B </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sekvens</a:t>
            </a:r>
            <a:r>
              <a:rPr lang="en-US" sz="2400" dirty="0">
                <a:latin typeface="Calibri" panose="020F0502020204030204" pitchFamily="34" charset="0"/>
                <a:ea typeface="Calibri" panose="020F0502020204030204" pitchFamily="34" charset="0"/>
                <a:cs typeface="Calibri" panose="020F0502020204030204" pitchFamily="34" charset="0"/>
              </a:rPr>
              <a:t>)</a:t>
            </a: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Udspil</a:t>
            </a:r>
            <a:r>
              <a:rPr lang="en-US" sz="2400" dirty="0">
                <a:latin typeface="Calibri" panose="020F0502020204030204" pitchFamily="34" charset="0"/>
                <a:ea typeface="Calibri" panose="020F0502020204030204" pitchFamily="34" charset="0"/>
                <a:cs typeface="Calibri" panose="020F0502020204030204" pitchFamily="34" charset="0"/>
              </a:rPr>
              <a:t> fra </a:t>
            </a:r>
            <a:r>
              <a:rPr lang="en-US" sz="2400" dirty="0" err="1">
                <a:latin typeface="Calibri" panose="020F0502020204030204" pitchFamily="34" charset="0"/>
                <a:ea typeface="Calibri" panose="020F0502020204030204" pitchFamily="34" charset="0"/>
                <a:cs typeface="Calibri" panose="020F0502020204030204" pitchFamily="34" charset="0"/>
              </a:rPr>
              <a:t>en</a:t>
            </a:r>
            <a:r>
              <a:rPr lang="en-US" sz="2400" dirty="0">
                <a:latin typeface="Calibri" panose="020F0502020204030204" pitchFamily="34" charset="0"/>
                <a:ea typeface="Calibri" panose="020F0502020204030204" pitchFamily="34" charset="0"/>
                <a:cs typeface="Calibri" panose="020F0502020204030204" pitchFamily="34" charset="0"/>
              </a:rPr>
              <a:t> lang </a:t>
            </a:r>
            <a:r>
              <a:rPr lang="en-US" sz="2400" dirty="0" err="1">
                <a:latin typeface="Calibri" panose="020F0502020204030204" pitchFamily="34" charset="0"/>
                <a:ea typeface="Calibri" panose="020F0502020204030204" pitchFamily="34" charset="0"/>
                <a:cs typeface="Calibri" panose="020F0502020204030204" pitchFamily="34" charset="0"/>
              </a:rPr>
              <a:t>farve</a:t>
            </a:r>
            <a:r>
              <a:rPr lang="en-US" sz="2400" dirty="0">
                <a:latin typeface="Calibri" panose="020F0502020204030204" pitchFamily="34" charset="0"/>
                <a:ea typeface="Calibri" panose="020F0502020204030204" pitchFamily="34" charset="0"/>
                <a:cs typeface="Calibri" panose="020F0502020204030204" pitchFamily="34" charset="0"/>
              </a:rPr>
              <a:t> er </a:t>
            </a:r>
            <a:r>
              <a:rPr lang="en-US" sz="2400" dirty="0" err="1">
                <a:latin typeface="Calibri" panose="020F0502020204030204" pitchFamily="34" charset="0"/>
                <a:ea typeface="Calibri" panose="020F0502020204030204" pitchFamily="34" charset="0"/>
                <a:cs typeface="Calibri" panose="020F0502020204030204" pitchFamily="34" charset="0"/>
              </a:rPr>
              <a:t>ofte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godt</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4" name="Rektangel 3">
            <a:extLst>
              <a:ext uri="{FF2B5EF4-FFF2-40B4-BE49-F238E27FC236}">
                <a16:creationId xmlns:a16="http://schemas.microsoft.com/office/drawing/2014/main" id="{3355BA1F-F501-6E7C-A5A1-075EFA1FBADE}"/>
              </a:ext>
            </a:extLst>
          </p:cNvPr>
          <p:cNvSpPr/>
          <p:nvPr/>
        </p:nvSpPr>
        <p:spPr>
          <a:xfrm>
            <a:off x="963168" y="1085088"/>
            <a:ext cx="10850880" cy="134112"/>
          </a:xfrm>
          <a:prstGeom prst="rect">
            <a:avLst/>
          </a:prstGeom>
          <a:solidFill>
            <a:srgbClr val="FFEEB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387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r>
              <a:rPr lang="da-DK"/>
              <a:t>2 klør åbningen</a:t>
            </a:r>
          </a:p>
        </p:txBody>
      </p:sp>
      <p:sp>
        <p:nvSpPr>
          <p:cNvPr id="3" name="Pladsholder til diasnummer 2"/>
          <p:cNvSpPr>
            <a:spLocks noGrp="1"/>
          </p:cNvSpPr>
          <p:nvPr>
            <p:ph type="sldNum" sz="quarter" idx="12"/>
          </p:nvPr>
        </p:nvSpPr>
        <p:spPr/>
        <p:txBody>
          <a:bodyPr/>
          <a:lstStyle/>
          <a:p>
            <a:fld id="{87DAC4ED-8E51-4F8F-833B-4EC71F5371AB}" type="slidenum">
              <a:rPr lang="da-DK" smtClean="0"/>
              <a:pPr/>
              <a:t>2</a:t>
            </a:fld>
            <a:endParaRPr lang="da-DK"/>
          </a:p>
        </p:txBody>
      </p:sp>
      <p:pic>
        <p:nvPicPr>
          <p:cNvPr id="2052" name="Picture 4"/>
          <p:cNvPicPr>
            <a:picLocks noChangeAspect="1" noChangeArrowheads="1"/>
          </p:cNvPicPr>
          <p:nvPr/>
        </p:nvPicPr>
        <p:blipFill>
          <a:blip r:embed="rId2" cstate="print"/>
          <a:srcRect/>
          <a:stretch>
            <a:fillRect/>
          </a:stretch>
        </p:blipFill>
        <p:spPr bwMode="auto">
          <a:xfrm>
            <a:off x="716280" y="75605"/>
            <a:ext cx="10546079" cy="6574764"/>
          </a:xfrm>
          <a:prstGeom prst="rect">
            <a:avLst/>
          </a:prstGeom>
          <a:noFill/>
          <a:ln w="9525">
            <a:noFill/>
            <a:miter lim="800000"/>
            <a:headEnd/>
            <a:tailEnd/>
          </a:ln>
          <a:effectLst/>
        </p:spPr>
      </p:pic>
      <p:sp>
        <p:nvSpPr>
          <p:cNvPr id="12" name="Rektangel 11"/>
          <p:cNvSpPr/>
          <p:nvPr/>
        </p:nvSpPr>
        <p:spPr>
          <a:xfrm>
            <a:off x="1158240" y="2301240"/>
            <a:ext cx="1874520" cy="24384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Rektangel 12"/>
          <p:cNvSpPr/>
          <p:nvPr/>
        </p:nvSpPr>
        <p:spPr>
          <a:xfrm>
            <a:off x="4282440" y="3489960"/>
            <a:ext cx="1874520" cy="24384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4" name="Rektangel 13"/>
          <p:cNvSpPr/>
          <p:nvPr/>
        </p:nvSpPr>
        <p:spPr>
          <a:xfrm>
            <a:off x="4251960" y="4632960"/>
            <a:ext cx="1874520" cy="24384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5" name="Rektangel 14"/>
          <p:cNvSpPr/>
          <p:nvPr/>
        </p:nvSpPr>
        <p:spPr>
          <a:xfrm>
            <a:off x="8321040" y="5882640"/>
            <a:ext cx="2270760" cy="51816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ppt_x"/>
                                          </p:val>
                                        </p:tav>
                                        <p:tav tm="100000">
                                          <p:val>
                                            <p:strVal val="#ppt_x"/>
                                          </p:val>
                                        </p:tav>
                                      </p:tavLst>
                                    </p:anim>
                                    <p:anim calcmode="lin" valueType="num">
                                      <p:cBhvr additive="base">
                                        <p:cTn id="1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ppt_x"/>
                                          </p:val>
                                        </p:tav>
                                        <p:tav tm="100000">
                                          <p:val>
                                            <p:strVal val="#ppt_x"/>
                                          </p:val>
                                        </p:tav>
                                      </p:tavLst>
                                    </p:anim>
                                    <p:anim calcmode="lin" valueType="num">
                                      <p:cBhvr additive="base">
                                        <p:cTn id="2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r>
              <a:rPr lang="da-DK"/>
              <a:t>2 klør åbningen</a:t>
            </a:r>
          </a:p>
        </p:txBody>
      </p:sp>
      <p:sp>
        <p:nvSpPr>
          <p:cNvPr id="3" name="Pladsholder til diasnummer 2"/>
          <p:cNvSpPr>
            <a:spLocks noGrp="1"/>
          </p:cNvSpPr>
          <p:nvPr>
            <p:ph type="sldNum" sz="quarter" idx="12"/>
          </p:nvPr>
        </p:nvSpPr>
        <p:spPr/>
        <p:txBody>
          <a:bodyPr/>
          <a:lstStyle/>
          <a:p>
            <a:fld id="{87DAC4ED-8E51-4F8F-833B-4EC71F5371AB}" type="slidenum">
              <a:rPr lang="da-DK" smtClean="0"/>
              <a:pPr/>
              <a:t>3</a:t>
            </a:fld>
            <a:endParaRPr lang="da-DK"/>
          </a:p>
        </p:txBody>
      </p:sp>
      <p:pic>
        <p:nvPicPr>
          <p:cNvPr id="43010" name="Picture 2"/>
          <p:cNvPicPr>
            <a:picLocks noChangeAspect="1" noChangeArrowheads="1"/>
          </p:cNvPicPr>
          <p:nvPr/>
        </p:nvPicPr>
        <p:blipFill>
          <a:blip r:embed="rId2" cstate="print"/>
          <a:srcRect/>
          <a:stretch>
            <a:fillRect/>
          </a:stretch>
        </p:blipFill>
        <p:spPr bwMode="auto">
          <a:xfrm>
            <a:off x="1263232" y="133610"/>
            <a:ext cx="8985669" cy="6724390"/>
          </a:xfrm>
          <a:prstGeom prst="rect">
            <a:avLst/>
          </a:prstGeom>
          <a:noFill/>
          <a:ln w="9525">
            <a:noFill/>
            <a:miter lim="800000"/>
            <a:headEnd/>
            <a:tailEnd/>
          </a:ln>
          <a:effectLst/>
        </p:spPr>
      </p:pic>
      <p:sp>
        <p:nvSpPr>
          <p:cNvPr id="5" name="Rektangel 4"/>
          <p:cNvSpPr/>
          <p:nvPr/>
        </p:nvSpPr>
        <p:spPr>
          <a:xfrm>
            <a:off x="3657600" y="533400"/>
            <a:ext cx="2194560" cy="51816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dirty="0"/>
          </a:p>
        </p:txBody>
      </p:sp>
      <p:sp>
        <p:nvSpPr>
          <p:cNvPr id="6" name="Rektangel 5"/>
          <p:cNvSpPr/>
          <p:nvPr/>
        </p:nvSpPr>
        <p:spPr>
          <a:xfrm>
            <a:off x="1554480" y="1859280"/>
            <a:ext cx="2194560" cy="45720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Rektangel 6"/>
          <p:cNvSpPr/>
          <p:nvPr/>
        </p:nvSpPr>
        <p:spPr>
          <a:xfrm>
            <a:off x="3657600" y="3093720"/>
            <a:ext cx="2194560" cy="30480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8" name="Rektangel 7"/>
          <p:cNvSpPr/>
          <p:nvPr/>
        </p:nvSpPr>
        <p:spPr>
          <a:xfrm>
            <a:off x="3657600" y="4130040"/>
            <a:ext cx="2194560" cy="30480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9" name="Rektangel 8"/>
          <p:cNvSpPr/>
          <p:nvPr/>
        </p:nvSpPr>
        <p:spPr>
          <a:xfrm>
            <a:off x="1569720" y="5242560"/>
            <a:ext cx="6370320" cy="22860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Rektangel 9"/>
          <p:cNvSpPr/>
          <p:nvPr/>
        </p:nvSpPr>
        <p:spPr>
          <a:xfrm>
            <a:off x="3642360" y="6263640"/>
            <a:ext cx="2194560" cy="594360"/>
          </a:xfrm>
          <a:prstGeom prst="rect">
            <a:avLst/>
          </a:prstGeom>
          <a:solidFill>
            <a:schemeClr val="accent6">
              <a:lumMod val="7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
          <p:cNvSpPr txBox="1">
            <a:spLocks noGrp="1"/>
          </p:cNvSpPr>
          <p:nvPr>
            <p:ph type="ctrTitle"/>
          </p:nvPr>
        </p:nvSpPr>
        <p:spPr>
          <a:xfrm>
            <a:off x="1226820" y="1798826"/>
            <a:ext cx="9794488" cy="2387600"/>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alibri"/>
              <a:buNone/>
            </a:pPr>
            <a:br>
              <a:rPr lang="da-DK" b="1" dirty="0">
                <a:latin typeface="Calibri"/>
                <a:ea typeface="Calibri"/>
                <a:cs typeface="Calibri"/>
                <a:sym typeface="Calibri"/>
              </a:rPr>
            </a:br>
            <a:r>
              <a:rPr lang="da-DK" b="1" dirty="0">
                <a:latin typeface="Calibri"/>
                <a:ea typeface="Calibri"/>
                <a:cs typeface="Calibri"/>
                <a:sym typeface="Calibri"/>
              </a:rPr>
              <a:t>BRIDGEKURSUS for BEGYNDERE</a:t>
            </a:r>
            <a:br>
              <a:rPr lang="da-DK" b="1" dirty="0">
                <a:latin typeface="Calibri"/>
                <a:ea typeface="Calibri"/>
                <a:cs typeface="Calibri"/>
                <a:sym typeface="Calibri"/>
              </a:rPr>
            </a:br>
            <a:br>
              <a:rPr lang="da-DK" b="1" dirty="0">
                <a:latin typeface="Calibri"/>
                <a:ea typeface="Calibri"/>
                <a:cs typeface="Calibri"/>
                <a:sym typeface="Calibri"/>
              </a:rPr>
            </a:br>
            <a:r>
              <a:rPr lang="da-DK" b="1" dirty="0">
                <a:latin typeface="Calibri"/>
                <a:ea typeface="Calibri"/>
                <a:cs typeface="Calibri"/>
                <a:sym typeface="Calibri"/>
              </a:rPr>
              <a:t>LEKTION 2: Stik med trumf</a:t>
            </a:r>
            <a:endParaRPr b="1" dirty="0">
              <a:latin typeface="+mn-lt"/>
            </a:endParaRPr>
          </a:p>
        </p:txBody>
      </p:sp>
      <p:sp>
        <p:nvSpPr>
          <p:cNvPr id="89" name="Google Shape;89;p1"/>
          <p:cNvSpPr/>
          <p:nvPr/>
        </p:nvSpPr>
        <p:spPr>
          <a:xfrm>
            <a:off x="0" y="0"/>
            <a:ext cx="12192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pic>
        <p:nvPicPr>
          <p:cNvPr id="90" name="Google Shape;90;p1"/>
          <p:cNvPicPr preferRelativeResize="0"/>
          <p:nvPr/>
        </p:nvPicPr>
        <p:blipFill rotWithShape="1">
          <a:blip r:embed="rId3" cstate="print">
            <a:alphaModFix/>
          </a:blip>
          <a:srcRect/>
          <a:stretch/>
        </p:blipFill>
        <p:spPr>
          <a:xfrm>
            <a:off x="10713720" y="6130290"/>
            <a:ext cx="1320800" cy="577850"/>
          </a:xfrm>
          <a:prstGeom prst="rect">
            <a:avLst/>
          </a:prstGeom>
          <a:noFill/>
          <a:ln>
            <a:noFill/>
          </a:ln>
        </p:spPr>
      </p:pic>
      <p:pic>
        <p:nvPicPr>
          <p:cNvPr id="91" name="Google Shape;91;p1"/>
          <p:cNvPicPr preferRelativeResize="0"/>
          <p:nvPr/>
        </p:nvPicPr>
        <p:blipFill rotWithShape="1">
          <a:blip r:embed="rId4" cstate="print">
            <a:alphaModFix/>
          </a:blip>
          <a:srcRect/>
          <a:stretch/>
        </p:blipFill>
        <p:spPr>
          <a:xfrm>
            <a:off x="152400" y="6130290"/>
            <a:ext cx="1739900" cy="571500"/>
          </a:xfrm>
          <a:prstGeom prst="rect">
            <a:avLst/>
          </a:prstGeom>
          <a:noFill/>
          <a:ln>
            <a:noFill/>
          </a:ln>
        </p:spPr>
      </p:pic>
      <p:sp>
        <p:nvSpPr>
          <p:cNvPr id="92" name="Google Shape;92;p1"/>
          <p:cNvSpPr/>
          <p:nvPr/>
        </p:nvSpPr>
        <p:spPr>
          <a:xfrm>
            <a:off x="152400" y="152400"/>
            <a:ext cx="12192000" cy="45720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2869A99-7044-9D0A-9F1A-4FCB08B63C59}"/>
              </a:ext>
            </a:extLst>
          </p:cNvPr>
          <p:cNvSpPr>
            <a:spLocks noGrp="1"/>
          </p:cNvSpPr>
          <p:nvPr>
            <p:ph type="title"/>
          </p:nvPr>
        </p:nvSpPr>
        <p:spPr/>
        <p:txBody>
          <a:bodyPr/>
          <a:lstStyle/>
          <a:p>
            <a:r>
              <a:rPr lang="da-DK" b="1" dirty="0">
                <a:solidFill>
                  <a:schemeClr val="dk1"/>
                </a:solidFill>
                <a:latin typeface="Calibri"/>
                <a:ea typeface="Calibri"/>
                <a:cs typeface="Calibri"/>
                <a:sym typeface="Calibri"/>
              </a:rPr>
              <a:t>Bridge kan spilles UDEN og MED trumf!</a:t>
            </a:r>
            <a:endParaRPr lang="en-US" dirty="0"/>
          </a:p>
        </p:txBody>
      </p:sp>
      <p:sp>
        <p:nvSpPr>
          <p:cNvPr id="4" name="Google Shape;128;p4">
            <a:extLst>
              <a:ext uri="{FF2B5EF4-FFF2-40B4-BE49-F238E27FC236}">
                <a16:creationId xmlns:a16="http://schemas.microsoft.com/office/drawing/2014/main" id="{C9838AAC-5FE8-E90B-11AB-7C0E596DD74D}"/>
              </a:ext>
            </a:extLst>
          </p:cNvPr>
          <p:cNvSpPr/>
          <p:nvPr/>
        </p:nvSpPr>
        <p:spPr>
          <a:xfrm>
            <a:off x="1205700" y="3050616"/>
            <a:ext cx="4621230" cy="1323439"/>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8000"/>
              <a:buFont typeface="Arial"/>
              <a:buNone/>
            </a:pPr>
            <a:r>
              <a:rPr lang="da-DK" sz="8000" b="0" i="0" u="none" strike="noStrike" cap="none" dirty="0">
                <a:solidFill>
                  <a:schemeClr val="dk1"/>
                </a:solidFill>
                <a:latin typeface="Calibri"/>
                <a:ea typeface="Calibri"/>
                <a:cs typeface="Calibri"/>
                <a:sym typeface="Calibri"/>
              </a:rPr>
              <a:t>♠ </a:t>
            </a:r>
            <a:r>
              <a:rPr lang="da-DK" sz="8000" b="0" i="0" u="none" strike="noStrike" cap="none" dirty="0">
                <a:solidFill>
                  <a:srgbClr val="FF0000"/>
                </a:solidFill>
                <a:latin typeface="Calibri"/>
                <a:ea typeface="Calibri"/>
                <a:cs typeface="Calibri"/>
                <a:sym typeface="Calibri"/>
              </a:rPr>
              <a:t>♥ ♦ </a:t>
            </a:r>
            <a:r>
              <a:rPr lang="da-DK" sz="8000" b="0" i="0" u="none" strike="noStrike" cap="none" dirty="0">
                <a:solidFill>
                  <a:schemeClr val="dk1"/>
                </a:solidFill>
                <a:latin typeface="Calibri"/>
                <a:ea typeface="Calibri"/>
                <a:cs typeface="Calibri"/>
                <a:sym typeface="Calibri"/>
              </a:rPr>
              <a:t>♣</a:t>
            </a:r>
            <a:endParaRPr sz="1400" b="0" i="0" u="none" strike="noStrike" cap="none" dirty="0">
              <a:solidFill>
                <a:srgbClr val="000000"/>
              </a:solidFill>
              <a:latin typeface="Arial"/>
              <a:ea typeface="Arial"/>
              <a:cs typeface="Arial"/>
              <a:sym typeface="Arial"/>
            </a:endParaRPr>
          </a:p>
        </p:txBody>
      </p:sp>
      <p:sp>
        <p:nvSpPr>
          <p:cNvPr id="10" name="Rektangel 9">
            <a:extLst>
              <a:ext uri="{FF2B5EF4-FFF2-40B4-BE49-F238E27FC236}">
                <a16:creationId xmlns:a16="http://schemas.microsoft.com/office/drawing/2014/main" id="{B77A0487-E4BC-F7D6-B4B1-B9D2A7049085}"/>
              </a:ext>
            </a:extLst>
          </p:cNvPr>
          <p:cNvSpPr/>
          <p:nvPr/>
        </p:nvSpPr>
        <p:spPr>
          <a:xfrm>
            <a:off x="1095127" y="1877568"/>
            <a:ext cx="4842377" cy="37546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kstfelt 10">
            <a:extLst>
              <a:ext uri="{FF2B5EF4-FFF2-40B4-BE49-F238E27FC236}">
                <a16:creationId xmlns:a16="http://schemas.microsoft.com/office/drawing/2014/main" id="{AAE6B833-F1A4-DADB-2D38-F4BB84AC082D}"/>
              </a:ext>
            </a:extLst>
          </p:cNvPr>
          <p:cNvSpPr txBox="1"/>
          <p:nvPr/>
        </p:nvSpPr>
        <p:spPr>
          <a:xfrm>
            <a:off x="1578029" y="4267200"/>
            <a:ext cx="4066868" cy="830997"/>
          </a:xfrm>
          <a:prstGeom prst="rect">
            <a:avLst/>
          </a:prstGeom>
          <a:noFill/>
        </p:spPr>
        <p:txBody>
          <a:bodyPr wrap="square" rtlCol="0">
            <a:spAutoFit/>
          </a:bodyPr>
          <a:lstStyle/>
          <a:p>
            <a:r>
              <a:rPr lang="da-DK" sz="2400" dirty="0"/>
              <a:t>Alle farver har samme værdi, når man spiller kortene</a:t>
            </a:r>
            <a:endParaRPr lang="en-US" sz="2400" dirty="0"/>
          </a:p>
        </p:txBody>
      </p:sp>
      <p:sp>
        <p:nvSpPr>
          <p:cNvPr id="12" name="Tekstfelt 11">
            <a:extLst>
              <a:ext uri="{FF2B5EF4-FFF2-40B4-BE49-F238E27FC236}">
                <a16:creationId xmlns:a16="http://schemas.microsoft.com/office/drawing/2014/main" id="{1EA8892E-DDC0-F2AB-537E-F1322592D92B}"/>
              </a:ext>
            </a:extLst>
          </p:cNvPr>
          <p:cNvSpPr txBox="1"/>
          <p:nvPr/>
        </p:nvSpPr>
        <p:spPr>
          <a:xfrm>
            <a:off x="2014943" y="2011680"/>
            <a:ext cx="3002745" cy="646331"/>
          </a:xfrm>
          <a:prstGeom prst="rect">
            <a:avLst/>
          </a:prstGeom>
          <a:noFill/>
        </p:spPr>
        <p:txBody>
          <a:bodyPr wrap="none" rtlCol="0">
            <a:spAutoFit/>
          </a:bodyPr>
          <a:lstStyle/>
          <a:p>
            <a:r>
              <a:rPr lang="da-DK" sz="3600" b="1" dirty="0"/>
              <a:t>UDEN TRUMF</a:t>
            </a:r>
            <a:endParaRPr lang="en-US" b="1" dirty="0"/>
          </a:p>
        </p:txBody>
      </p:sp>
      <p:sp>
        <p:nvSpPr>
          <p:cNvPr id="13" name="Google Shape;128;p4">
            <a:extLst>
              <a:ext uri="{FF2B5EF4-FFF2-40B4-BE49-F238E27FC236}">
                <a16:creationId xmlns:a16="http://schemas.microsoft.com/office/drawing/2014/main" id="{AB7E8FD8-B6BB-42F4-9EBC-494C688AEE95}"/>
              </a:ext>
            </a:extLst>
          </p:cNvPr>
          <p:cNvSpPr/>
          <p:nvPr/>
        </p:nvSpPr>
        <p:spPr>
          <a:xfrm>
            <a:off x="6271476" y="3044520"/>
            <a:ext cx="4621230" cy="1323439"/>
          </a:xfrm>
          <a:prstGeom prst="rect">
            <a:avLst/>
          </a:prstGeom>
          <a:noFill/>
          <a:ln>
            <a:noFill/>
          </a:ln>
        </p:spPr>
        <p:txBody>
          <a:bodyPr spcFirstLastPara="1" wrap="square" lIns="91425" tIns="45700" rIns="91425" bIns="45700" anchor="t" anchorCtr="0">
            <a:spAutoFit/>
          </a:bodyPr>
          <a:lstStyle/>
          <a:p>
            <a:pPr marL="457200" marR="0" lvl="1" indent="0" algn="l" rtl="0">
              <a:lnSpc>
                <a:spcPct val="100000"/>
              </a:lnSpc>
              <a:spcBef>
                <a:spcPts val="0"/>
              </a:spcBef>
              <a:spcAft>
                <a:spcPts val="0"/>
              </a:spcAft>
              <a:buClr>
                <a:srgbClr val="000000"/>
              </a:buClr>
              <a:buSzPts val="8000"/>
              <a:buFont typeface="Arial"/>
              <a:buNone/>
            </a:pPr>
            <a:r>
              <a:rPr lang="da-DK" sz="8000" b="0" i="0" u="none" strike="noStrike" cap="none" dirty="0">
                <a:solidFill>
                  <a:schemeClr val="dk1"/>
                </a:solidFill>
                <a:latin typeface="Calibri"/>
                <a:ea typeface="Calibri"/>
                <a:cs typeface="Calibri"/>
                <a:sym typeface="Calibri"/>
              </a:rPr>
              <a:t>♠    </a:t>
            </a:r>
            <a:r>
              <a:rPr lang="da-DK" sz="8000" b="0" i="0" u="none" strike="noStrike" cap="none" dirty="0">
                <a:solidFill>
                  <a:srgbClr val="FF0000"/>
                </a:solidFill>
                <a:latin typeface="Calibri"/>
                <a:ea typeface="Calibri"/>
                <a:cs typeface="Calibri"/>
                <a:sym typeface="Calibri"/>
              </a:rPr>
              <a:t>♦ </a:t>
            </a:r>
            <a:r>
              <a:rPr lang="da-DK" sz="8000" b="0" i="0" u="none" strike="noStrike" cap="none" dirty="0">
                <a:solidFill>
                  <a:schemeClr val="dk1"/>
                </a:solidFill>
                <a:latin typeface="Calibri"/>
                <a:ea typeface="Calibri"/>
                <a:cs typeface="Calibri"/>
                <a:sym typeface="Calibri"/>
              </a:rPr>
              <a:t>♣</a:t>
            </a:r>
            <a:endParaRPr sz="1400" b="0" i="0" u="none" strike="noStrike" cap="none" dirty="0">
              <a:solidFill>
                <a:srgbClr val="000000"/>
              </a:solidFill>
              <a:latin typeface="Arial"/>
              <a:ea typeface="Arial"/>
              <a:cs typeface="Arial"/>
              <a:sym typeface="Arial"/>
            </a:endParaRPr>
          </a:p>
        </p:txBody>
      </p:sp>
      <p:sp>
        <p:nvSpPr>
          <p:cNvPr id="14" name="Rektangel 13">
            <a:extLst>
              <a:ext uri="{FF2B5EF4-FFF2-40B4-BE49-F238E27FC236}">
                <a16:creationId xmlns:a16="http://schemas.microsoft.com/office/drawing/2014/main" id="{6F3E0E57-53C0-A6DA-C178-F3E2511520A5}"/>
              </a:ext>
            </a:extLst>
          </p:cNvPr>
          <p:cNvSpPr/>
          <p:nvPr/>
        </p:nvSpPr>
        <p:spPr>
          <a:xfrm>
            <a:off x="6160903" y="1871472"/>
            <a:ext cx="4842377" cy="3754628"/>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kstfelt 14">
            <a:extLst>
              <a:ext uri="{FF2B5EF4-FFF2-40B4-BE49-F238E27FC236}">
                <a16:creationId xmlns:a16="http://schemas.microsoft.com/office/drawing/2014/main" id="{70BBEAC6-A975-8C28-1503-200B20423AF5}"/>
              </a:ext>
            </a:extLst>
          </p:cNvPr>
          <p:cNvSpPr txBox="1"/>
          <p:nvPr/>
        </p:nvSpPr>
        <p:spPr>
          <a:xfrm>
            <a:off x="6509693" y="4261104"/>
            <a:ext cx="4133924" cy="1200329"/>
          </a:xfrm>
          <a:prstGeom prst="rect">
            <a:avLst/>
          </a:prstGeom>
          <a:noFill/>
        </p:spPr>
        <p:txBody>
          <a:bodyPr wrap="square" rtlCol="0">
            <a:spAutoFit/>
          </a:bodyPr>
          <a:lstStyle/>
          <a:p>
            <a:r>
              <a:rPr lang="da-DK" sz="2400" dirty="0"/>
              <a:t>I spillet af kortene, så har en udvalgt farve (eksempelvis hjerter) højere værdi.</a:t>
            </a:r>
            <a:endParaRPr lang="en-US" sz="2400" dirty="0"/>
          </a:p>
        </p:txBody>
      </p:sp>
      <p:sp>
        <p:nvSpPr>
          <p:cNvPr id="16" name="Tekstfelt 15">
            <a:extLst>
              <a:ext uri="{FF2B5EF4-FFF2-40B4-BE49-F238E27FC236}">
                <a16:creationId xmlns:a16="http://schemas.microsoft.com/office/drawing/2014/main" id="{9D497D3E-D868-9A51-C968-4695591EA9B1}"/>
              </a:ext>
            </a:extLst>
          </p:cNvPr>
          <p:cNvSpPr txBox="1"/>
          <p:nvPr/>
        </p:nvSpPr>
        <p:spPr>
          <a:xfrm>
            <a:off x="7080719" y="2005584"/>
            <a:ext cx="2820003" cy="646331"/>
          </a:xfrm>
          <a:prstGeom prst="rect">
            <a:avLst/>
          </a:prstGeom>
          <a:noFill/>
        </p:spPr>
        <p:txBody>
          <a:bodyPr wrap="none" rtlCol="0">
            <a:spAutoFit/>
          </a:bodyPr>
          <a:lstStyle/>
          <a:p>
            <a:r>
              <a:rPr lang="da-DK" sz="3600" b="1" dirty="0"/>
              <a:t>MED TRUMF</a:t>
            </a:r>
            <a:endParaRPr lang="en-US" b="1" dirty="0"/>
          </a:p>
        </p:txBody>
      </p:sp>
      <p:sp>
        <p:nvSpPr>
          <p:cNvPr id="17" name="Tekstfelt 16">
            <a:extLst>
              <a:ext uri="{FF2B5EF4-FFF2-40B4-BE49-F238E27FC236}">
                <a16:creationId xmlns:a16="http://schemas.microsoft.com/office/drawing/2014/main" id="{F0761BF9-C9CF-0996-7955-D061622D0689}"/>
              </a:ext>
            </a:extLst>
          </p:cNvPr>
          <p:cNvSpPr txBox="1"/>
          <p:nvPr/>
        </p:nvSpPr>
        <p:spPr>
          <a:xfrm>
            <a:off x="7547666" y="2589936"/>
            <a:ext cx="886781" cy="1323439"/>
          </a:xfrm>
          <a:prstGeom prst="rect">
            <a:avLst/>
          </a:prstGeom>
          <a:noFill/>
        </p:spPr>
        <p:txBody>
          <a:bodyPr wrap="none" rtlCol="0">
            <a:spAutoFit/>
          </a:bodyPr>
          <a:lstStyle/>
          <a:p>
            <a:r>
              <a:rPr lang="da-DK" sz="8000" b="0" i="0" u="none" strike="noStrike" cap="none" dirty="0">
                <a:solidFill>
                  <a:srgbClr val="FF0000"/>
                </a:solidFill>
                <a:latin typeface="Calibri"/>
                <a:ea typeface="Calibri"/>
                <a:cs typeface="Calibri"/>
                <a:sym typeface="Calibri"/>
              </a:rPr>
              <a:t>♥</a:t>
            </a:r>
            <a:endParaRPr lang="en-US" sz="8000" dirty="0"/>
          </a:p>
        </p:txBody>
      </p:sp>
      <p:sp>
        <p:nvSpPr>
          <p:cNvPr id="18" name="Tekstfelt 17">
            <a:extLst>
              <a:ext uri="{FF2B5EF4-FFF2-40B4-BE49-F238E27FC236}">
                <a16:creationId xmlns:a16="http://schemas.microsoft.com/office/drawing/2014/main" id="{A649CCF9-5088-64C7-54A5-F4192246DE66}"/>
              </a:ext>
            </a:extLst>
          </p:cNvPr>
          <p:cNvSpPr txBox="1"/>
          <p:nvPr/>
        </p:nvSpPr>
        <p:spPr>
          <a:xfrm>
            <a:off x="1143895" y="5977636"/>
            <a:ext cx="8536889" cy="461665"/>
          </a:xfrm>
          <a:prstGeom prst="rect">
            <a:avLst/>
          </a:prstGeom>
          <a:solidFill>
            <a:srgbClr val="FFEEB7"/>
          </a:solidFill>
        </p:spPr>
        <p:txBody>
          <a:bodyPr wrap="none" rtlCol="0">
            <a:spAutoFit/>
          </a:bodyPr>
          <a:lstStyle/>
          <a:p>
            <a:r>
              <a:rPr lang="da-DK" sz="2400" b="1" dirty="0"/>
              <a:t>Definition: </a:t>
            </a:r>
            <a:r>
              <a:rPr lang="da-DK" sz="2400" dirty="0"/>
              <a:t>Uden Trumf forkortes UT (på engelsk NT = No Trump)</a:t>
            </a:r>
            <a:endParaRPr lang="en-US" sz="2400" dirty="0"/>
          </a:p>
        </p:txBody>
      </p:sp>
      <p:sp>
        <p:nvSpPr>
          <p:cNvPr id="19" name="Rektangel 18">
            <a:extLst>
              <a:ext uri="{FF2B5EF4-FFF2-40B4-BE49-F238E27FC236}">
                <a16:creationId xmlns:a16="http://schemas.microsoft.com/office/drawing/2014/main" id="{00F4D362-C894-DD2D-F1CE-A4C736D5FEF5}"/>
              </a:ext>
            </a:extLst>
          </p:cNvPr>
          <p:cNvSpPr/>
          <p:nvPr/>
        </p:nvSpPr>
        <p:spPr>
          <a:xfrm>
            <a:off x="256540" y="1572768"/>
            <a:ext cx="5788624" cy="4315968"/>
          </a:xfrm>
          <a:prstGeom prst="rect">
            <a:avLst/>
          </a:prstGeom>
          <a:solidFill>
            <a:srgbClr val="FFFFFF">
              <a:alpha val="6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11432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Billede 5">
            <a:hlinkClick r:id="rId2"/>
            <a:extLst>
              <a:ext uri="{FF2B5EF4-FFF2-40B4-BE49-F238E27FC236}">
                <a16:creationId xmlns:a16="http://schemas.microsoft.com/office/drawing/2014/main" id="{C9D3C34C-DD3F-E5B9-505B-11331CF90312}"/>
              </a:ext>
            </a:extLst>
          </p:cNvPr>
          <p:cNvPicPr>
            <a:picLocks noChangeAspect="1"/>
          </p:cNvPicPr>
          <p:nvPr/>
        </p:nvPicPr>
        <p:blipFill>
          <a:blip r:embed="rId3" cstate="print"/>
          <a:stretch>
            <a:fillRect/>
          </a:stretch>
        </p:blipFill>
        <p:spPr>
          <a:xfrm>
            <a:off x="280417" y="415138"/>
            <a:ext cx="11626698" cy="5875934"/>
          </a:xfrm>
          <a:prstGeom prst="rect">
            <a:avLst/>
          </a:prstGeom>
        </p:spPr>
      </p:pic>
      <p:sp>
        <p:nvSpPr>
          <p:cNvPr id="7" name="Tekstfelt 6">
            <a:extLst>
              <a:ext uri="{FF2B5EF4-FFF2-40B4-BE49-F238E27FC236}">
                <a16:creationId xmlns:a16="http://schemas.microsoft.com/office/drawing/2014/main" id="{96F2A52A-54A4-797A-4503-82F698914AD0}"/>
              </a:ext>
            </a:extLst>
          </p:cNvPr>
          <p:cNvSpPr txBox="1"/>
          <p:nvPr/>
        </p:nvSpPr>
        <p:spPr>
          <a:xfrm>
            <a:off x="3078809" y="3694176"/>
            <a:ext cx="5750612" cy="1200329"/>
          </a:xfrm>
          <a:prstGeom prst="rect">
            <a:avLst/>
          </a:prstGeom>
          <a:solidFill>
            <a:srgbClr val="F2F2F2">
              <a:alpha val="50196"/>
            </a:srgbClr>
          </a:solidFill>
        </p:spPr>
        <p:txBody>
          <a:bodyPr wrap="none" rtlCol="0">
            <a:spAutoFit/>
          </a:bodyPr>
          <a:lstStyle/>
          <a:p>
            <a:pPr algn="ctr"/>
            <a:r>
              <a:rPr lang="da-DK" sz="3600" b="1" dirty="0"/>
              <a:t>VIDEO</a:t>
            </a:r>
          </a:p>
          <a:p>
            <a:pPr algn="ctr"/>
            <a:r>
              <a:rPr lang="da-DK" sz="3600" dirty="0"/>
              <a:t>LEKTION 2: STIK MED TRUMF</a:t>
            </a:r>
            <a:endParaRPr lang="en-US" sz="3600" dirty="0"/>
          </a:p>
        </p:txBody>
      </p:sp>
    </p:spTree>
    <p:extLst>
      <p:ext uri="{BB962C8B-B14F-4D97-AF65-F5344CB8AC3E}">
        <p14:creationId xmlns:p14="http://schemas.microsoft.com/office/powerpoint/2010/main" val="39006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3"/>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i="0" u="none" strike="noStrike" cap="none" dirty="0">
                <a:solidFill>
                  <a:schemeClr val="dk1"/>
                </a:solidFill>
                <a:latin typeface="Calibri"/>
                <a:ea typeface="Calibri"/>
                <a:cs typeface="Calibri"/>
                <a:sym typeface="Calibri"/>
              </a:rPr>
              <a:t>Pas på at modspillet ikke trumfer dine stik!</a:t>
            </a:r>
            <a:endParaRPr sz="1400" b="0" i="0" u="none" strike="noStrike" cap="none" dirty="0">
              <a:solidFill>
                <a:srgbClr val="000000"/>
              </a:solidFill>
              <a:latin typeface="Arial"/>
              <a:ea typeface="Arial"/>
              <a:cs typeface="Arial"/>
              <a:sym typeface="Arial"/>
            </a:endParaRPr>
          </a:p>
        </p:txBody>
      </p:sp>
      <p:sp>
        <p:nvSpPr>
          <p:cNvPr id="107" name="Google Shape;107;p3"/>
          <p:cNvSpPr txBox="1"/>
          <p:nvPr/>
        </p:nvSpPr>
        <p:spPr>
          <a:xfrm>
            <a:off x="7683497" y="1925584"/>
            <a:ext cx="4146342" cy="39702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da-DK" sz="2800" b="0" i="0" u="none" strike="noStrike" cap="none" dirty="0">
                <a:solidFill>
                  <a:schemeClr val="dk1"/>
                </a:solidFill>
                <a:latin typeface="Calibri"/>
                <a:ea typeface="Calibri"/>
                <a:cs typeface="Calibri"/>
                <a:sym typeface="Calibri"/>
              </a:rPr>
              <a:t>En lille trumf kan stikke et meget højere kort! </a:t>
            </a:r>
            <a:br>
              <a:rPr lang="da-DK" sz="2800" b="0" i="0" u="none" strike="noStrike" cap="none" dirty="0">
                <a:solidFill>
                  <a:schemeClr val="dk1"/>
                </a:solidFill>
                <a:latin typeface="Calibri"/>
                <a:ea typeface="Calibri"/>
                <a:cs typeface="Calibri"/>
                <a:sym typeface="Calibri"/>
              </a:rPr>
            </a:br>
            <a:r>
              <a:rPr lang="da-DK" sz="2800" b="0" i="0" u="none" strike="noStrike" cap="none" dirty="0">
                <a:solidFill>
                  <a:schemeClr val="dk1"/>
                </a:solidFill>
                <a:latin typeface="Calibri"/>
                <a:ea typeface="Calibri"/>
                <a:cs typeface="Calibri"/>
                <a:sym typeface="Calibri"/>
              </a:rPr>
              <a:t>(♣ Es kan trumfes med </a:t>
            </a:r>
            <a:br>
              <a:rPr lang="da-DK" sz="2800" b="0" i="0" u="none" strike="noStrike" cap="none" dirty="0">
                <a:solidFill>
                  <a:schemeClr val="dk1"/>
                </a:solidFill>
                <a:latin typeface="Calibri"/>
                <a:ea typeface="Calibri"/>
                <a:cs typeface="Calibri"/>
                <a:sym typeface="Calibri"/>
              </a:rPr>
            </a:br>
            <a:r>
              <a:rPr lang="da-DK" sz="2800" b="0" i="0" u="none" strike="noStrike" cap="none" dirty="0">
                <a:solidFill>
                  <a:schemeClr val="dk1"/>
                </a:solidFill>
                <a:latin typeface="Calibri"/>
                <a:ea typeface="Calibri"/>
                <a:cs typeface="Calibri"/>
                <a:sym typeface="Calibri"/>
              </a:rPr>
              <a:t>♠ 2, som vinder stikket).</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800"/>
              <a:buFont typeface="Arial"/>
              <a:buNone/>
            </a:pPr>
            <a:endParaRPr sz="28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2800"/>
              <a:buFont typeface="Arial"/>
              <a:buNone/>
            </a:pPr>
            <a:r>
              <a:rPr lang="da-DK" sz="2800" b="0" i="0" u="none" strike="noStrike" cap="none" dirty="0" err="1">
                <a:solidFill>
                  <a:schemeClr val="dk1"/>
                </a:solidFill>
                <a:latin typeface="Calibri"/>
                <a:ea typeface="Calibri"/>
                <a:cs typeface="Calibri"/>
                <a:sym typeface="Calibri"/>
              </a:rPr>
              <a:t>Meeeennnnn</a:t>
            </a:r>
            <a:r>
              <a:rPr lang="da-DK" sz="2800" b="0" i="0" u="none" strike="noStrike" cap="none" dirty="0">
                <a:solidFill>
                  <a:schemeClr val="dk1"/>
                </a:solidFill>
                <a:latin typeface="Calibri"/>
                <a:ea typeface="Calibri"/>
                <a:cs typeface="Calibri"/>
                <a:sym typeface="Calibri"/>
              </a:rPr>
              <a:t>….. man skal bekende kulør. Så man kan kun trumfe hvis man ingen ♣ har.</a:t>
            </a:r>
            <a:endParaRPr sz="1400" b="0" i="0" u="none" strike="noStrike" cap="none" dirty="0">
              <a:solidFill>
                <a:srgbClr val="000000"/>
              </a:solidFill>
              <a:latin typeface="Arial"/>
              <a:ea typeface="Arial"/>
              <a:cs typeface="Arial"/>
              <a:sym typeface="Arial"/>
            </a:endParaRPr>
          </a:p>
        </p:txBody>
      </p:sp>
      <p:pic>
        <p:nvPicPr>
          <p:cNvPr id="108" name="Google Shape;108;p3"/>
          <p:cNvPicPr preferRelativeResize="0"/>
          <p:nvPr/>
        </p:nvPicPr>
        <p:blipFill rotWithShape="1">
          <a:blip r:embed="rId3" cstate="print">
            <a:alphaModFix/>
          </a:blip>
          <a:srcRect/>
          <a:stretch/>
        </p:blipFill>
        <p:spPr>
          <a:xfrm>
            <a:off x="1271436" y="1734207"/>
            <a:ext cx="6012343" cy="4508938"/>
          </a:xfrm>
          <a:prstGeom prst="rect">
            <a:avLst/>
          </a:prstGeom>
          <a:noFill/>
          <a:ln>
            <a:noFill/>
          </a:ln>
        </p:spPr>
      </p:pic>
      <p:pic>
        <p:nvPicPr>
          <p:cNvPr id="109" name="Google Shape;109;p3"/>
          <p:cNvPicPr preferRelativeResize="0"/>
          <p:nvPr/>
        </p:nvPicPr>
        <p:blipFill rotWithShape="1">
          <a:blip r:embed="rId4" cstate="print">
            <a:alphaModFix/>
          </a:blip>
          <a:srcRect/>
          <a:stretch/>
        </p:blipFill>
        <p:spPr>
          <a:xfrm>
            <a:off x="3527724" y="3857470"/>
            <a:ext cx="679286" cy="999335"/>
          </a:xfrm>
          <a:prstGeom prst="rect">
            <a:avLst/>
          </a:prstGeom>
          <a:noFill/>
          <a:ln>
            <a:noFill/>
          </a:ln>
        </p:spPr>
      </p:pic>
      <p:pic>
        <p:nvPicPr>
          <p:cNvPr id="110" name="Google Shape;110;p3"/>
          <p:cNvPicPr preferRelativeResize="0"/>
          <p:nvPr/>
        </p:nvPicPr>
        <p:blipFill rotWithShape="1">
          <a:blip r:embed="rId5" cstate="print">
            <a:alphaModFix/>
          </a:blip>
          <a:srcRect/>
          <a:stretch/>
        </p:blipFill>
        <p:spPr>
          <a:xfrm>
            <a:off x="4362160" y="1344579"/>
            <a:ext cx="718476" cy="10026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C4078824-9B94-CCD2-A7B7-3687A5C61FA3}"/>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Spilfører </a:t>
            </a:r>
            <a:r>
              <a:rPr lang="da-DK" sz="4000" b="1" i="0" u="none" strike="noStrike" cap="none" dirty="0">
                <a:solidFill>
                  <a:schemeClr val="dk1"/>
                </a:solidFill>
                <a:latin typeface="Calibri"/>
                <a:ea typeface="Calibri"/>
                <a:cs typeface="Calibri"/>
                <a:sym typeface="Calibri"/>
              </a:rPr>
              <a:t>starter ofte med at trække trumf.</a:t>
            </a:r>
            <a:endParaRPr sz="1400" b="0" i="0" u="none" strike="noStrike" cap="none" dirty="0">
              <a:solidFill>
                <a:srgbClr val="000000"/>
              </a:solidFill>
              <a:latin typeface="Arial"/>
              <a:ea typeface="Arial"/>
              <a:cs typeface="Arial"/>
              <a:sym typeface="Arial"/>
            </a:endParaRPr>
          </a:p>
        </p:txBody>
      </p:sp>
      <p:sp>
        <p:nvSpPr>
          <p:cNvPr id="9" name="Google Shape;335;p15">
            <a:extLst>
              <a:ext uri="{FF2B5EF4-FFF2-40B4-BE49-F238E27FC236}">
                <a16:creationId xmlns:a16="http://schemas.microsoft.com/office/drawing/2014/main" id="{25C66ED6-BBF3-264F-8E6F-2B0F14D57307}"/>
              </a:ext>
            </a:extLst>
          </p:cNvPr>
          <p:cNvSpPr/>
          <p:nvPr/>
        </p:nvSpPr>
        <p:spPr>
          <a:xfrm>
            <a:off x="2215552" y="25833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 name="Google Shape;336;p15">
            <a:extLst>
              <a:ext uri="{FF2B5EF4-FFF2-40B4-BE49-F238E27FC236}">
                <a16:creationId xmlns:a16="http://schemas.microsoft.com/office/drawing/2014/main" id="{47E42DFA-306B-28F8-042F-9D1F90152B0D}"/>
              </a:ext>
            </a:extLst>
          </p:cNvPr>
          <p:cNvSpPr/>
          <p:nvPr/>
        </p:nvSpPr>
        <p:spPr>
          <a:xfrm>
            <a:off x="2867201" y="26803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11" name="Google Shape;337;p15">
            <a:extLst>
              <a:ext uri="{FF2B5EF4-FFF2-40B4-BE49-F238E27FC236}">
                <a16:creationId xmlns:a16="http://schemas.microsoft.com/office/drawing/2014/main" id="{09383526-6124-697E-07B3-1BF1E7D1FF82}"/>
              </a:ext>
            </a:extLst>
          </p:cNvPr>
          <p:cNvSpPr/>
          <p:nvPr/>
        </p:nvSpPr>
        <p:spPr>
          <a:xfrm>
            <a:off x="2322237"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12" name="Google Shape;338;p15">
            <a:extLst>
              <a:ext uri="{FF2B5EF4-FFF2-40B4-BE49-F238E27FC236}">
                <a16:creationId xmlns:a16="http://schemas.microsoft.com/office/drawing/2014/main" id="{BED7E6FB-E89F-7877-C384-E8482DFC9B1E}"/>
              </a:ext>
            </a:extLst>
          </p:cNvPr>
          <p:cNvSpPr/>
          <p:nvPr/>
        </p:nvSpPr>
        <p:spPr>
          <a:xfrm>
            <a:off x="3314689"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13" name="Google Shape;339;p15">
            <a:extLst>
              <a:ext uri="{FF2B5EF4-FFF2-40B4-BE49-F238E27FC236}">
                <a16:creationId xmlns:a16="http://schemas.microsoft.com/office/drawing/2014/main" id="{6300EBAC-01DE-F923-B201-12F2477CCC14}"/>
              </a:ext>
            </a:extLst>
          </p:cNvPr>
          <p:cNvSpPr/>
          <p:nvPr/>
        </p:nvSpPr>
        <p:spPr>
          <a:xfrm>
            <a:off x="2867201" y="36691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14" name="Google Shape;340;p15">
            <a:extLst>
              <a:ext uri="{FF2B5EF4-FFF2-40B4-BE49-F238E27FC236}">
                <a16:creationId xmlns:a16="http://schemas.microsoft.com/office/drawing/2014/main" id="{43090681-DBEE-577A-6812-88B2A0D7208B}"/>
              </a:ext>
            </a:extLst>
          </p:cNvPr>
          <p:cNvSpPr txBox="1"/>
          <p:nvPr/>
        </p:nvSpPr>
        <p:spPr>
          <a:xfrm>
            <a:off x="2637431" y="2162120"/>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K 9 8 </a:t>
            </a:r>
            <a:endParaRPr sz="1400" b="0" i="0" u="none" strike="noStrike" cap="none" dirty="0">
              <a:solidFill>
                <a:srgbClr val="000000"/>
              </a:solidFill>
              <a:latin typeface="Arial"/>
              <a:ea typeface="Arial"/>
              <a:cs typeface="Arial"/>
              <a:sym typeface="Arial"/>
            </a:endParaRPr>
          </a:p>
        </p:txBody>
      </p:sp>
      <p:sp>
        <p:nvSpPr>
          <p:cNvPr id="15" name="Google Shape;341;p15">
            <a:extLst>
              <a:ext uri="{FF2B5EF4-FFF2-40B4-BE49-F238E27FC236}">
                <a16:creationId xmlns:a16="http://schemas.microsoft.com/office/drawing/2014/main" id="{A3FE5BEC-96A4-D47D-F09C-D0459BB22428}"/>
              </a:ext>
            </a:extLst>
          </p:cNvPr>
          <p:cNvSpPr txBox="1"/>
          <p:nvPr/>
        </p:nvSpPr>
        <p:spPr>
          <a:xfrm>
            <a:off x="2278116" y="39831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dirty="0">
                <a:solidFill>
                  <a:schemeClr val="dk1"/>
                </a:solidFill>
                <a:latin typeface="Calibri"/>
                <a:ea typeface="Calibri"/>
                <a:cs typeface="Calibri"/>
                <a:sym typeface="Calibri"/>
              </a:rPr>
              <a:t>E D 5 4 3</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16" name="Tekstfelt 15">
            <a:extLst>
              <a:ext uri="{FF2B5EF4-FFF2-40B4-BE49-F238E27FC236}">
                <a16:creationId xmlns:a16="http://schemas.microsoft.com/office/drawing/2014/main" id="{E278655B-30DE-F213-97C9-1815E0E9A412}"/>
              </a:ext>
            </a:extLst>
          </p:cNvPr>
          <p:cNvSpPr txBox="1"/>
          <p:nvPr/>
        </p:nvSpPr>
        <p:spPr>
          <a:xfrm>
            <a:off x="2177452" y="4775200"/>
            <a:ext cx="1553630" cy="461665"/>
          </a:xfrm>
          <a:prstGeom prst="rect">
            <a:avLst/>
          </a:prstGeom>
          <a:noFill/>
        </p:spPr>
        <p:txBody>
          <a:bodyPr wrap="none" rtlCol="0">
            <a:spAutoFit/>
          </a:bodyPr>
          <a:lstStyle/>
          <a:p>
            <a:r>
              <a:rPr lang="da-DK" sz="2400" b="1" dirty="0"/>
              <a:t>SPILFØRER</a:t>
            </a:r>
            <a:endParaRPr lang="en-US" b="1" dirty="0"/>
          </a:p>
        </p:txBody>
      </p:sp>
      <p:sp>
        <p:nvSpPr>
          <p:cNvPr id="17" name="Google Shape;341;p15">
            <a:extLst>
              <a:ext uri="{FF2B5EF4-FFF2-40B4-BE49-F238E27FC236}">
                <a16:creationId xmlns:a16="http://schemas.microsoft.com/office/drawing/2014/main" id="{7746BEA6-E625-B84A-14F1-6E4CEA131D08}"/>
              </a:ext>
            </a:extLst>
          </p:cNvPr>
          <p:cNvSpPr txBox="1"/>
          <p:nvPr/>
        </p:nvSpPr>
        <p:spPr>
          <a:xfrm>
            <a:off x="3713216" y="30814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dirty="0">
                <a:solidFill>
                  <a:schemeClr val="dk1"/>
                </a:solidFill>
                <a:latin typeface="Calibri"/>
                <a:ea typeface="Calibri"/>
                <a:cs typeface="Calibri"/>
                <a:sym typeface="Calibri"/>
              </a:rPr>
              <a:t>T 7 6</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18" name="Google Shape;341;p15">
            <a:extLst>
              <a:ext uri="{FF2B5EF4-FFF2-40B4-BE49-F238E27FC236}">
                <a16:creationId xmlns:a16="http://schemas.microsoft.com/office/drawing/2014/main" id="{175C6A69-25BB-F348-FC39-08701A93E5B2}"/>
              </a:ext>
            </a:extLst>
          </p:cNvPr>
          <p:cNvSpPr txBox="1"/>
          <p:nvPr/>
        </p:nvSpPr>
        <p:spPr>
          <a:xfrm>
            <a:off x="1338316" y="3081470"/>
            <a:ext cx="819572"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B 2</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cxnSp>
        <p:nvCxnSpPr>
          <p:cNvPr id="20" name="Lige pilforbindelse 19">
            <a:extLst>
              <a:ext uri="{FF2B5EF4-FFF2-40B4-BE49-F238E27FC236}">
                <a16:creationId xmlns:a16="http://schemas.microsoft.com/office/drawing/2014/main" id="{8C10CE53-9A63-7D7E-0828-1B4464ABABD3}"/>
              </a:ext>
            </a:extLst>
          </p:cNvPr>
          <p:cNvCxnSpPr>
            <a:cxnSpLocks/>
          </p:cNvCxnSpPr>
          <p:nvPr/>
        </p:nvCxnSpPr>
        <p:spPr>
          <a:xfrm>
            <a:off x="4775200" y="3340100"/>
            <a:ext cx="22225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Google Shape;341;p15">
            <a:extLst>
              <a:ext uri="{FF2B5EF4-FFF2-40B4-BE49-F238E27FC236}">
                <a16:creationId xmlns:a16="http://schemas.microsoft.com/office/drawing/2014/main" id="{DCB17BD1-41EE-F663-6E3B-B17D2598054B}"/>
              </a:ext>
            </a:extLst>
          </p:cNvPr>
          <p:cNvSpPr txBox="1"/>
          <p:nvPr/>
        </p:nvSpPr>
        <p:spPr>
          <a:xfrm>
            <a:off x="4729216" y="3411670"/>
            <a:ext cx="2230384" cy="690419"/>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Syd starter med at tage E, K og D</a:t>
            </a:r>
            <a:endParaRPr sz="2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23" name="Tekstfelt 22">
            <a:extLst>
              <a:ext uri="{FF2B5EF4-FFF2-40B4-BE49-F238E27FC236}">
                <a16:creationId xmlns:a16="http://schemas.microsoft.com/office/drawing/2014/main" id="{8A88C4FD-5D90-2089-D5A0-233C6339083E}"/>
              </a:ext>
            </a:extLst>
          </p:cNvPr>
          <p:cNvSpPr txBox="1"/>
          <p:nvPr/>
        </p:nvSpPr>
        <p:spPr>
          <a:xfrm>
            <a:off x="863600" y="825500"/>
            <a:ext cx="5594352" cy="461665"/>
          </a:xfrm>
          <a:prstGeom prst="rect">
            <a:avLst/>
          </a:prstGeom>
          <a:noFill/>
        </p:spPr>
        <p:txBody>
          <a:bodyPr wrap="none" rtlCol="0">
            <a:spAutoFit/>
          </a:bodyPr>
          <a:lstStyle/>
          <a:p>
            <a:r>
              <a:rPr lang="da-DK" sz="2400" dirty="0"/>
              <a:t>Syd er spilfører og spiller med </a:t>
            </a:r>
            <a:r>
              <a:rPr lang="da-DK" sz="2400" b="0" u="none" strike="noStrike" cap="none" dirty="0">
                <a:solidFill>
                  <a:schemeClr val="dk1"/>
                </a:solidFill>
                <a:latin typeface="Calibri"/>
                <a:ea typeface="Calibri"/>
                <a:cs typeface="Calibri"/>
                <a:sym typeface="Calibri"/>
              </a:rPr>
              <a:t>♠ som trumf</a:t>
            </a:r>
            <a:r>
              <a:rPr lang="da-DK" dirty="0"/>
              <a:t> </a:t>
            </a:r>
            <a:endParaRPr lang="en-US" dirty="0"/>
          </a:p>
        </p:txBody>
      </p:sp>
      <p:sp>
        <p:nvSpPr>
          <p:cNvPr id="24" name="Google Shape;335;p15">
            <a:extLst>
              <a:ext uri="{FF2B5EF4-FFF2-40B4-BE49-F238E27FC236}">
                <a16:creationId xmlns:a16="http://schemas.microsoft.com/office/drawing/2014/main" id="{4E1F2F1E-9E96-2203-63C8-CF2DF6AEBFE8}"/>
              </a:ext>
            </a:extLst>
          </p:cNvPr>
          <p:cNvSpPr/>
          <p:nvPr/>
        </p:nvSpPr>
        <p:spPr>
          <a:xfrm>
            <a:off x="8235352" y="25833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336;p15">
            <a:extLst>
              <a:ext uri="{FF2B5EF4-FFF2-40B4-BE49-F238E27FC236}">
                <a16:creationId xmlns:a16="http://schemas.microsoft.com/office/drawing/2014/main" id="{66B9C196-BC04-6F23-1E0C-5FE8DC183709}"/>
              </a:ext>
            </a:extLst>
          </p:cNvPr>
          <p:cNvSpPr/>
          <p:nvPr/>
        </p:nvSpPr>
        <p:spPr>
          <a:xfrm>
            <a:off x="8887001" y="26803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26" name="Google Shape;337;p15">
            <a:extLst>
              <a:ext uri="{FF2B5EF4-FFF2-40B4-BE49-F238E27FC236}">
                <a16:creationId xmlns:a16="http://schemas.microsoft.com/office/drawing/2014/main" id="{9DCA9553-9C4D-14B1-734A-E1187C35785D}"/>
              </a:ext>
            </a:extLst>
          </p:cNvPr>
          <p:cNvSpPr/>
          <p:nvPr/>
        </p:nvSpPr>
        <p:spPr>
          <a:xfrm>
            <a:off x="8342037"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27" name="Google Shape;338;p15">
            <a:extLst>
              <a:ext uri="{FF2B5EF4-FFF2-40B4-BE49-F238E27FC236}">
                <a16:creationId xmlns:a16="http://schemas.microsoft.com/office/drawing/2014/main" id="{6DC9C962-FC4E-DD3E-E006-22DAA3C07CED}"/>
              </a:ext>
            </a:extLst>
          </p:cNvPr>
          <p:cNvSpPr/>
          <p:nvPr/>
        </p:nvSpPr>
        <p:spPr>
          <a:xfrm>
            <a:off x="9334489"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28" name="Google Shape;339;p15">
            <a:extLst>
              <a:ext uri="{FF2B5EF4-FFF2-40B4-BE49-F238E27FC236}">
                <a16:creationId xmlns:a16="http://schemas.microsoft.com/office/drawing/2014/main" id="{184711F3-414D-3327-EBD9-374F03C447AD}"/>
              </a:ext>
            </a:extLst>
          </p:cNvPr>
          <p:cNvSpPr/>
          <p:nvPr/>
        </p:nvSpPr>
        <p:spPr>
          <a:xfrm>
            <a:off x="8887001" y="36691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29" name="Google Shape;340;p15">
            <a:extLst>
              <a:ext uri="{FF2B5EF4-FFF2-40B4-BE49-F238E27FC236}">
                <a16:creationId xmlns:a16="http://schemas.microsoft.com/office/drawing/2014/main" id="{80AFBC6B-FCB2-45C2-B722-070FCBA8A533}"/>
              </a:ext>
            </a:extLst>
          </p:cNvPr>
          <p:cNvSpPr txBox="1"/>
          <p:nvPr/>
        </p:nvSpPr>
        <p:spPr>
          <a:xfrm>
            <a:off x="8657231" y="2162120"/>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bg1">
                    <a:lumMod val="85000"/>
                  </a:schemeClr>
                </a:solidFill>
                <a:latin typeface="Calibri"/>
                <a:ea typeface="Calibri"/>
                <a:cs typeface="Calibri"/>
                <a:sym typeface="Calibri"/>
              </a:rPr>
              <a:t>K 9 8</a:t>
            </a:r>
            <a:r>
              <a:rPr lang="da-DK" sz="2400" b="0" i="0" u="none" strike="noStrike" cap="none" dirty="0">
                <a:solidFill>
                  <a:schemeClr val="dk1"/>
                </a:solidFill>
                <a:latin typeface="Calibri"/>
                <a:ea typeface="Calibri"/>
                <a:cs typeface="Calibri"/>
                <a:sym typeface="Calibri"/>
              </a:rPr>
              <a:t> </a:t>
            </a:r>
            <a:endParaRPr sz="1400" b="0" i="0" u="none" strike="noStrike" cap="none" dirty="0">
              <a:solidFill>
                <a:srgbClr val="000000"/>
              </a:solidFill>
              <a:latin typeface="Arial"/>
              <a:ea typeface="Arial"/>
              <a:cs typeface="Arial"/>
              <a:sym typeface="Arial"/>
            </a:endParaRPr>
          </a:p>
        </p:txBody>
      </p:sp>
      <p:sp>
        <p:nvSpPr>
          <p:cNvPr id="30" name="Google Shape;341;p15">
            <a:extLst>
              <a:ext uri="{FF2B5EF4-FFF2-40B4-BE49-F238E27FC236}">
                <a16:creationId xmlns:a16="http://schemas.microsoft.com/office/drawing/2014/main" id="{1E58175F-6FFB-82C0-6EA2-AA1E7981F20B}"/>
              </a:ext>
            </a:extLst>
          </p:cNvPr>
          <p:cNvSpPr txBox="1"/>
          <p:nvPr/>
        </p:nvSpPr>
        <p:spPr>
          <a:xfrm>
            <a:off x="8297916" y="39831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dirty="0">
                <a:solidFill>
                  <a:schemeClr val="bg1">
                    <a:lumMod val="85000"/>
                  </a:schemeClr>
                </a:solidFill>
                <a:latin typeface="Calibri"/>
                <a:ea typeface="Calibri"/>
                <a:cs typeface="Calibri"/>
                <a:sym typeface="Calibri"/>
              </a:rPr>
              <a:t>E D 5 </a:t>
            </a:r>
            <a:r>
              <a:rPr lang="da-DK" sz="2400" dirty="0">
                <a:solidFill>
                  <a:schemeClr val="dk1"/>
                </a:solidFill>
                <a:latin typeface="Calibri"/>
                <a:ea typeface="Calibri"/>
                <a:cs typeface="Calibri"/>
                <a:sym typeface="Calibri"/>
              </a:rPr>
              <a:t>4 3</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1" name="Tekstfelt 30">
            <a:extLst>
              <a:ext uri="{FF2B5EF4-FFF2-40B4-BE49-F238E27FC236}">
                <a16:creationId xmlns:a16="http://schemas.microsoft.com/office/drawing/2014/main" id="{46F8342F-62C4-C466-2CF5-2809B9182E19}"/>
              </a:ext>
            </a:extLst>
          </p:cNvPr>
          <p:cNvSpPr txBox="1"/>
          <p:nvPr/>
        </p:nvSpPr>
        <p:spPr>
          <a:xfrm>
            <a:off x="8197252" y="4775200"/>
            <a:ext cx="1553630" cy="461665"/>
          </a:xfrm>
          <a:prstGeom prst="rect">
            <a:avLst/>
          </a:prstGeom>
          <a:noFill/>
        </p:spPr>
        <p:txBody>
          <a:bodyPr wrap="none" rtlCol="0">
            <a:spAutoFit/>
          </a:bodyPr>
          <a:lstStyle/>
          <a:p>
            <a:r>
              <a:rPr lang="da-DK" sz="2400" b="1" dirty="0"/>
              <a:t>SPILFØRER</a:t>
            </a:r>
            <a:endParaRPr lang="en-US" b="1" dirty="0"/>
          </a:p>
        </p:txBody>
      </p:sp>
      <p:sp>
        <p:nvSpPr>
          <p:cNvPr id="32" name="Google Shape;341;p15">
            <a:extLst>
              <a:ext uri="{FF2B5EF4-FFF2-40B4-BE49-F238E27FC236}">
                <a16:creationId xmlns:a16="http://schemas.microsoft.com/office/drawing/2014/main" id="{39C8C36C-54B3-E554-FDBD-C0A392299553}"/>
              </a:ext>
            </a:extLst>
          </p:cNvPr>
          <p:cNvSpPr txBox="1"/>
          <p:nvPr/>
        </p:nvSpPr>
        <p:spPr>
          <a:xfrm>
            <a:off x="7358116" y="3081470"/>
            <a:ext cx="819572"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b="0" i="0" u="none" strike="noStrike" cap="none" dirty="0">
                <a:solidFill>
                  <a:schemeClr val="bg1">
                    <a:lumMod val="85000"/>
                  </a:schemeClr>
                </a:solidFill>
                <a:latin typeface="Calibri"/>
                <a:ea typeface="Calibri"/>
                <a:cs typeface="Calibri"/>
                <a:sym typeface="Calibri"/>
              </a:rPr>
              <a:t>B 2</a:t>
            </a:r>
            <a:endParaRPr sz="1400" b="0" i="0" u="none" strike="noStrike" cap="none" dirty="0">
              <a:solidFill>
                <a:schemeClr val="bg1">
                  <a:lumMod val="85000"/>
                </a:schemeClr>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3" name="Google Shape;341;p15">
            <a:extLst>
              <a:ext uri="{FF2B5EF4-FFF2-40B4-BE49-F238E27FC236}">
                <a16:creationId xmlns:a16="http://schemas.microsoft.com/office/drawing/2014/main" id="{4345FD42-AF34-006D-3422-C621E872637F}"/>
              </a:ext>
            </a:extLst>
          </p:cNvPr>
          <p:cNvSpPr txBox="1"/>
          <p:nvPr/>
        </p:nvSpPr>
        <p:spPr>
          <a:xfrm>
            <a:off x="9707616" y="30814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bg1">
                    <a:lumMod val="85000"/>
                  </a:schemeClr>
                </a:solidFill>
                <a:latin typeface="Calibri"/>
                <a:ea typeface="Calibri"/>
                <a:cs typeface="Calibri"/>
                <a:sym typeface="Calibri"/>
              </a:rPr>
              <a:t> </a:t>
            </a:r>
            <a:r>
              <a:rPr lang="da-DK" sz="2400" dirty="0">
                <a:solidFill>
                  <a:schemeClr val="bg1">
                    <a:lumMod val="85000"/>
                  </a:schemeClr>
                </a:solidFill>
                <a:latin typeface="Calibri"/>
                <a:ea typeface="Calibri"/>
                <a:cs typeface="Calibri"/>
                <a:sym typeface="Calibri"/>
              </a:rPr>
              <a:t>T 7 6</a:t>
            </a:r>
            <a:endParaRPr sz="1400" b="0" i="0" u="none" strike="noStrike" cap="none" dirty="0">
              <a:solidFill>
                <a:schemeClr val="bg1">
                  <a:lumMod val="85000"/>
                </a:schemeClr>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5" name="Tekstfelt 34">
            <a:extLst>
              <a:ext uri="{FF2B5EF4-FFF2-40B4-BE49-F238E27FC236}">
                <a16:creationId xmlns:a16="http://schemas.microsoft.com/office/drawing/2014/main" id="{512CD0AB-8D68-242C-47F9-B9033C44EA06}"/>
              </a:ext>
            </a:extLst>
          </p:cNvPr>
          <p:cNvSpPr txBox="1"/>
          <p:nvPr/>
        </p:nvSpPr>
        <p:spPr>
          <a:xfrm>
            <a:off x="7353300" y="5346700"/>
            <a:ext cx="3937000" cy="1200329"/>
          </a:xfrm>
          <a:prstGeom prst="rect">
            <a:avLst/>
          </a:prstGeom>
          <a:solidFill>
            <a:srgbClr val="FFEEB7"/>
          </a:solidFill>
        </p:spPr>
        <p:txBody>
          <a:bodyPr wrap="square" rtlCol="0">
            <a:spAutoFit/>
          </a:bodyPr>
          <a:lstStyle/>
          <a:p>
            <a:r>
              <a:rPr lang="da-DK" sz="2400" dirty="0"/>
              <a:t>Modstanderne har ikke flere trumf, og kan ikke længere trumfe vores stik.</a:t>
            </a:r>
            <a:endParaRPr lang="en-US" dirty="0"/>
          </a:p>
        </p:txBody>
      </p:sp>
    </p:spTree>
    <p:extLst>
      <p:ext uri="{BB962C8B-B14F-4D97-AF65-F5344CB8AC3E}">
        <p14:creationId xmlns:p14="http://schemas.microsoft.com/office/powerpoint/2010/main" val="3891028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5"/>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4" grpId="0" animBg="1"/>
      <p:bldP spid="25" grpId="0" animBg="1"/>
      <p:bldP spid="26" grpId="0" animBg="1"/>
      <p:bldP spid="27" grpId="0" animBg="1"/>
      <p:bldP spid="28" grpId="0" animBg="1"/>
      <p:bldP spid="29" grpId="0"/>
      <p:bldP spid="30" grpId="0"/>
      <p:bldP spid="31" grpId="0"/>
      <p:bldP spid="32" grpId="0"/>
      <p:bldP spid="33"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C4078824-9B94-CCD2-A7B7-3687A5C61FA3}"/>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Overvej om bordet kan trumfe spilførers tabere</a:t>
            </a:r>
            <a:endParaRPr sz="1400" b="0" i="0" u="none" strike="noStrike" cap="none" dirty="0">
              <a:solidFill>
                <a:srgbClr val="000000"/>
              </a:solidFill>
              <a:latin typeface="Arial"/>
              <a:ea typeface="Arial"/>
              <a:cs typeface="Arial"/>
              <a:sym typeface="Arial"/>
            </a:endParaRPr>
          </a:p>
        </p:txBody>
      </p:sp>
      <p:sp>
        <p:nvSpPr>
          <p:cNvPr id="9" name="Google Shape;335;p15">
            <a:extLst>
              <a:ext uri="{FF2B5EF4-FFF2-40B4-BE49-F238E27FC236}">
                <a16:creationId xmlns:a16="http://schemas.microsoft.com/office/drawing/2014/main" id="{25C66ED6-BBF3-264F-8E6F-2B0F14D57307}"/>
              </a:ext>
            </a:extLst>
          </p:cNvPr>
          <p:cNvSpPr/>
          <p:nvPr/>
        </p:nvSpPr>
        <p:spPr>
          <a:xfrm>
            <a:off x="2253652" y="23547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 name="Google Shape;336;p15">
            <a:extLst>
              <a:ext uri="{FF2B5EF4-FFF2-40B4-BE49-F238E27FC236}">
                <a16:creationId xmlns:a16="http://schemas.microsoft.com/office/drawing/2014/main" id="{47E42DFA-306B-28F8-042F-9D1F90152B0D}"/>
              </a:ext>
            </a:extLst>
          </p:cNvPr>
          <p:cNvSpPr/>
          <p:nvPr/>
        </p:nvSpPr>
        <p:spPr>
          <a:xfrm>
            <a:off x="2905301" y="24517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11" name="Google Shape;337;p15">
            <a:extLst>
              <a:ext uri="{FF2B5EF4-FFF2-40B4-BE49-F238E27FC236}">
                <a16:creationId xmlns:a16="http://schemas.microsoft.com/office/drawing/2014/main" id="{09383526-6124-697E-07B3-1BF1E7D1FF82}"/>
              </a:ext>
            </a:extLst>
          </p:cNvPr>
          <p:cNvSpPr/>
          <p:nvPr/>
        </p:nvSpPr>
        <p:spPr>
          <a:xfrm>
            <a:off x="2360337" y="29424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12" name="Google Shape;338;p15">
            <a:extLst>
              <a:ext uri="{FF2B5EF4-FFF2-40B4-BE49-F238E27FC236}">
                <a16:creationId xmlns:a16="http://schemas.microsoft.com/office/drawing/2014/main" id="{BED7E6FB-E89F-7877-C384-E8482DFC9B1E}"/>
              </a:ext>
            </a:extLst>
          </p:cNvPr>
          <p:cNvSpPr/>
          <p:nvPr/>
        </p:nvSpPr>
        <p:spPr>
          <a:xfrm>
            <a:off x="3352789" y="29424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13" name="Google Shape;339;p15">
            <a:extLst>
              <a:ext uri="{FF2B5EF4-FFF2-40B4-BE49-F238E27FC236}">
                <a16:creationId xmlns:a16="http://schemas.microsoft.com/office/drawing/2014/main" id="{6300EBAC-01DE-F923-B201-12F2477CCC14}"/>
              </a:ext>
            </a:extLst>
          </p:cNvPr>
          <p:cNvSpPr/>
          <p:nvPr/>
        </p:nvSpPr>
        <p:spPr>
          <a:xfrm>
            <a:off x="2905301" y="34405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14" name="Google Shape;340;p15">
            <a:extLst>
              <a:ext uri="{FF2B5EF4-FFF2-40B4-BE49-F238E27FC236}">
                <a16:creationId xmlns:a16="http://schemas.microsoft.com/office/drawing/2014/main" id="{43090681-DBEE-577A-6812-88B2A0D7208B}"/>
              </a:ext>
            </a:extLst>
          </p:cNvPr>
          <p:cNvSpPr txBox="1"/>
          <p:nvPr/>
        </p:nvSpPr>
        <p:spPr>
          <a:xfrm>
            <a:off x="2316216" y="14890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9 8</a:t>
            </a:r>
          </a:p>
          <a:p>
            <a:pPr lvl="0">
              <a:lnSpc>
                <a:spcPct val="110000"/>
              </a:lnSpc>
              <a:buClr>
                <a:schemeClr val="dk1"/>
              </a:buClr>
              <a:buSzPts val="2400"/>
            </a:pPr>
            <a:r>
              <a:rPr lang="da-DK" sz="2400" dirty="0">
                <a:solidFill>
                  <a:srgbClr val="FF0000"/>
                </a:solidFill>
                <a:ea typeface="Calibri"/>
                <a:cs typeface="Calibri"/>
                <a:sym typeface="Calibri"/>
              </a:rPr>
              <a:t>♥  2</a:t>
            </a:r>
            <a:endParaRPr sz="2400" b="0" i="0" u="none" strike="noStrike" cap="none" dirty="0">
              <a:solidFill>
                <a:srgbClr val="000000"/>
              </a:solidFill>
              <a:latin typeface="Arial"/>
              <a:ea typeface="Arial"/>
              <a:cs typeface="Arial"/>
              <a:sym typeface="Arial"/>
            </a:endParaRPr>
          </a:p>
        </p:txBody>
      </p:sp>
      <p:sp>
        <p:nvSpPr>
          <p:cNvPr id="15" name="Google Shape;341;p15">
            <a:extLst>
              <a:ext uri="{FF2B5EF4-FFF2-40B4-BE49-F238E27FC236}">
                <a16:creationId xmlns:a16="http://schemas.microsoft.com/office/drawing/2014/main" id="{A3FE5BEC-96A4-D47D-F09C-D0459BB22428}"/>
              </a:ext>
            </a:extLst>
          </p:cNvPr>
          <p:cNvSpPr txBox="1"/>
          <p:nvPr/>
        </p:nvSpPr>
        <p:spPr>
          <a:xfrm>
            <a:off x="2316216" y="3843470"/>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D 5 4 3</a:t>
            </a:r>
          </a:p>
          <a:p>
            <a:pPr>
              <a:lnSpc>
                <a:spcPct val="110000"/>
              </a:lnSpc>
              <a:buClr>
                <a:schemeClr val="dk1"/>
              </a:buClr>
              <a:buSzPts val="2400"/>
            </a:pPr>
            <a:r>
              <a:rPr lang="da-DK" sz="3800" dirty="0">
                <a:solidFill>
                  <a:srgbClr val="FF0000"/>
                </a:solidFill>
                <a:ea typeface="Calibri"/>
                <a:cs typeface="Calibri"/>
                <a:sym typeface="Calibri"/>
              </a:rPr>
              <a:t>♥  E 5 4</a:t>
            </a:r>
            <a:endParaRPr lang="da-DK" sz="3800" dirty="0">
              <a:solidFill>
                <a:srgbClr val="000000"/>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16" name="Tekstfelt 15">
            <a:extLst>
              <a:ext uri="{FF2B5EF4-FFF2-40B4-BE49-F238E27FC236}">
                <a16:creationId xmlns:a16="http://schemas.microsoft.com/office/drawing/2014/main" id="{E278655B-30DE-F213-97C9-1815E0E9A412}"/>
              </a:ext>
            </a:extLst>
          </p:cNvPr>
          <p:cNvSpPr txBox="1"/>
          <p:nvPr/>
        </p:nvSpPr>
        <p:spPr>
          <a:xfrm>
            <a:off x="2215552" y="4546600"/>
            <a:ext cx="1553630" cy="461665"/>
          </a:xfrm>
          <a:prstGeom prst="rect">
            <a:avLst/>
          </a:prstGeom>
          <a:noFill/>
        </p:spPr>
        <p:txBody>
          <a:bodyPr wrap="none" rtlCol="0">
            <a:spAutoFit/>
          </a:bodyPr>
          <a:lstStyle/>
          <a:p>
            <a:r>
              <a:rPr lang="da-DK" sz="2400" b="1" dirty="0"/>
              <a:t>SPILFØRER</a:t>
            </a:r>
            <a:endParaRPr lang="en-US" b="1" dirty="0"/>
          </a:p>
        </p:txBody>
      </p:sp>
      <p:cxnSp>
        <p:nvCxnSpPr>
          <p:cNvPr id="20" name="Lige pilforbindelse 19">
            <a:extLst>
              <a:ext uri="{FF2B5EF4-FFF2-40B4-BE49-F238E27FC236}">
                <a16:creationId xmlns:a16="http://schemas.microsoft.com/office/drawing/2014/main" id="{8C10CE53-9A63-7D7E-0828-1B4464ABABD3}"/>
              </a:ext>
            </a:extLst>
          </p:cNvPr>
          <p:cNvCxnSpPr>
            <a:cxnSpLocks/>
          </p:cNvCxnSpPr>
          <p:nvPr/>
        </p:nvCxnSpPr>
        <p:spPr>
          <a:xfrm>
            <a:off x="5422900" y="2997200"/>
            <a:ext cx="2222500" cy="0"/>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 name="Google Shape;341;p15">
            <a:extLst>
              <a:ext uri="{FF2B5EF4-FFF2-40B4-BE49-F238E27FC236}">
                <a16:creationId xmlns:a16="http://schemas.microsoft.com/office/drawing/2014/main" id="{DCB17BD1-41EE-F663-6E3B-B17D2598054B}"/>
              </a:ext>
            </a:extLst>
          </p:cNvPr>
          <p:cNvSpPr txBox="1"/>
          <p:nvPr/>
        </p:nvSpPr>
        <p:spPr>
          <a:xfrm>
            <a:off x="5376916" y="2789370"/>
            <a:ext cx="2377880" cy="1488704"/>
          </a:xfrm>
          <a:prstGeom prst="rect">
            <a:avLst/>
          </a:prstGeom>
          <a:noFill/>
          <a:ln>
            <a:noFill/>
          </a:ln>
        </p:spPr>
        <p:txBody>
          <a:bodyPr spcFirstLastPara="1" wrap="square" lIns="91425" tIns="45700" rIns="91425" bIns="45700" anchor="t" anchorCtr="0">
            <a:noAutofit/>
          </a:bodyPr>
          <a:lstStyle/>
          <a:p>
            <a:pPr lvl="0">
              <a:lnSpc>
                <a:spcPct val="110000"/>
              </a:lnSpc>
              <a:buClr>
                <a:schemeClr val="dk1"/>
              </a:buClr>
              <a:buSzPts val="2400"/>
            </a:pPr>
            <a:endParaRPr lang="da-DK" b="0" i="0" u="none" strike="noStrike" cap="none" dirty="0">
              <a:latin typeface="Calibri"/>
              <a:ea typeface="Calibri"/>
              <a:cs typeface="Calibri"/>
              <a:sym typeface="Calibri"/>
            </a:endParaRPr>
          </a:p>
          <a:p>
            <a:pPr lvl="0">
              <a:lnSpc>
                <a:spcPct val="110000"/>
              </a:lnSpc>
              <a:buClr>
                <a:schemeClr val="dk1"/>
              </a:buClr>
              <a:buSzPts val="2400"/>
            </a:pPr>
            <a:r>
              <a:rPr lang="da-DK" dirty="0">
                <a:latin typeface="Calibri"/>
                <a:ea typeface="Calibri"/>
                <a:cs typeface="Calibri"/>
                <a:sym typeface="Calibri"/>
              </a:rPr>
              <a:t>Gå </a:t>
            </a:r>
            <a:r>
              <a:rPr lang="da-DK" b="0" i="0" u="none" strike="noStrike" cap="none" dirty="0">
                <a:latin typeface="Calibri"/>
                <a:ea typeface="Calibri"/>
                <a:cs typeface="Calibri"/>
                <a:sym typeface="Calibri"/>
              </a:rPr>
              <a:t>frem og tilbage i de andre farver.  Tæn</a:t>
            </a:r>
            <a:r>
              <a:rPr lang="da-DK" dirty="0">
                <a:latin typeface="Calibri"/>
                <a:ea typeface="Calibri"/>
                <a:cs typeface="Calibri"/>
                <a:sym typeface="Calibri"/>
              </a:rPr>
              <a:t>k på </a:t>
            </a:r>
            <a:br>
              <a:rPr lang="da-DK" dirty="0">
                <a:latin typeface="Calibri"/>
                <a:ea typeface="Calibri"/>
                <a:cs typeface="Calibri"/>
                <a:sym typeface="Calibri"/>
              </a:rPr>
            </a:br>
            <a:r>
              <a:rPr lang="da-DK" dirty="0">
                <a:latin typeface="Calibri"/>
                <a:ea typeface="Calibri"/>
                <a:cs typeface="Calibri"/>
                <a:sym typeface="Calibri"/>
              </a:rPr>
              <a:t>det, som  at tage en helikopter!</a:t>
            </a:r>
            <a:endParaRPr b="0" i="0" u="none" strike="noStrike" cap="none" dirty="0">
              <a:latin typeface="Calibri"/>
              <a:ea typeface="Calibri"/>
              <a:cs typeface="Calibri"/>
              <a:sym typeface="Calibri"/>
            </a:endParaRPr>
          </a:p>
        </p:txBody>
      </p:sp>
      <p:sp>
        <p:nvSpPr>
          <p:cNvPr id="23" name="Tekstfelt 22">
            <a:extLst>
              <a:ext uri="{FF2B5EF4-FFF2-40B4-BE49-F238E27FC236}">
                <a16:creationId xmlns:a16="http://schemas.microsoft.com/office/drawing/2014/main" id="{8A88C4FD-5D90-2089-D5A0-233C6339083E}"/>
              </a:ext>
            </a:extLst>
          </p:cNvPr>
          <p:cNvSpPr txBox="1"/>
          <p:nvPr/>
        </p:nvSpPr>
        <p:spPr>
          <a:xfrm>
            <a:off x="914400" y="812800"/>
            <a:ext cx="5594352" cy="461665"/>
          </a:xfrm>
          <a:prstGeom prst="rect">
            <a:avLst/>
          </a:prstGeom>
          <a:noFill/>
        </p:spPr>
        <p:txBody>
          <a:bodyPr wrap="none" rtlCol="0">
            <a:spAutoFit/>
          </a:bodyPr>
          <a:lstStyle/>
          <a:p>
            <a:r>
              <a:rPr lang="da-DK" sz="2400" dirty="0"/>
              <a:t>Syd er spilfører og spiller med </a:t>
            </a:r>
            <a:r>
              <a:rPr lang="da-DK" sz="2400" b="0" i="0" u="none" strike="noStrike" cap="none" dirty="0">
                <a:solidFill>
                  <a:schemeClr val="dk1"/>
                </a:solidFill>
                <a:latin typeface="Calibri"/>
                <a:ea typeface="Calibri"/>
                <a:cs typeface="Calibri"/>
                <a:sym typeface="Calibri"/>
              </a:rPr>
              <a:t>♠ som trumf</a:t>
            </a:r>
            <a:r>
              <a:rPr lang="da-DK" dirty="0"/>
              <a:t> </a:t>
            </a:r>
            <a:endParaRPr lang="en-US" dirty="0"/>
          </a:p>
        </p:txBody>
      </p:sp>
      <p:sp>
        <p:nvSpPr>
          <p:cNvPr id="2" name="Google Shape;340;p15">
            <a:extLst>
              <a:ext uri="{FF2B5EF4-FFF2-40B4-BE49-F238E27FC236}">
                <a16:creationId xmlns:a16="http://schemas.microsoft.com/office/drawing/2014/main" id="{0E5F11B8-C449-5845-24E1-9674D74FAB4E}"/>
              </a:ext>
            </a:extLst>
          </p:cNvPr>
          <p:cNvSpPr txBox="1"/>
          <p:nvPr/>
        </p:nvSpPr>
        <p:spPr>
          <a:xfrm>
            <a:off x="1084316" y="26955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B 2</a:t>
            </a:r>
          </a:p>
          <a:p>
            <a:pPr lvl="0">
              <a:lnSpc>
                <a:spcPct val="110000"/>
              </a:lnSpc>
              <a:buClr>
                <a:schemeClr val="dk1"/>
              </a:buClr>
              <a:buSzPts val="2400"/>
            </a:pPr>
            <a:r>
              <a:rPr lang="da-DK" sz="2400" dirty="0">
                <a:solidFill>
                  <a:srgbClr val="FF0000"/>
                </a:solidFill>
                <a:ea typeface="Calibri"/>
                <a:cs typeface="Calibri"/>
                <a:sym typeface="Calibri"/>
              </a:rPr>
              <a:t>♥  T 9 8</a:t>
            </a:r>
            <a:endParaRPr sz="2400" b="0" i="0" u="none" strike="noStrike" cap="none" dirty="0">
              <a:solidFill>
                <a:srgbClr val="000000"/>
              </a:solidFill>
              <a:latin typeface="Arial"/>
              <a:ea typeface="Arial"/>
              <a:cs typeface="Arial"/>
              <a:sym typeface="Arial"/>
            </a:endParaRPr>
          </a:p>
        </p:txBody>
      </p:sp>
      <p:sp>
        <p:nvSpPr>
          <p:cNvPr id="3" name="Google Shape;340;p15">
            <a:extLst>
              <a:ext uri="{FF2B5EF4-FFF2-40B4-BE49-F238E27FC236}">
                <a16:creationId xmlns:a16="http://schemas.microsoft.com/office/drawing/2014/main" id="{073A6001-4C6F-2519-3069-0D23B91F20DD}"/>
              </a:ext>
            </a:extLst>
          </p:cNvPr>
          <p:cNvSpPr txBox="1"/>
          <p:nvPr/>
        </p:nvSpPr>
        <p:spPr>
          <a:xfrm>
            <a:off x="3700516" y="2695520"/>
            <a:ext cx="2111269" cy="125418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T 7 6</a:t>
            </a:r>
            <a:endParaRPr lang="da-DK" sz="2400" b="0" i="0" u="none" strike="noStrike" cap="none" dirty="0">
              <a:solidFill>
                <a:schemeClr val="dk1"/>
              </a:solidFill>
              <a:ea typeface="Calibri"/>
              <a:cs typeface="Calibri"/>
              <a:sym typeface="Calibri"/>
            </a:endParaRPr>
          </a:p>
          <a:p>
            <a:pPr lvl="0">
              <a:lnSpc>
                <a:spcPct val="110000"/>
              </a:lnSpc>
              <a:buClr>
                <a:schemeClr val="dk1"/>
              </a:buClr>
              <a:buSzPts val="2400"/>
            </a:pPr>
            <a:r>
              <a:rPr lang="da-DK" sz="2400" dirty="0">
                <a:solidFill>
                  <a:srgbClr val="FF0000"/>
                </a:solidFill>
                <a:ea typeface="Calibri"/>
                <a:cs typeface="Calibri"/>
                <a:sym typeface="Calibri"/>
              </a:rPr>
              <a:t>♥ K D B 7 6</a:t>
            </a:r>
            <a:endParaRPr sz="2400" b="0" i="0" u="none" strike="noStrike" cap="none" dirty="0">
              <a:solidFill>
                <a:srgbClr val="000000"/>
              </a:solidFill>
              <a:ea typeface="Arial"/>
              <a:cs typeface="Arial"/>
              <a:sym typeface="Arial"/>
            </a:endParaRPr>
          </a:p>
        </p:txBody>
      </p:sp>
      <p:sp>
        <p:nvSpPr>
          <p:cNvPr id="4" name="Google Shape;335;p15">
            <a:extLst>
              <a:ext uri="{FF2B5EF4-FFF2-40B4-BE49-F238E27FC236}">
                <a16:creationId xmlns:a16="http://schemas.microsoft.com/office/drawing/2014/main" id="{9D921FDC-E8BF-AEE5-D60E-2484D3A8F66B}"/>
              </a:ext>
            </a:extLst>
          </p:cNvPr>
          <p:cNvSpPr/>
          <p:nvPr/>
        </p:nvSpPr>
        <p:spPr>
          <a:xfrm>
            <a:off x="9048152" y="23420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 name="Google Shape;336;p15">
            <a:extLst>
              <a:ext uri="{FF2B5EF4-FFF2-40B4-BE49-F238E27FC236}">
                <a16:creationId xmlns:a16="http://schemas.microsoft.com/office/drawing/2014/main" id="{BC5A096D-78EB-64A8-6134-6766B5280914}"/>
              </a:ext>
            </a:extLst>
          </p:cNvPr>
          <p:cNvSpPr/>
          <p:nvPr/>
        </p:nvSpPr>
        <p:spPr>
          <a:xfrm>
            <a:off x="9699801" y="24390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6" name="Google Shape;337;p15">
            <a:extLst>
              <a:ext uri="{FF2B5EF4-FFF2-40B4-BE49-F238E27FC236}">
                <a16:creationId xmlns:a16="http://schemas.microsoft.com/office/drawing/2014/main" id="{BEDC1992-E3DB-C992-1ED4-1045D88A3316}"/>
              </a:ext>
            </a:extLst>
          </p:cNvPr>
          <p:cNvSpPr/>
          <p:nvPr/>
        </p:nvSpPr>
        <p:spPr>
          <a:xfrm>
            <a:off x="9154837" y="2929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8" name="Google Shape;338;p15">
            <a:extLst>
              <a:ext uri="{FF2B5EF4-FFF2-40B4-BE49-F238E27FC236}">
                <a16:creationId xmlns:a16="http://schemas.microsoft.com/office/drawing/2014/main" id="{3042994B-2903-61EF-B8A6-31CC343B26CD}"/>
              </a:ext>
            </a:extLst>
          </p:cNvPr>
          <p:cNvSpPr/>
          <p:nvPr/>
        </p:nvSpPr>
        <p:spPr>
          <a:xfrm>
            <a:off x="10147289" y="2929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19" name="Google Shape;339;p15">
            <a:extLst>
              <a:ext uri="{FF2B5EF4-FFF2-40B4-BE49-F238E27FC236}">
                <a16:creationId xmlns:a16="http://schemas.microsoft.com/office/drawing/2014/main" id="{08BC4452-E1C3-167C-B776-FB847A2DBAEC}"/>
              </a:ext>
            </a:extLst>
          </p:cNvPr>
          <p:cNvSpPr/>
          <p:nvPr/>
        </p:nvSpPr>
        <p:spPr>
          <a:xfrm>
            <a:off x="9699801" y="34278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21" name="Google Shape;340;p15">
            <a:extLst>
              <a:ext uri="{FF2B5EF4-FFF2-40B4-BE49-F238E27FC236}">
                <a16:creationId xmlns:a16="http://schemas.microsoft.com/office/drawing/2014/main" id="{D3ACC783-F712-EE12-6BF4-E5CE3371AE22}"/>
              </a:ext>
            </a:extLst>
          </p:cNvPr>
          <p:cNvSpPr txBox="1"/>
          <p:nvPr/>
        </p:nvSpPr>
        <p:spPr>
          <a:xfrm>
            <a:off x="9110716" y="14763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a:t>
            </a:r>
            <a:r>
              <a:rPr lang="da-DK" sz="2400" b="0" i="0" u="none" strike="noStrike" cap="none" dirty="0">
                <a:solidFill>
                  <a:schemeClr val="bg1">
                    <a:lumMod val="85000"/>
                  </a:schemeClr>
                </a:solidFill>
                <a:latin typeface="Calibri"/>
                <a:ea typeface="Calibri"/>
                <a:cs typeface="Calibri"/>
                <a:sym typeface="Calibri"/>
              </a:rPr>
              <a:t>9 8</a:t>
            </a:r>
          </a:p>
          <a:p>
            <a:pPr lvl="0">
              <a:lnSpc>
                <a:spcPct val="110000"/>
              </a:lnSpc>
              <a:buClr>
                <a:schemeClr val="dk1"/>
              </a:buClr>
              <a:buSzPts val="2400"/>
            </a:pPr>
            <a:r>
              <a:rPr lang="da-DK" sz="2400" dirty="0">
                <a:solidFill>
                  <a:srgbClr val="FFE0D9"/>
                </a:solidFill>
                <a:ea typeface="Calibri"/>
                <a:cs typeface="Calibri"/>
                <a:sym typeface="Calibri"/>
              </a:rPr>
              <a:t>♥  2</a:t>
            </a:r>
            <a:endParaRPr sz="2400" b="0" i="0" u="none" strike="noStrike" cap="none" dirty="0">
              <a:solidFill>
                <a:srgbClr val="FFE0D9"/>
              </a:solidFill>
              <a:latin typeface="Arial"/>
              <a:ea typeface="Arial"/>
              <a:cs typeface="Arial"/>
              <a:sym typeface="Arial"/>
            </a:endParaRPr>
          </a:p>
        </p:txBody>
      </p:sp>
      <p:sp>
        <p:nvSpPr>
          <p:cNvPr id="34" name="Google Shape;341;p15">
            <a:extLst>
              <a:ext uri="{FF2B5EF4-FFF2-40B4-BE49-F238E27FC236}">
                <a16:creationId xmlns:a16="http://schemas.microsoft.com/office/drawing/2014/main" id="{618A7DCD-E975-66CF-D834-8177611C3E23}"/>
              </a:ext>
            </a:extLst>
          </p:cNvPr>
          <p:cNvSpPr txBox="1"/>
          <p:nvPr/>
        </p:nvSpPr>
        <p:spPr>
          <a:xfrm>
            <a:off x="9110716" y="3830770"/>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D 5 4 3</a:t>
            </a:r>
          </a:p>
          <a:p>
            <a:pPr>
              <a:lnSpc>
                <a:spcPct val="110000"/>
              </a:lnSpc>
              <a:buClr>
                <a:schemeClr val="dk1"/>
              </a:buClr>
              <a:buSzPts val="2400"/>
            </a:pPr>
            <a:r>
              <a:rPr lang="da-DK" sz="3800" dirty="0">
                <a:solidFill>
                  <a:srgbClr val="FFE0D9"/>
                </a:solidFill>
                <a:ea typeface="Calibri"/>
                <a:cs typeface="Calibri"/>
                <a:sym typeface="Calibri"/>
              </a:rPr>
              <a:t>♥  E 5 4</a:t>
            </a:r>
            <a:endParaRPr lang="da-DK" sz="3800" dirty="0">
              <a:solidFill>
                <a:srgbClr val="FFE0D9"/>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6" name="Tekstfelt 35">
            <a:extLst>
              <a:ext uri="{FF2B5EF4-FFF2-40B4-BE49-F238E27FC236}">
                <a16:creationId xmlns:a16="http://schemas.microsoft.com/office/drawing/2014/main" id="{6675F561-AFB6-295A-3B34-B7A9FC656DDC}"/>
              </a:ext>
            </a:extLst>
          </p:cNvPr>
          <p:cNvSpPr txBox="1"/>
          <p:nvPr/>
        </p:nvSpPr>
        <p:spPr>
          <a:xfrm>
            <a:off x="9010052" y="4533900"/>
            <a:ext cx="1553630" cy="461665"/>
          </a:xfrm>
          <a:prstGeom prst="rect">
            <a:avLst/>
          </a:prstGeom>
          <a:noFill/>
        </p:spPr>
        <p:txBody>
          <a:bodyPr wrap="none" rtlCol="0">
            <a:spAutoFit/>
          </a:bodyPr>
          <a:lstStyle/>
          <a:p>
            <a:r>
              <a:rPr lang="da-DK" sz="2400" b="1" dirty="0"/>
              <a:t>SPILFØRER</a:t>
            </a:r>
            <a:endParaRPr lang="en-US" b="1" dirty="0"/>
          </a:p>
        </p:txBody>
      </p:sp>
      <p:sp>
        <p:nvSpPr>
          <p:cNvPr id="37" name="Google Shape;340;p15">
            <a:extLst>
              <a:ext uri="{FF2B5EF4-FFF2-40B4-BE49-F238E27FC236}">
                <a16:creationId xmlns:a16="http://schemas.microsoft.com/office/drawing/2014/main" id="{3D02BC0D-843A-9F0D-6DF2-BAB96B74B7BD}"/>
              </a:ext>
            </a:extLst>
          </p:cNvPr>
          <p:cNvSpPr txBox="1"/>
          <p:nvPr/>
        </p:nvSpPr>
        <p:spPr>
          <a:xfrm>
            <a:off x="7878816" y="26828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B 2</a:t>
            </a:r>
          </a:p>
          <a:p>
            <a:pPr lvl="0">
              <a:lnSpc>
                <a:spcPct val="110000"/>
              </a:lnSpc>
              <a:buClr>
                <a:schemeClr val="dk1"/>
              </a:buClr>
              <a:buSzPts val="2400"/>
            </a:pPr>
            <a:r>
              <a:rPr lang="da-DK" sz="2400" dirty="0">
                <a:solidFill>
                  <a:srgbClr val="FF0000"/>
                </a:solidFill>
                <a:ea typeface="Calibri"/>
                <a:cs typeface="Calibri"/>
                <a:sym typeface="Calibri"/>
              </a:rPr>
              <a:t>♥  </a:t>
            </a:r>
            <a:r>
              <a:rPr lang="da-DK" sz="2400" dirty="0">
                <a:solidFill>
                  <a:srgbClr val="FFE0D9"/>
                </a:solidFill>
                <a:ea typeface="Calibri"/>
                <a:cs typeface="Calibri"/>
                <a:sym typeface="Calibri"/>
              </a:rPr>
              <a:t>T 9 8</a:t>
            </a:r>
            <a:endParaRPr sz="2400" b="0" i="0" u="none" strike="noStrike" cap="none" dirty="0">
              <a:solidFill>
                <a:srgbClr val="FFE0D9"/>
              </a:solidFill>
              <a:latin typeface="Arial"/>
              <a:ea typeface="Arial"/>
              <a:cs typeface="Arial"/>
              <a:sym typeface="Arial"/>
            </a:endParaRPr>
          </a:p>
        </p:txBody>
      </p:sp>
      <p:sp>
        <p:nvSpPr>
          <p:cNvPr id="38" name="Google Shape;340;p15">
            <a:extLst>
              <a:ext uri="{FF2B5EF4-FFF2-40B4-BE49-F238E27FC236}">
                <a16:creationId xmlns:a16="http://schemas.microsoft.com/office/drawing/2014/main" id="{84969C8B-953F-8D1F-5448-0DD0CF0F6D46}"/>
              </a:ext>
            </a:extLst>
          </p:cNvPr>
          <p:cNvSpPr txBox="1"/>
          <p:nvPr/>
        </p:nvSpPr>
        <p:spPr>
          <a:xfrm>
            <a:off x="10495016" y="2682820"/>
            <a:ext cx="2111269" cy="125418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T 7 6</a:t>
            </a:r>
            <a:endParaRPr lang="da-DK" sz="2400" b="0" i="0" u="none" strike="noStrike" cap="none" dirty="0">
              <a:solidFill>
                <a:schemeClr val="dk1"/>
              </a:solidFill>
              <a:ea typeface="Calibri"/>
              <a:cs typeface="Calibri"/>
              <a:sym typeface="Calibri"/>
            </a:endParaRPr>
          </a:p>
          <a:p>
            <a:pPr lvl="0">
              <a:lnSpc>
                <a:spcPct val="110000"/>
              </a:lnSpc>
              <a:buClr>
                <a:schemeClr val="dk1"/>
              </a:buClr>
              <a:buSzPts val="2400"/>
            </a:pPr>
            <a:r>
              <a:rPr lang="da-DK" sz="2400" dirty="0">
                <a:solidFill>
                  <a:srgbClr val="FF0000"/>
                </a:solidFill>
                <a:ea typeface="Calibri"/>
                <a:cs typeface="Calibri"/>
                <a:sym typeface="Calibri"/>
              </a:rPr>
              <a:t>♥ K D </a:t>
            </a:r>
            <a:r>
              <a:rPr lang="da-DK" sz="2400" dirty="0">
                <a:solidFill>
                  <a:srgbClr val="FFE0D9"/>
                </a:solidFill>
                <a:ea typeface="Calibri"/>
                <a:cs typeface="Calibri"/>
                <a:sym typeface="Calibri"/>
              </a:rPr>
              <a:t>B 7 6</a:t>
            </a:r>
            <a:endParaRPr sz="2400" b="0" i="0" u="none" strike="noStrike" cap="none" dirty="0">
              <a:solidFill>
                <a:srgbClr val="FFE0D9"/>
              </a:solidFill>
              <a:ea typeface="Arial"/>
              <a:cs typeface="Arial"/>
              <a:sym typeface="Arial"/>
            </a:endParaRPr>
          </a:p>
        </p:txBody>
      </p:sp>
      <p:sp>
        <p:nvSpPr>
          <p:cNvPr id="39" name="Tekstfelt 38">
            <a:extLst>
              <a:ext uri="{FF2B5EF4-FFF2-40B4-BE49-F238E27FC236}">
                <a16:creationId xmlns:a16="http://schemas.microsoft.com/office/drawing/2014/main" id="{E860902F-CE91-4BA9-8A24-D90F7A60BB23}"/>
              </a:ext>
            </a:extLst>
          </p:cNvPr>
          <p:cNvSpPr txBox="1"/>
          <p:nvPr/>
        </p:nvSpPr>
        <p:spPr>
          <a:xfrm>
            <a:off x="7848600" y="5003800"/>
            <a:ext cx="3937000" cy="1200329"/>
          </a:xfrm>
          <a:prstGeom prst="rect">
            <a:avLst/>
          </a:prstGeom>
          <a:solidFill>
            <a:srgbClr val="FFEEB7"/>
          </a:solidFill>
        </p:spPr>
        <p:txBody>
          <a:bodyPr wrap="square" rtlCol="0">
            <a:spAutoFit/>
          </a:bodyPr>
          <a:lstStyle/>
          <a:p>
            <a:r>
              <a:rPr lang="da-DK" sz="2400" dirty="0"/>
              <a:t>Først når de to tabere i </a:t>
            </a:r>
            <a:r>
              <a:rPr lang="da-DK" sz="2400" dirty="0">
                <a:solidFill>
                  <a:srgbClr val="FF0000"/>
                </a:solidFill>
                <a:ea typeface="Calibri"/>
                <a:cs typeface="Calibri"/>
                <a:sym typeface="Calibri"/>
              </a:rPr>
              <a:t>♥ </a:t>
            </a:r>
            <a:r>
              <a:rPr lang="da-DK" sz="2400" dirty="0">
                <a:ea typeface="Calibri"/>
                <a:cs typeface="Calibri"/>
                <a:sym typeface="Calibri"/>
              </a:rPr>
              <a:t>er  trumfet hos Nord, bør modpartens trumfer trækkes.</a:t>
            </a:r>
            <a:endParaRPr lang="en-US" dirty="0"/>
          </a:p>
        </p:txBody>
      </p:sp>
      <p:sp>
        <p:nvSpPr>
          <p:cNvPr id="17" name="Tekstfelt 16">
            <a:extLst>
              <a:ext uri="{FF2B5EF4-FFF2-40B4-BE49-F238E27FC236}">
                <a16:creationId xmlns:a16="http://schemas.microsoft.com/office/drawing/2014/main" id="{CD0047B3-1FE0-8293-0C4D-256CEDFA6860}"/>
              </a:ext>
            </a:extLst>
          </p:cNvPr>
          <p:cNvSpPr txBox="1"/>
          <p:nvPr/>
        </p:nvSpPr>
        <p:spPr>
          <a:xfrm>
            <a:off x="914400" y="5321300"/>
            <a:ext cx="5360378" cy="830997"/>
          </a:xfrm>
          <a:prstGeom prst="rect">
            <a:avLst/>
          </a:prstGeom>
          <a:noFill/>
          <a:ln>
            <a:solidFill>
              <a:srgbClr val="000000"/>
            </a:solidFill>
          </a:ln>
        </p:spPr>
        <p:txBody>
          <a:bodyPr wrap="none" rtlCol="0">
            <a:spAutoFit/>
          </a:bodyPr>
          <a:lstStyle/>
          <a:p>
            <a:r>
              <a:rPr lang="da-DK" sz="2400" dirty="0"/>
              <a:t>Definition: </a:t>
            </a:r>
            <a:r>
              <a:rPr lang="da-DK" sz="2400" i="1" dirty="0"/>
              <a:t>En taber er et stik vi forventer</a:t>
            </a:r>
          </a:p>
          <a:p>
            <a:r>
              <a:rPr lang="da-DK" sz="2400" i="1" dirty="0"/>
              <a:t>modparten vinder. </a:t>
            </a:r>
            <a:endParaRPr lang="en-US" i="1" dirty="0"/>
          </a:p>
        </p:txBody>
      </p:sp>
      <p:pic>
        <p:nvPicPr>
          <p:cNvPr id="18" name="Billede 17">
            <a:extLst>
              <a:ext uri="{FF2B5EF4-FFF2-40B4-BE49-F238E27FC236}">
                <a16:creationId xmlns:a16="http://schemas.microsoft.com/office/drawing/2014/main" id="{CD6345C2-98A9-19D2-BEDA-43F2882A918B}"/>
              </a:ext>
            </a:extLst>
          </p:cNvPr>
          <p:cNvPicPr>
            <a:picLocks noChangeAspect="1"/>
          </p:cNvPicPr>
          <p:nvPr/>
        </p:nvPicPr>
        <p:blipFill>
          <a:blip r:embed="rId3" cstate="print"/>
          <a:stretch>
            <a:fillRect/>
          </a:stretch>
        </p:blipFill>
        <p:spPr>
          <a:xfrm flipH="1">
            <a:off x="6629400" y="3960574"/>
            <a:ext cx="1032312" cy="892652"/>
          </a:xfrm>
          <a:prstGeom prst="rect">
            <a:avLst/>
          </a:prstGeom>
        </p:spPr>
      </p:pic>
      <p:sp>
        <p:nvSpPr>
          <p:cNvPr id="24" name="Google Shape;341;p15">
            <a:extLst>
              <a:ext uri="{FF2B5EF4-FFF2-40B4-BE49-F238E27FC236}">
                <a16:creationId xmlns:a16="http://schemas.microsoft.com/office/drawing/2014/main" id="{ACF371DF-0785-8A46-1EFF-51CFB1E9074B}"/>
              </a:ext>
            </a:extLst>
          </p:cNvPr>
          <p:cNvSpPr txBox="1"/>
          <p:nvPr/>
        </p:nvSpPr>
        <p:spPr>
          <a:xfrm>
            <a:off x="5389616" y="2128970"/>
            <a:ext cx="2458984" cy="690419"/>
          </a:xfrm>
          <a:prstGeom prst="rect">
            <a:avLst/>
          </a:prstGeom>
          <a:noFill/>
          <a:ln>
            <a:noFill/>
          </a:ln>
        </p:spPr>
        <p:txBody>
          <a:bodyPr spcFirstLastPara="1" wrap="square" lIns="91425" tIns="45700" rIns="91425" bIns="45700" anchor="t" anchorCtr="0">
            <a:noAutofit/>
          </a:bodyPr>
          <a:lstStyle/>
          <a:p>
            <a:pPr lvl="0">
              <a:lnSpc>
                <a:spcPct val="110000"/>
              </a:lnSpc>
              <a:buClr>
                <a:schemeClr val="dk1"/>
              </a:buClr>
              <a:buSzPts val="2400"/>
            </a:pPr>
            <a:r>
              <a:rPr lang="da-DK" b="0" i="0" u="none" strike="noStrike" cap="none" dirty="0">
                <a:solidFill>
                  <a:schemeClr val="dk1"/>
                </a:solidFill>
                <a:latin typeface="Calibri"/>
                <a:ea typeface="Calibri"/>
                <a:cs typeface="Calibri"/>
                <a:sym typeface="Calibri"/>
              </a:rPr>
              <a:t>Syd trækker </a:t>
            </a:r>
            <a:r>
              <a:rPr lang="da-DK" dirty="0">
                <a:solidFill>
                  <a:srgbClr val="FF0000"/>
                </a:solidFill>
                <a:ea typeface="Calibri"/>
                <a:cs typeface="Calibri"/>
                <a:sym typeface="Calibri"/>
              </a:rPr>
              <a:t>♥ </a:t>
            </a:r>
            <a:r>
              <a:rPr lang="da-DK" dirty="0">
                <a:ea typeface="Calibri"/>
                <a:cs typeface="Calibri"/>
                <a:sym typeface="Calibri"/>
              </a:rPr>
              <a:t>Es og trumfer </a:t>
            </a:r>
            <a:r>
              <a:rPr lang="da-DK" dirty="0">
                <a:solidFill>
                  <a:srgbClr val="FF0000"/>
                </a:solidFill>
                <a:ea typeface="Calibri"/>
                <a:cs typeface="Calibri"/>
                <a:sym typeface="Calibri"/>
              </a:rPr>
              <a:t>♥  </a:t>
            </a:r>
            <a:r>
              <a:rPr lang="da-DK" dirty="0">
                <a:ea typeface="Calibri"/>
                <a:cs typeface="Calibri"/>
                <a:sym typeface="Calibri"/>
              </a:rPr>
              <a:t>5, 4</a:t>
            </a:r>
          </a:p>
        </p:txBody>
      </p:sp>
    </p:spTree>
    <p:extLst>
      <p:ext uri="{BB962C8B-B14F-4D97-AF65-F5344CB8AC3E}">
        <p14:creationId xmlns:p14="http://schemas.microsoft.com/office/powerpoint/2010/main" val="1667230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4"/>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6"/>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9"/>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4" grpId="0" animBg="1"/>
      <p:bldP spid="5" grpId="0" animBg="1"/>
      <p:bldP spid="6" grpId="0" animBg="1"/>
      <p:bldP spid="8" grpId="0" animBg="1"/>
      <p:bldP spid="19" grpId="0" animBg="1"/>
      <p:bldP spid="21" grpId="0"/>
      <p:bldP spid="34" grpId="0"/>
      <p:bldP spid="36" grpId="0"/>
      <p:bldP spid="37" grpId="0"/>
      <p:bldP spid="38" grpId="0"/>
      <p:bldP spid="39" grpId="0" animBg="1"/>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oogle Shape;106;p3">
            <a:extLst>
              <a:ext uri="{FF2B5EF4-FFF2-40B4-BE49-F238E27FC236}">
                <a16:creationId xmlns:a16="http://schemas.microsoft.com/office/drawing/2014/main" id="{E18C77C8-A939-BF52-68D7-A458D0AD7EFF}"/>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Fokuser på antallet af modpartens trumfer</a:t>
            </a:r>
            <a:endParaRPr sz="1400" b="0" i="0" u="none" strike="noStrike" cap="none" dirty="0">
              <a:solidFill>
                <a:srgbClr val="000000"/>
              </a:solidFill>
              <a:latin typeface="Arial"/>
              <a:ea typeface="Arial"/>
              <a:cs typeface="Arial"/>
              <a:sym typeface="Arial"/>
            </a:endParaRPr>
          </a:p>
        </p:txBody>
      </p:sp>
      <p:sp>
        <p:nvSpPr>
          <p:cNvPr id="10" name="Google Shape;335;p15">
            <a:extLst>
              <a:ext uri="{FF2B5EF4-FFF2-40B4-BE49-F238E27FC236}">
                <a16:creationId xmlns:a16="http://schemas.microsoft.com/office/drawing/2014/main" id="{EAD9A953-E488-CAE5-587B-3C29D72A13F5}"/>
              </a:ext>
            </a:extLst>
          </p:cNvPr>
          <p:cNvSpPr/>
          <p:nvPr/>
        </p:nvSpPr>
        <p:spPr>
          <a:xfrm>
            <a:off x="1694852" y="25833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 name="Google Shape;336;p15">
            <a:extLst>
              <a:ext uri="{FF2B5EF4-FFF2-40B4-BE49-F238E27FC236}">
                <a16:creationId xmlns:a16="http://schemas.microsoft.com/office/drawing/2014/main" id="{52055062-A3C6-989B-4039-A45906BB8C6C}"/>
              </a:ext>
            </a:extLst>
          </p:cNvPr>
          <p:cNvSpPr/>
          <p:nvPr/>
        </p:nvSpPr>
        <p:spPr>
          <a:xfrm>
            <a:off x="2346501" y="26803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12" name="Google Shape;337;p15">
            <a:extLst>
              <a:ext uri="{FF2B5EF4-FFF2-40B4-BE49-F238E27FC236}">
                <a16:creationId xmlns:a16="http://schemas.microsoft.com/office/drawing/2014/main" id="{6F248500-8977-8CD1-2036-59C03B5C6C37}"/>
              </a:ext>
            </a:extLst>
          </p:cNvPr>
          <p:cNvSpPr/>
          <p:nvPr/>
        </p:nvSpPr>
        <p:spPr>
          <a:xfrm>
            <a:off x="1801537"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13" name="Google Shape;338;p15">
            <a:extLst>
              <a:ext uri="{FF2B5EF4-FFF2-40B4-BE49-F238E27FC236}">
                <a16:creationId xmlns:a16="http://schemas.microsoft.com/office/drawing/2014/main" id="{3DCB560A-D9F4-FE6B-3F36-F4EE4EBA2CF5}"/>
              </a:ext>
            </a:extLst>
          </p:cNvPr>
          <p:cNvSpPr/>
          <p:nvPr/>
        </p:nvSpPr>
        <p:spPr>
          <a:xfrm>
            <a:off x="2793989" y="31710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14" name="Google Shape;339;p15">
            <a:extLst>
              <a:ext uri="{FF2B5EF4-FFF2-40B4-BE49-F238E27FC236}">
                <a16:creationId xmlns:a16="http://schemas.microsoft.com/office/drawing/2014/main" id="{53E4FFFC-808A-0E04-4E2C-5F7D2B3F4253}"/>
              </a:ext>
            </a:extLst>
          </p:cNvPr>
          <p:cNvSpPr/>
          <p:nvPr/>
        </p:nvSpPr>
        <p:spPr>
          <a:xfrm>
            <a:off x="2346501" y="36691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15" name="Google Shape;340;p15">
            <a:extLst>
              <a:ext uri="{FF2B5EF4-FFF2-40B4-BE49-F238E27FC236}">
                <a16:creationId xmlns:a16="http://schemas.microsoft.com/office/drawing/2014/main" id="{9428A81C-BDC6-D197-0293-F77FAB9D0402}"/>
              </a:ext>
            </a:extLst>
          </p:cNvPr>
          <p:cNvSpPr txBox="1"/>
          <p:nvPr/>
        </p:nvSpPr>
        <p:spPr>
          <a:xfrm>
            <a:off x="2116731" y="2162120"/>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9 8 3</a:t>
            </a:r>
            <a:endParaRPr sz="1400" b="0" i="0" u="none" strike="noStrike" cap="none" dirty="0">
              <a:solidFill>
                <a:srgbClr val="000000"/>
              </a:solidFill>
              <a:latin typeface="Arial"/>
              <a:ea typeface="Arial"/>
              <a:cs typeface="Arial"/>
              <a:sym typeface="Arial"/>
            </a:endParaRPr>
          </a:p>
        </p:txBody>
      </p:sp>
      <p:sp>
        <p:nvSpPr>
          <p:cNvPr id="16" name="Google Shape;341;p15">
            <a:extLst>
              <a:ext uri="{FF2B5EF4-FFF2-40B4-BE49-F238E27FC236}">
                <a16:creationId xmlns:a16="http://schemas.microsoft.com/office/drawing/2014/main" id="{0EA468AA-F195-897F-3BC5-BAD4411FBA4A}"/>
              </a:ext>
            </a:extLst>
          </p:cNvPr>
          <p:cNvSpPr txBox="1"/>
          <p:nvPr/>
        </p:nvSpPr>
        <p:spPr>
          <a:xfrm>
            <a:off x="1757416" y="39831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dirty="0">
                <a:solidFill>
                  <a:schemeClr val="dk1"/>
                </a:solidFill>
                <a:latin typeface="Calibri"/>
                <a:ea typeface="Calibri"/>
                <a:cs typeface="Calibri"/>
                <a:sym typeface="Calibri"/>
              </a:rPr>
              <a:t>E K D 5 4</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17" name="Tekstfelt 16">
            <a:extLst>
              <a:ext uri="{FF2B5EF4-FFF2-40B4-BE49-F238E27FC236}">
                <a16:creationId xmlns:a16="http://schemas.microsoft.com/office/drawing/2014/main" id="{08270BD1-F275-E7C4-6529-CB6FBD71C08E}"/>
              </a:ext>
            </a:extLst>
          </p:cNvPr>
          <p:cNvSpPr txBox="1"/>
          <p:nvPr/>
        </p:nvSpPr>
        <p:spPr>
          <a:xfrm>
            <a:off x="1656752" y="4775200"/>
            <a:ext cx="1553630" cy="461665"/>
          </a:xfrm>
          <a:prstGeom prst="rect">
            <a:avLst/>
          </a:prstGeom>
          <a:noFill/>
        </p:spPr>
        <p:txBody>
          <a:bodyPr wrap="none" rtlCol="0">
            <a:spAutoFit/>
          </a:bodyPr>
          <a:lstStyle/>
          <a:p>
            <a:r>
              <a:rPr lang="da-DK" sz="2400" b="1" dirty="0"/>
              <a:t>SPILFØRER</a:t>
            </a:r>
            <a:endParaRPr lang="en-US" b="1" dirty="0"/>
          </a:p>
        </p:txBody>
      </p:sp>
      <p:sp>
        <p:nvSpPr>
          <p:cNvPr id="18" name="Google Shape;341;p15">
            <a:extLst>
              <a:ext uri="{FF2B5EF4-FFF2-40B4-BE49-F238E27FC236}">
                <a16:creationId xmlns:a16="http://schemas.microsoft.com/office/drawing/2014/main" id="{1A2BF4E4-733F-25A3-4194-7A76F46AFA7A}"/>
              </a:ext>
            </a:extLst>
          </p:cNvPr>
          <p:cNvSpPr txBox="1"/>
          <p:nvPr/>
        </p:nvSpPr>
        <p:spPr>
          <a:xfrm>
            <a:off x="3179816" y="30814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a:t>
            </a:r>
            <a:r>
              <a:rPr lang="da-DK" sz="2400" dirty="0">
                <a:solidFill>
                  <a:schemeClr val="dk1"/>
                </a:solidFill>
                <a:latin typeface="Calibri"/>
                <a:ea typeface="Calibri"/>
                <a:cs typeface="Calibri"/>
                <a:sym typeface="Calibri"/>
              </a:rPr>
              <a:t>T 7 6</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19" name="Google Shape;341;p15">
            <a:extLst>
              <a:ext uri="{FF2B5EF4-FFF2-40B4-BE49-F238E27FC236}">
                <a16:creationId xmlns:a16="http://schemas.microsoft.com/office/drawing/2014/main" id="{52D03C98-75F9-C110-7F90-E76FF854B9F2}"/>
              </a:ext>
            </a:extLst>
          </p:cNvPr>
          <p:cNvSpPr txBox="1"/>
          <p:nvPr/>
        </p:nvSpPr>
        <p:spPr>
          <a:xfrm>
            <a:off x="931916" y="3081470"/>
            <a:ext cx="819572"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B 2</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20" name="Google Shape;107;p3">
            <a:extLst>
              <a:ext uri="{FF2B5EF4-FFF2-40B4-BE49-F238E27FC236}">
                <a16:creationId xmlns:a16="http://schemas.microsoft.com/office/drawing/2014/main" id="{FF624816-F556-971A-F628-121FA0524A37}"/>
              </a:ext>
            </a:extLst>
          </p:cNvPr>
          <p:cNvSpPr txBox="1"/>
          <p:nvPr/>
        </p:nvSpPr>
        <p:spPr>
          <a:xfrm>
            <a:off x="4470395" y="1557284"/>
            <a:ext cx="7260931" cy="4893607"/>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000000"/>
              </a:buClr>
              <a:buSzPts val="2800"/>
              <a:buFont typeface="Arial" panose="020B0604020202020204" pitchFamily="34" charset="0"/>
              <a:buChar char="•"/>
            </a:pPr>
            <a:r>
              <a:rPr lang="da-DK" sz="2400" b="0" i="0" u="none" strike="noStrike" cap="none" dirty="0">
                <a:solidFill>
                  <a:schemeClr val="dk1"/>
                </a:solidFill>
                <a:latin typeface="Calibri"/>
                <a:ea typeface="Calibri"/>
                <a:cs typeface="Calibri"/>
                <a:sym typeface="Calibri"/>
              </a:rPr>
              <a:t>Når bordet kommer ned,  så tæl dine egne trumfer</a:t>
            </a:r>
          </a:p>
          <a:p>
            <a:pPr marL="342900" marR="0" lvl="0" indent="-342900" algn="l" rtl="0">
              <a:lnSpc>
                <a:spcPct val="100000"/>
              </a:lnSpc>
              <a:spcBef>
                <a:spcPts val="0"/>
              </a:spcBef>
              <a:spcAft>
                <a:spcPts val="0"/>
              </a:spcAft>
              <a:buClr>
                <a:srgbClr val="000000"/>
              </a:buClr>
              <a:buSzPts val="2800"/>
              <a:buFont typeface="Arial" panose="020B0604020202020204" pitchFamily="34" charset="0"/>
              <a:buChar char="•"/>
            </a:pPr>
            <a:r>
              <a:rPr lang="da-DK" sz="2400" b="0" i="0" u="none" strike="noStrike" cap="none" dirty="0">
                <a:solidFill>
                  <a:schemeClr val="dk1"/>
                </a:solidFill>
                <a:latin typeface="Calibri"/>
                <a:ea typeface="Calibri"/>
                <a:cs typeface="Calibri"/>
                <a:sym typeface="Calibri"/>
              </a:rPr>
              <a:t>Hvad mange trumfer har du her?</a:t>
            </a:r>
          </a:p>
          <a:p>
            <a:pPr marL="800100" lvl="1" indent="-342900">
              <a:buClr>
                <a:srgbClr val="000000"/>
              </a:buClr>
              <a:buSzPts val="2800"/>
              <a:buFont typeface="Arial" panose="020B0604020202020204" pitchFamily="34" charset="0"/>
              <a:buChar char="•"/>
            </a:pPr>
            <a:r>
              <a:rPr lang="da-DK" sz="2400" b="0" i="0" u="none" strike="noStrike" cap="none" dirty="0">
                <a:solidFill>
                  <a:schemeClr val="dk1"/>
                </a:solidFill>
                <a:latin typeface="Calibri"/>
                <a:ea typeface="Calibri"/>
                <a:cs typeface="Calibri"/>
                <a:sym typeface="Calibri"/>
              </a:rPr>
              <a:t>8</a:t>
            </a:r>
          </a:p>
          <a:p>
            <a:pPr marL="342900"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Hvor mange trumfer har modparten så tilsammen?</a:t>
            </a:r>
          </a:p>
          <a:p>
            <a:pPr marL="800100" lvl="1"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5</a:t>
            </a:r>
          </a:p>
          <a:p>
            <a:pPr marL="342900"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Hvad er den mest sandsynlige fordeling af 5 trumfer?</a:t>
            </a:r>
          </a:p>
          <a:p>
            <a:pPr marL="800100" lvl="1"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3 - 2</a:t>
            </a:r>
          </a:p>
          <a:p>
            <a:pPr marL="342900"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Så når du trækker trumf, så holder du øje med hvorvidt modstanderne bekender</a:t>
            </a:r>
          </a:p>
          <a:p>
            <a:pPr marL="342900"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Hvis der er 5 trumfer ”ude”,  hvordan kan de ellers sidde?</a:t>
            </a:r>
          </a:p>
          <a:p>
            <a:pPr marL="800100" lvl="1" indent="-342900">
              <a:buClr>
                <a:srgbClr val="000000"/>
              </a:buClr>
              <a:buSzPts val="2800"/>
              <a:buFont typeface="Arial" panose="020B0604020202020204" pitchFamily="34" charset="0"/>
              <a:buChar char="•"/>
            </a:pPr>
            <a:r>
              <a:rPr lang="da-DK" sz="2400" dirty="0">
                <a:solidFill>
                  <a:schemeClr val="dk1"/>
                </a:solidFill>
                <a:latin typeface="Calibri"/>
                <a:ea typeface="Calibri"/>
                <a:cs typeface="Calibri"/>
                <a:sym typeface="Calibri"/>
              </a:rPr>
              <a:t>4 – 1   eller 5 - 0</a:t>
            </a:r>
          </a:p>
          <a:p>
            <a:pPr marL="342900" indent="-342900">
              <a:buClr>
                <a:srgbClr val="000000"/>
              </a:buClr>
              <a:buSzPts val="2800"/>
              <a:buFont typeface="Arial" panose="020B0604020202020204" pitchFamily="34" charset="0"/>
              <a:buChar char="•"/>
            </a:pPr>
            <a:endParaRPr lang="da-DK" sz="2400" dirty="0">
              <a:solidFill>
                <a:schemeClr val="dk1"/>
              </a:solidFill>
              <a:latin typeface="Calibri"/>
              <a:ea typeface="Calibri"/>
              <a:cs typeface="Calibri"/>
              <a:sym typeface="Calibri"/>
            </a:endParaRPr>
          </a:p>
        </p:txBody>
      </p:sp>
      <p:sp>
        <p:nvSpPr>
          <p:cNvPr id="21" name="Tekstfelt 20">
            <a:extLst>
              <a:ext uri="{FF2B5EF4-FFF2-40B4-BE49-F238E27FC236}">
                <a16:creationId xmlns:a16="http://schemas.microsoft.com/office/drawing/2014/main" id="{4A715B23-1ED8-7264-DA6E-E1C818AEC7A6}"/>
              </a:ext>
            </a:extLst>
          </p:cNvPr>
          <p:cNvSpPr txBox="1"/>
          <p:nvPr/>
        </p:nvSpPr>
        <p:spPr>
          <a:xfrm>
            <a:off x="863600" y="825500"/>
            <a:ext cx="5594352" cy="461665"/>
          </a:xfrm>
          <a:prstGeom prst="rect">
            <a:avLst/>
          </a:prstGeom>
          <a:noFill/>
        </p:spPr>
        <p:txBody>
          <a:bodyPr wrap="none" rtlCol="0">
            <a:spAutoFit/>
          </a:bodyPr>
          <a:lstStyle/>
          <a:p>
            <a:r>
              <a:rPr lang="da-DK" sz="2400" dirty="0"/>
              <a:t>Syd er spilfører og spiller med </a:t>
            </a:r>
            <a:r>
              <a:rPr lang="da-DK" sz="2400" b="0" u="none" strike="noStrike" cap="none" dirty="0">
                <a:solidFill>
                  <a:schemeClr val="dk1"/>
                </a:solidFill>
                <a:latin typeface="Calibri"/>
                <a:ea typeface="Calibri"/>
                <a:cs typeface="Calibri"/>
                <a:sym typeface="Calibri"/>
              </a:rPr>
              <a:t>♠ som trumf</a:t>
            </a:r>
            <a:r>
              <a:rPr lang="da-DK" dirty="0"/>
              <a:t> </a:t>
            </a:r>
            <a:endParaRPr lang="en-US" dirty="0"/>
          </a:p>
        </p:txBody>
      </p:sp>
      <p:sp>
        <p:nvSpPr>
          <p:cNvPr id="22" name="Rektangel 21">
            <a:extLst>
              <a:ext uri="{FF2B5EF4-FFF2-40B4-BE49-F238E27FC236}">
                <a16:creationId xmlns:a16="http://schemas.microsoft.com/office/drawing/2014/main" id="{6FD126F2-8758-61F2-4D5E-873C1D4EF7BF}"/>
              </a:ext>
            </a:extLst>
          </p:cNvPr>
          <p:cNvSpPr/>
          <p:nvPr/>
        </p:nvSpPr>
        <p:spPr>
          <a:xfrm>
            <a:off x="2102237" y="22733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ktangel 22">
            <a:extLst>
              <a:ext uri="{FF2B5EF4-FFF2-40B4-BE49-F238E27FC236}">
                <a16:creationId xmlns:a16="http://schemas.microsoft.com/office/drawing/2014/main" id="{1EA47A62-E5F4-5FB0-50B6-D6F4948BE2D2}"/>
              </a:ext>
            </a:extLst>
          </p:cNvPr>
          <p:cNvSpPr/>
          <p:nvPr/>
        </p:nvSpPr>
        <p:spPr>
          <a:xfrm>
            <a:off x="3715137" y="32258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ktangel 23">
            <a:extLst>
              <a:ext uri="{FF2B5EF4-FFF2-40B4-BE49-F238E27FC236}">
                <a16:creationId xmlns:a16="http://schemas.microsoft.com/office/drawing/2014/main" id="{12F2D68B-501D-BC40-A027-11B278247EE4}"/>
              </a:ext>
            </a:extLst>
          </p:cNvPr>
          <p:cNvSpPr/>
          <p:nvPr/>
        </p:nvSpPr>
        <p:spPr>
          <a:xfrm>
            <a:off x="2330837" y="40894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ktangel 24">
            <a:extLst>
              <a:ext uri="{FF2B5EF4-FFF2-40B4-BE49-F238E27FC236}">
                <a16:creationId xmlns:a16="http://schemas.microsoft.com/office/drawing/2014/main" id="{45B18A78-A9D4-DFFF-6E97-AA0FD2E70675}"/>
              </a:ext>
            </a:extLst>
          </p:cNvPr>
          <p:cNvSpPr/>
          <p:nvPr/>
        </p:nvSpPr>
        <p:spPr>
          <a:xfrm>
            <a:off x="1302137" y="32131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ktangel 25">
            <a:extLst>
              <a:ext uri="{FF2B5EF4-FFF2-40B4-BE49-F238E27FC236}">
                <a16:creationId xmlns:a16="http://schemas.microsoft.com/office/drawing/2014/main" id="{C82BDDC8-67EA-3435-7C50-1798626E3DD3}"/>
              </a:ext>
            </a:extLst>
          </p:cNvPr>
          <p:cNvSpPr/>
          <p:nvPr/>
        </p:nvSpPr>
        <p:spPr>
          <a:xfrm>
            <a:off x="2622937" y="22606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ktangel 26">
            <a:extLst>
              <a:ext uri="{FF2B5EF4-FFF2-40B4-BE49-F238E27FC236}">
                <a16:creationId xmlns:a16="http://schemas.microsoft.com/office/drawing/2014/main" id="{5B03BDE9-96BB-1A70-6B64-D899269422B1}"/>
              </a:ext>
            </a:extLst>
          </p:cNvPr>
          <p:cNvSpPr/>
          <p:nvPr/>
        </p:nvSpPr>
        <p:spPr>
          <a:xfrm>
            <a:off x="3511937" y="32004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ktangel 27">
            <a:extLst>
              <a:ext uri="{FF2B5EF4-FFF2-40B4-BE49-F238E27FC236}">
                <a16:creationId xmlns:a16="http://schemas.microsoft.com/office/drawing/2014/main" id="{F5430F2A-1A33-FE94-0DA8-25001A7CF8FB}"/>
              </a:ext>
            </a:extLst>
          </p:cNvPr>
          <p:cNvSpPr/>
          <p:nvPr/>
        </p:nvSpPr>
        <p:spPr>
          <a:xfrm>
            <a:off x="1822837" y="41148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ktangel 28">
            <a:extLst>
              <a:ext uri="{FF2B5EF4-FFF2-40B4-BE49-F238E27FC236}">
                <a16:creationId xmlns:a16="http://schemas.microsoft.com/office/drawing/2014/main" id="{434F6E66-CE22-B4B0-5475-CCAE1E9B4F6C}"/>
              </a:ext>
            </a:extLst>
          </p:cNvPr>
          <p:cNvSpPr/>
          <p:nvPr/>
        </p:nvSpPr>
        <p:spPr>
          <a:xfrm>
            <a:off x="1022737" y="32258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ktangel 29">
            <a:extLst>
              <a:ext uri="{FF2B5EF4-FFF2-40B4-BE49-F238E27FC236}">
                <a16:creationId xmlns:a16="http://schemas.microsoft.com/office/drawing/2014/main" id="{4211EA6C-3222-5EBF-B69A-845520FA4B71}"/>
              </a:ext>
            </a:extLst>
          </p:cNvPr>
          <p:cNvSpPr/>
          <p:nvPr/>
        </p:nvSpPr>
        <p:spPr>
          <a:xfrm>
            <a:off x="2038737" y="41402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ktangel 30">
            <a:extLst>
              <a:ext uri="{FF2B5EF4-FFF2-40B4-BE49-F238E27FC236}">
                <a16:creationId xmlns:a16="http://schemas.microsoft.com/office/drawing/2014/main" id="{B2A53D51-E482-AB38-592A-FF1589DA9C31}"/>
              </a:ext>
            </a:extLst>
          </p:cNvPr>
          <p:cNvSpPr/>
          <p:nvPr/>
        </p:nvSpPr>
        <p:spPr>
          <a:xfrm>
            <a:off x="2394337" y="22733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ktangel 31">
            <a:extLst>
              <a:ext uri="{FF2B5EF4-FFF2-40B4-BE49-F238E27FC236}">
                <a16:creationId xmlns:a16="http://schemas.microsoft.com/office/drawing/2014/main" id="{79197E89-0A5A-CBB0-8D3D-A35A5F8E28DA}"/>
              </a:ext>
            </a:extLst>
          </p:cNvPr>
          <p:cNvSpPr/>
          <p:nvPr/>
        </p:nvSpPr>
        <p:spPr>
          <a:xfrm>
            <a:off x="3207137" y="3200400"/>
            <a:ext cx="256964" cy="260909"/>
          </a:xfrm>
          <a:prstGeom prst="rect">
            <a:avLst/>
          </a:prstGeom>
          <a:solidFill>
            <a:srgbClr val="FFFFFF">
              <a:alpha val="6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54288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9"/>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1"/>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2"/>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grpId="0" nodeType="clickEffect">
                                  <p:stCondLst>
                                    <p:cond delay="0"/>
                                  </p:stCondLst>
                                  <p:childTnLst>
                                    <p:set>
                                      <p:cBhvr>
                                        <p:cTn id="40" dur="1" fill="hold">
                                          <p:stCondLst>
                                            <p:cond delay="0"/>
                                          </p:stCondLst>
                                        </p:cTn>
                                        <p:tgtEl>
                                          <p:spTgt spid="20">
                                            <p:txEl>
                                              <p:pRg st="0" end="0"/>
                                            </p:txEl>
                                          </p:spTgt>
                                        </p:tgtEl>
                                        <p:attrNameLst>
                                          <p:attrName>style.visibility</p:attrName>
                                        </p:attrNameLst>
                                      </p:cBhvr>
                                      <p:to>
                                        <p:strVal val="visible"/>
                                      </p:to>
                                    </p:set>
                                    <p:animEffect transition="in" filter="wipe(down)">
                                      <p:cBhvr>
                                        <p:cTn id="41" dur="500"/>
                                        <p:tgtEl>
                                          <p:spTgt spid="20">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20">
                                            <p:txEl>
                                              <p:pRg st="1" end="1"/>
                                            </p:txEl>
                                          </p:spTgt>
                                        </p:tgtEl>
                                        <p:attrNameLst>
                                          <p:attrName>style.visibility</p:attrName>
                                        </p:attrNameLst>
                                      </p:cBhvr>
                                      <p:to>
                                        <p:strVal val="visible"/>
                                      </p:to>
                                    </p:set>
                                    <p:animEffect transition="in" filter="wipe(down)">
                                      <p:cBhvr>
                                        <p:cTn id="46" dur="500"/>
                                        <p:tgtEl>
                                          <p:spTgt spid="20">
                                            <p:txEl>
                                              <p:pRg st="1" end="1"/>
                                            </p:txEl>
                                          </p:spTgt>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0">
                                            <p:txEl>
                                              <p:pRg st="2" end="2"/>
                                            </p:txEl>
                                          </p:spTgt>
                                        </p:tgtEl>
                                        <p:attrNameLst>
                                          <p:attrName>style.visibility</p:attrName>
                                        </p:attrNameLst>
                                      </p:cBhvr>
                                      <p:to>
                                        <p:strVal val="visible"/>
                                      </p:to>
                                    </p:set>
                                    <p:animEffect transition="in" filter="wipe(down)">
                                      <p:cBhvr>
                                        <p:cTn id="49" dur="500"/>
                                        <p:tgtEl>
                                          <p:spTgt spid="20">
                                            <p:txEl>
                                              <p:pRg st="2" end="2"/>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4" fill="hold" grpId="0" nodeType="clickEffect">
                                  <p:stCondLst>
                                    <p:cond delay="0"/>
                                  </p:stCondLst>
                                  <p:childTnLst>
                                    <p:set>
                                      <p:cBhvr>
                                        <p:cTn id="53" dur="1" fill="hold">
                                          <p:stCondLst>
                                            <p:cond delay="0"/>
                                          </p:stCondLst>
                                        </p:cTn>
                                        <p:tgtEl>
                                          <p:spTgt spid="20">
                                            <p:txEl>
                                              <p:pRg st="3" end="3"/>
                                            </p:txEl>
                                          </p:spTgt>
                                        </p:tgtEl>
                                        <p:attrNameLst>
                                          <p:attrName>style.visibility</p:attrName>
                                        </p:attrNameLst>
                                      </p:cBhvr>
                                      <p:to>
                                        <p:strVal val="visible"/>
                                      </p:to>
                                    </p:set>
                                    <p:animEffect transition="in" filter="wipe(down)">
                                      <p:cBhvr>
                                        <p:cTn id="54" dur="500"/>
                                        <p:tgtEl>
                                          <p:spTgt spid="20">
                                            <p:txEl>
                                              <p:pRg st="3" end="3"/>
                                            </p:txEl>
                                          </p:spTgt>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20">
                                            <p:txEl>
                                              <p:pRg st="4" end="4"/>
                                            </p:txEl>
                                          </p:spTgt>
                                        </p:tgtEl>
                                        <p:attrNameLst>
                                          <p:attrName>style.visibility</p:attrName>
                                        </p:attrNameLst>
                                      </p:cBhvr>
                                      <p:to>
                                        <p:strVal val="visible"/>
                                      </p:to>
                                    </p:set>
                                    <p:animEffect transition="in" filter="wipe(down)">
                                      <p:cBhvr>
                                        <p:cTn id="57" dur="500"/>
                                        <p:tgtEl>
                                          <p:spTgt spid="20">
                                            <p:txEl>
                                              <p:pRg st="4" end="4"/>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20">
                                            <p:txEl>
                                              <p:pRg st="5" end="5"/>
                                            </p:txEl>
                                          </p:spTgt>
                                        </p:tgtEl>
                                        <p:attrNameLst>
                                          <p:attrName>style.visibility</p:attrName>
                                        </p:attrNameLst>
                                      </p:cBhvr>
                                      <p:to>
                                        <p:strVal val="visible"/>
                                      </p:to>
                                    </p:set>
                                    <p:animEffect transition="in" filter="wipe(down)">
                                      <p:cBhvr>
                                        <p:cTn id="62" dur="500"/>
                                        <p:tgtEl>
                                          <p:spTgt spid="20">
                                            <p:txEl>
                                              <p:pRg st="5" end="5"/>
                                            </p:txEl>
                                          </p:spTgt>
                                        </p:tgtEl>
                                      </p:cBhvr>
                                    </p:animEffect>
                                  </p:childTnLst>
                                </p:cTn>
                              </p:par>
                              <p:par>
                                <p:cTn id="63" presetID="22" presetClass="entr" presetSubtype="4" fill="hold" grpId="0" nodeType="withEffect">
                                  <p:stCondLst>
                                    <p:cond delay="0"/>
                                  </p:stCondLst>
                                  <p:childTnLst>
                                    <p:set>
                                      <p:cBhvr>
                                        <p:cTn id="64" dur="1" fill="hold">
                                          <p:stCondLst>
                                            <p:cond delay="0"/>
                                          </p:stCondLst>
                                        </p:cTn>
                                        <p:tgtEl>
                                          <p:spTgt spid="20">
                                            <p:txEl>
                                              <p:pRg st="6" end="6"/>
                                            </p:txEl>
                                          </p:spTgt>
                                        </p:tgtEl>
                                        <p:attrNameLst>
                                          <p:attrName>style.visibility</p:attrName>
                                        </p:attrNameLst>
                                      </p:cBhvr>
                                      <p:to>
                                        <p:strVal val="visible"/>
                                      </p:to>
                                    </p:set>
                                    <p:animEffect transition="in" filter="wipe(down)">
                                      <p:cBhvr>
                                        <p:cTn id="65" dur="500"/>
                                        <p:tgtEl>
                                          <p:spTgt spid="20">
                                            <p:txEl>
                                              <p:pRg st="6" end="6"/>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22" presetClass="entr" presetSubtype="4" fill="hold" grpId="0" nodeType="clickEffect">
                                  <p:stCondLst>
                                    <p:cond delay="0"/>
                                  </p:stCondLst>
                                  <p:childTnLst>
                                    <p:set>
                                      <p:cBhvr>
                                        <p:cTn id="69" dur="1" fill="hold">
                                          <p:stCondLst>
                                            <p:cond delay="0"/>
                                          </p:stCondLst>
                                        </p:cTn>
                                        <p:tgtEl>
                                          <p:spTgt spid="20">
                                            <p:txEl>
                                              <p:pRg st="7" end="7"/>
                                            </p:txEl>
                                          </p:spTgt>
                                        </p:tgtEl>
                                        <p:attrNameLst>
                                          <p:attrName>style.visibility</p:attrName>
                                        </p:attrNameLst>
                                      </p:cBhvr>
                                      <p:to>
                                        <p:strVal val="visible"/>
                                      </p:to>
                                    </p:set>
                                    <p:animEffect transition="in" filter="wipe(down)">
                                      <p:cBhvr>
                                        <p:cTn id="70" dur="500"/>
                                        <p:tgtEl>
                                          <p:spTgt spid="20">
                                            <p:txEl>
                                              <p:pRg st="7" end="7"/>
                                            </p:txEl>
                                          </p:spTgt>
                                        </p:tgtEl>
                                      </p:cBhvr>
                                    </p:animEffect>
                                  </p:childTnLst>
                                </p:cTn>
                              </p:par>
                            </p:childTnLst>
                          </p:cTn>
                        </p:par>
                      </p:childTnLst>
                    </p:cTn>
                  </p:par>
                  <p:par>
                    <p:cTn id="71" fill="hold">
                      <p:stCondLst>
                        <p:cond delay="indefinite"/>
                      </p:stCondLst>
                      <p:childTnLst>
                        <p:par>
                          <p:cTn id="72" fill="hold">
                            <p:stCondLst>
                              <p:cond delay="0"/>
                            </p:stCondLst>
                            <p:childTnLst>
                              <p:par>
                                <p:cTn id="73" presetID="22" presetClass="entr" presetSubtype="4" fill="hold" grpId="0" nodeType="clickEffect">
                                  <p:stCondLst>
                                    <p:cond delay="0"/>
                                  </p:stCondLst>
                                  <p:childTnLst>
                                    <p:set>
                                      <p:cBhvr>
                                        <p:cTn id="74" dur="1" fill="hold">
                                          <p:stCondLst>
                                            <p:cond delay="0"/>
                                          </p:stCondLst>
                                        </p:cTn>
                                        <p:tgtEl>
                                          <p:spTgt spid="20">
                                            <p:txEl>
                                              <p:pRg st="8" end="8"/>
                                            </p:txEl>
                                          </p:spTgt>
                                        </p:tgtEl>
                                        <p:attrNameLst>
                                          <p:attrName>style.visibility</p:attrName>
                                        </p:attrNameLst>
                                      </p:cBhvr>
                                      <p:to>
                                        <p:strVal val="visible"/>
                                      </p:to>
                                    </p:set>
                                    <p:animEffect transition="in" filter="wipe(down)">
                                      <p:cBhvr>
                                        <p:cTn id="75" dur="500"/>
                                        <p:tgtEl>
                                          <p:spTgt spid="20">
                                            <p:txEl>
                                              <p:pRg st="8" end="8"/>
                                            </p:txEl>
                                          </p:spTgt>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0">
                                            <p:txEl>
                                              <p:pRg st="9" end="9"/>
                                            </p:txEl>
                                          </p:spTgt>
                                        </p:tgtEl>
                                        <p:attrNameLst>
                                          <p:attrName>style.visibility</p:attrName>
                                        </p:attrNameLst>
                                      </p:cBhvr>
                                      <p:to>
                                        <p:strVal val="visible"/>
                                      </p:to>
                                    </p:set>
                                    <p:animEffect transition="in" filter="wipe(down)">
                                      <p:cBhvr>
                                        <p:cTn id="78" dur="500"/>
                                        <p:tgtEl>
                                          <p:spTgt spid="20">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build="p"/>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5C0482D8-DAA3-121D-D540-F172BBD9006B}"/>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Ofte kan man få flere stik i trumf</a:t>
            </a:r>
            <a:endParaRPr sz="1400" b="0" i="0" u="none" strike="noStrike" cap="none" dirty="0">
              <a:solidFill>
                <a:srgbClr val="000000"/>
              </a:solidFill>
              <a:latin typeface="Arial"/>
              <a:ea typeface="Arial"/>
              <a:cs typeface="Arial"/>
              <a:sym typeface="Arial"/>
            </a:endParaRPr>
          </a:p>
        </p:txBody>
      </p:sp>
      <p:sp>
        <p:nvSpPr>
          <p:cNvPr id="28" name="Google Shape;335;p15">
            <a:extLst>
              <a:ext uri="{FF2B5EF4-FFF2-40B4-BE49-F238E27FC236}">
                <a16:creationId xmlns:a16="http://schemas.microsoft.com/office/drawing/2014/main" id="{0FC62083-A9D7-735F-0340-B24F5B55BDDF}"/>
              </a:ext>
            </a:extLst>
          </p:cNvPr>
          <p:cNvSpPr/>
          <p:nvPr/>
        </p:nvSpPr>
        <p:spPr>
          <a:xfrm>
            <a:off x="1669452" y="28500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 name="Google Shape;336;p15">
            <a:extLst>
              <a:ext uri="{FF2B5EF4-FFF2-40B4-BE49-F238E27FC236}">
                <a16:creationId xmlns:a16="http://schemas.microsoft.com/office/drawing/2014/main" id="{2CF1E65C-1669-68EA-66D7-271D736C9065}"/>
              </a:ext>
            </a:extLst>
          </p:cNvPr>
          <p:cNvSpPr/>
          <p:nvPr/>
        </p:nvSpPr>
        <p:spPr>
          <a:xfrm>
            <a:off x="2321101" y="29470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0" name="Google Shape;337;p15">
            <a:extLst>
              <a:ext uri="{FF2B5EF4-FFF2-40B4-BE49-F238E27FC236}">
                <a16:creationId xmlns:a16="http://schemas.microsoft.com/office/drawing/2014/main" id="{037423B8-43C8-F25A-4DA9-BB21E8B97E87}"/>
              </a:ext>
            </a:extLst>
          </p:cNvPr>
          <p:cNvSpPr/>
          <p:nvPr/>
        </p:nvSpPr>
        <p:spPr>
          <a:xfrm>
            <a:off x="1776137"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31" name="Google Shape;338;p15">
            <a:extLst>
              <a:ext uri="{FF2B5EF4-FFF2-40B4-BE49-F238E27FC236}">
                <a16:creationId xmlns:a16="http://schemas.microsoft.com/office/drawing/2014/main" id="{2B938D29-9E53-3624-9250-00E11F49F75E}"/>
              </a:ext>
            </a:extLst>
          </p:cNvPr>
          <p:cNvSpPr/>
          <p:nvPr/>
        </p:nvSpPr>
        <p:spPr>
          <a:xfrm>
            <a:off x="2768589"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32" name="Google Shape;339;p15">
            <a:extLst>
              <a:ext uri="{FF2B5EF4-FFF2-40B4-BE49-F238E27FC236}">
                <a16:creationId xmlns:a16="http://schemas.microsoft.com/office/drawing/2014/main" id="{F92E0DED-F3C6-69E0-3593-80A41D02B2B7}"/>
              </a:ext>
            </a:extLst>
          </p:cNvPr>
          <p:cNvSpPr/>
          <p:nvPr/>
        </p:nvSpPr>
        <p:spPr>
          <a:xfrm>
            <a:off x="2321101" y="39358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33" name="Google Shape;340;p15">
            <a:extLst>
              <a:ext uri="{FF2B5EF4-FFF2-40B4-BE49-F238E27FC236}">
                <a16:creationId xmlns:a16="http://schemas.microsoft.com/office/drawing/2014/main" id="{6F6E257E-A801-4334-7DB2-C0A4F2B9BFF2}"/>
              </a:ext>
            </a:extLst>
          </p:cNvPr>
          <p:cNvSpPr txBox="1"/>
          <p:nvPr/>
        </p:nvSpPr>
        <p:spPr>
          <a:xfrm>
            <a:off x="1732016" y="19843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9 8</a:t>
            </a:r>
          </a:p>
          <a:p>
            <a:pPr lvl="0">
              <a:lnSpc>
                <a:spcPct val="110000"/>
              </a:lnSpc>
              <a:buClr>
                <a:schemeClr val="dk1"/>
              </a:buClr>
              <a:buSzPts val="2400"/>
            </a:pPr>
            <a:r>
              <a:rPr lang="da-DK" sz="2400" dirty="0">
                <a:solidFill>
                  <a:srgbClr val="FF0000"/>
                </a:solidFill>
                <a:ea typeface="Calibri"/>
                <a:cs typeface="Calibri"/>
                <a:sym typeface="Calibri"/>
              </a:rPr>
              <a:t>♥  2</a:t>
            </a:r>
            <a:endParaRPr sz="2400" b="0" i="0" u="none" strike="noStrike" cap="none" dirty="0">
              <a:solidFill>
                <a:srgbClr val="000000"/>
              </a:solidFill>
              <a:latin typeface="Arial"/>
              <a:ea typeface="Arial"/>
              <a:cs typeface="Arial"/>
              <a:sym typeface="Arial"/>
            </a:endParaRPr>
          </a:p>
        </p:txBody>
      </p:sp>
      <p:sp>
        <p:nvSpPr>
          <p:cNvPr id="34" name="Google Shape;341;p15">
            <a:extLst>
              <a:ext uri="{FF2B5EF4-FFF2-40B4-BE49-F238E27FC236}">
                <a16:creationId xmlns:a16="http://schemas.microsoft.com/office/drawing/2014/main" id="{A0F13599-3BFE-8CB4-A96D-3027D8D25456}"/>
              </a:ext>
            </a:extLst>
          </p:cNvPr>
          <p:cNvSpPr txBox="1"/>
          <p:nvPr/>
        </p:nvSpPr>
        <p:spPr>
          <a:xfrm>
            <a:off x="1732016" y="4338770"/>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D B T 3</a:t>
            </a:r>
          </a:p>
          <a:p>
            <a:pPr>
              <a:lnSpc>
                <a:spcPct val="110000"/>
              </a:lnSpc>
              <a:buClr>
                <a:schemeClr val="dk1"/>
              </a:buClr>
              <a:buSzPts val="2400"/>
            </a:pPr>
            <a:r>
              <a:rPr lang="da-DK" sz="3800" dirty="0">
                <a:solidFill>
                  <a:srgbClr val="FF0000"/>
                </a:solidFill>
                <a:ea typeface="Calibri"/>
                <a:cs typeface="Calibri"/>
                <a:sym typeface="Calibri"/>
              </a:rPr>
              <a:t>♥  E 5 4</a:t>
            </a:r>
            <a:endParaRPr lang="da-DK" sz="3800" dirty="0">
              <a:solidFill>
                <a:srgbClr val="000000"/>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5" name="Tekstfelt 34">
            <a:extLst>
              <a:ext uri="{FF2B5EF4-FFF2-40B4-BE49-F238E27FC236}">
                <a16:creationId xmlns:a16="http://schemas.microsoft.com/office/drawing/2014/main" id="{8FB433DB-8E87-3CFA-8B75-44D36E238CC6}"/>
              </a:ext>
            </a:extLst>
          </p:cNvPr>
          <p:cNvSpPr txBox="1"/>
          <p:nvPr/>
        </p:nvSpPr>
        <p:spPr>
          <a:xfrm>
            <a:off x="1631352" y="5041900"/>
            <a:ext cx="1553630" cy="461665"/>
          </a:xfrm>
          <a:prstGeom prst="rect">
            <a:avLst/>
          </a:prstGeom>
          <a:noFill/>
        </p:spPr>
        <p:txBody>
          <a:bodyPr wrap="none" rtlCol="0">
            <a:spAutoFit/>
          </a:bodyPr>
          <a:lstStyle/>
          <a:p>
            <a:r>
              <a:rPr lang="da-DK" sz="2400" b="1" dirty="0"/>
              <a:t>SPILFØRER</a:t>
            </a:r>
            <a:endParaRPr lang="en-US" b="1" dirty="0"/>
          </a:p>
        </p:txBody>
      </p:sp>
      <p:sp>
        <p:nvSpPr>
          <p:cNvPr id="2" name="Google Shape;107;p3">
            <a:extLst>
              <a:ext uri="{FF2B5EF4-FFF2-40B4-BE49-F238E27FC236}">
                <a16:creationId xmlns:a16="http://schemas.microsoft.com/office/drawing/2014/main" id="{D5AE77A0-AE5B-2F7D-8440-1444388BA240}"/>
              </a:ext>
            </a:extLst>
          </p:cNvPr>
          <p:cNvSpPr txBox="1"/>
          <p:nvPr/>
        </p:nvSpPr>
        <p:spPr>
          <a:xfrm>
            <a:off x="4470395" y="1925584"/>
            <a:ext cx="7260931" cy="3785611"/>
          </a:xfrm>
          <a:prstGeom prst="rect">
            <a:avLst/>
          </a:prstGeom>
          <a:noFill/>
          <a:ln>
            <a:noFill/>
          </a:ln>
        </p:spPr>
        <p:txBody>
          <a:bodyPr spcFirstLastPara="1" wrap="square" lIns="91425" tIns="45700" rIns="91425" bIns="45700" anchor="t" anchorCtr="0">
            <a:spAutoFit/>
          </a:bodyPr>
          <a:lstStyle/>
          <a:p>
            <a:pPr marR="0" lvl="0" algn="l" rtl="0">
              <a:lnSpc>
                <a:spcPct val="100000"/>
              </a:lnSpc>
              <a:spcBef>
                <a:spcPts val="0"/>
              </a:spcBef>
              <a:spcAft>
                <a:spcPts val="0"/>
              </a:spcAft>
              <a:buClr>
                <a:srgbClr val="000000"/>
              </a:buClr>
              <a:buSzPts val="2800"/>
            </a:pPr>
            <a:r>
              <a:rPr lang="da-DK" sz="2400" b="1" i="0" u="none" strike="noStrike" cap="none" dirty="0">
                <a:solidFill>
                  <a:schemeClr val="dk1"/>
                </a:solidFill>
                <a:latin typeface="Calibri"/>
                <a:ea typeface="Calibri"/>
                <a:cs typeface="Calibri"/>
                <a:sym typeface="Calibri"/>
              </a:rPr>
              <a:t>Antal stik </a:t>
            </a:r>
            <a:r>
              <a:rPr lang="da-DK" sz="2400" b="1" i="0" u="sng" strike="noStrike" cap="none" dirty="0">
                <a:solidFill>
                  <a:schemeClr val="dk1"/>
                </a:solidFill>
                <a:latin typeface="Calibri"/>
                <a:ea typeface="Calibri"/>
                <a:cs typeface="Calibri"/>
                <a:sym typeface="Calibri"/>
              </a:rPr>
              <a:t>uden trumf</a:t>
            </a:r>
            <a:r>
              <a:rPr lang="da-DK" sz="2400" b="1" i="0" strike="noStrike" cap="none" dirty="0">
                <a:solidFill>
                  <a:schemeClr val="dk1"/>
                </a:solidFill>
                <a:latin typeface="Calibri"/>
                <a:ea typeface="Calibri"/>
                <a:cs typeface="Calibri"/>
                <a:sym typeface="Calibri"/>
              </a:rPr>
              <a:t> </a:t>
            </a:r>
            <a:r>
              <a:rPr lang="da-DK" sz="2400" b="1" i="0" u="none" strike="noStrike" cap="none" dirty="0">
                <a:solidFill>
                  <a:schemeClr val="dk1"/>
                </a:solidFill>
                <a:latin typeface="Calibri"/>
                <a:ea typeface="Calibri"/>
                <a:cs typeface="Calibri"/>
                <a:sym typeface="Calibri"/>
              </a:rPr>
              <a:t>(SANS)</a:t>
            </a:r>
          </a:p>
          <a:p>
            <a:pPr lvl="0">
              <a:buClr>
                <a:srgbClr val="000000"/>
              </a:buClr>
              <a:buSzPts val="2800"/>
            </a:pPr>
            <a:r>
              <a:rPr lang="da-DK" sz="2400" u="sng" dirty="0">
                <a:solidFill>
                  <a:schemeClr val="dk1"/>
                </a:solidFill>
                <a:latin typeface="Calibri"/>
                <a:ea typeface="Calibri"/>
                <a:cs typeface="Calibri"/>
                <a:sym typeface="Calibri"/>
              </a:rPr>
              <a:t>6 stik</a:t>
            </a:r>
            <a:r>
              <a:rPr lang="da-DK" sz="2400" dirty="0">
                <a:solidFill>
                  <a:schemeClr val="dk1"/>
                </a:solidFill>
                <a:latin typeface="Calibri"/>
                <a:ea typeface="Calibri"/>
                <a:cs typeface="Calibri"/>
                <a:sym typeface="Calibri"/>
              </a:rPr>
              <a:t>: 5 stik i </a:t>
            </a:r>
            <a:r>
              <a:rPr lang="da-DK" sz="2400" dirty="0">
                <a:solidFill>
                  <a:schemeClr val="dk1"/>
                </a:solidFill>
                <a:ea typeface="Calibri"/>
                <a:cs typeface="Calibri"/>
                <a:sym typeface="Calibri"/>
              </a:rPr>
              <a:t>♠ og 1 stik i </a:t>
            </a:r>
            <a:r>
              <a:rPr lang="da-DK" sz="2400" dirty="0">
                <a:solidFill>
                  <a:srgbClr val="FF0000"/>
                </a:solidFill>
                <a:ea typeface="Calibri"/>
                <a:cs typeface="Calibri"/>
                <a:sym typeface="Calibri"/>
              </a:rPr>
              <a:t>♥</a:t>
            </a:r>
          </a:p>
          <a:p>
            <a:pPr lvl="0">
              <a:buClr>
                <a:srgbClr val="000000"/>
              </a:buClr>
              <a:buSzPts val="2800"/>
            </a:pPr>
            <a:endParaRPr lang="da-DK" sz="2400" b="1" i="0" u="none" strike="noStrike" cap="none" dirty="0">
              <a:solidFill>
                <a:srgbClr val="FF0000"/>
              </a:solidFill>
              <a:latin typeface="Calibri"/>
              <a:ea typeface="Calibri"/>
              <a:cs typeface="Calibri"/>
              <a:sym typeface="Calibri"/>
            </a:endParaRPr>
          </a:p>
          <a:p>
            <a:pPr lvl="0">
              <a:buClr>
                <a:srgbClr val="000000"/>
              </a:buClr>
              <a:buSzPts val="2800"/>
            </a:pPr>
            <a:r>
              <a:rPr lang="da-DK" sz="2400" b="1" dirty="0">
                <a:latin typeface="Calibri"/>
                <a:ea typeface="Calibri"/>
                <a:cs typeface="Calibri"/>
                <a:sym typeface="Calibri"/>
              </a:rPr>
              <a:t>Antal stik I TRUMF</a:t>
            </a:r>
          </a:p>
          <a:p>
            <a:pPr lvl="0">
              <a:buClr>
                <a:srgbClr val="000000"/>
              </a:buClr>
              <a:buSzPts val="2800"/>
            </a:pPr>
            <a:r>
              <a:rPr lang="da-DK" sz="2400" dirty="0">
                <a:solidFill>
                  <a:schemeClr val="dk1"/>
                </a:solidFill>
                <a:ea typeface="Calibri"/>
                <a:cs typeface="Calibri"/>
                <a:sym typeface="Calibri"/>
              </a:rPr>
              <a:t>hvis man kan komme frem og tilbage i de andre farver.</a:t>
            </a:r>
          </a:p>
          <a:p>
            <a:pPr lvl="0">
              <a:buClr>
                <a:srgbClr val="000000"/>
              </a:buClr>
              <a:buSzPts val="2800"/>
            </a:pPr>
            <a:r>
              <a:rPr lang="da-DK" sz="2400" dirty="0">
                <a:solidFill>
                  <a:schemeClr val="dk1"/>
                </a:solidFill>
                <a:ea typeface="Calibri"/>
                <a:cs typeface="Calibri"/>
                <a:sym typeface="Calibri"/>
              </a:rPr>
              <a:t>Når du øver dig, så forestil dig at du bruger en helikopter.</a:t>
            </a:r>
          </a:p>
          <a:p>
            <a:pPr lvl="0">
              <a:buClr>
                <a:srgbClr val="000000"/>
              </a:buClr>
              <a:buSzPts val="2800"/>
            </a:pPr>
            <a:endParaRPr lang="da-DK" sz="2400" i="0" u="sng" strike="noStrike" cap="none" dirty="0">
              <a:latin typeface="Calibri"/>
              <a:ea typeface="Calibri"/>
              <a:cs typeface="Calibri"/>
              <a:sym typeface="Calibri"/>
            </a:endParaRPr>
          </a:p>
          <a:p>
            <a:pPr lvl="0">
              <a:buClr>
                <a:srgbClr val="000000"/>
              </a:buClr>
              <a:buSzPts val="2800"/>
            </a:pPr>
            <a:endParaRPr lang="da-DK" sz="2400" u="sng" dirty="0">
              <a:latin typeface="Calibri"/>
              <a:ea typeface="Calibri"/>
              <a:cs typeface="Calibri"/>
              <a:sym typeface="Calibri"/>
            </a:endParaRPr>
          </a:p>
          <a:p>
            <a:pPr lvl="0">
              <a:buClr>
                <a:srgbClr val="000000"/>
              </a:buClr>
              <a:buSzPts val="2800"/>
            </a:pPr>
            <a:r>
              <a:rPr lang="da-DK" sz="2400" i="0" u="sng" strike="noStrike" cap="none" dirty="0">
                <a:latin typeface="Calibri"/>
                <a:ea typeface="Calibri"/>
                <a:cs typeface="Calibri"/>
                <a:sym typeface="Calibri"/>
              </a:rPr>
              <a:t>8 stik</a:t>
            </a:r>
            <a:r>
              <a:rPr lang="da-DK" sz="2400" i="0" u="none" strike="noStrike" cap="none" dirty="0">
                <a:latin typeface="Calibri"/>
                <a:ea typeface="Calibri"/>
                <a:cs typeface="Calibri"/>
                <a:sym typeface="Calibri"/>
              </a:rPr>
              <a:t>: </a:t>
            </a:r>
            <a:r>
              <a:rPr lang="da-DK" sz="2400" dirty="0">
                <a:solidFill>
                  <a:schemeClr val="dk1"/>
                </a:solidFill>
                <a:ea typeface="Calibri"/>
                <a:cs typeface="Calibri"/>
                <a:sym typeface="Calibri"/>
              </a:rPr>
              <a:t>5 stik i ♠; 1 stik i </a:t>
            </a:r>
            <a:r>
              <a:rPr lang="da-DK" sz="2400" dirty="0">
                <a:solidFill>
                  <a:srgbClr val="FF0000"/>
                </a:solidFill>
                <a:ea typeface="Calibri"/>
                <a:cs typeface="Calibri"/>
                <a:sym typeface="Calibri"/>
              </a:rPr>
              <a:t>♥  </a:t>
            </a:r>
            <a:r>
              <a:rPr lang="da-DK" sz="2400" b="1" dirty="0">
                <a:ea typeface="Calibri"/>
                <a:cs typeface="Calibri"/>
                <a:sym typeface="Calibri"/>
              </a:rPr>
              <a:t>OG</a:t>
            </a:r>
            <a:r>
              <a:rPr lang="da-DK" sz="2400" dirty="0">
                <a:ea typeface="Calibri"/>
                <a:cs typeface="Calibri"/>
                <a:sym typeface="Calibri"/>
              </a:rPr>
              <a:t> 2 </a:t>
            </a:r>
            <a:r>
              <a:rPr lang="da-DK" sz="2400" dirty="0" err="1">
                <a:solidFill>
                  <a:srgbClr val="FF0000"/>
                </a:solidFill>
                <a:ea typeface="Calibri"/>
                <a:cs typeface="Calibri"/>
                <a:sym typeface="Calibri"/>
              </a:rPr>
              <a:t>♥</a:t>
            </a:r>
            <a:r>
              <a:rPr lang="da-DK" sz="2400" dirty="0" err="1">
                <a:ea typeface="Calibri"/>
                <a:cs typeface="Calibri"/>
                <a:sym typeface="Calibri"/>
              </a:rPr>
              <a:t>-trumfninger</a:t>
            </a:r>
            <a:endParaRPr lang="da-DK" sz="2400" b="1" i="0" u="none" strike="noStrike" cap="none" dirty="0">
              <a:latin typeface="Calibri"/>
              <a:ea typeface="Calibri"/>
              <a:cs typeface="Calibri"/>
              <a:sym typeface="Calibri"/>
            </a:endParaRPr>
          </a:p>
          <a:p>
            <a:pPr marR="0" lvl="0" algn="l" rtl="0">
              <a:lnSpc>
                <a:spcPct val="100000"/>
              </a:lnSpc>
              <a:spcBef>
                <a:spcPts val="0"/>
              </a:spcBef>
              <a:spcAft>
                <a:spcPts val="0"/>
              </a:spcAft>
              <a:buClr>
                <a:srgbClr val="000000"/>
              </a:buClr>
              <a:buSzPts val="2800"/>
            </a:pPr>
            <a:endParaRPr lang="da-DK" sz="2400" b="1" dirty="0">
              <a:solidFill>
                <a:schemeClr val="dk1"/>
              </a:solidFill>
              <a:latin typeface="Calibri"/>
              <a:ea typeface="Calibri"/>
              <a:cs typeface="Calibri"/>
              <a:sym typeface="Calibri"/>
            </a:endParaRPr>
          </a:p>
        </p:txBody>
      </p:sp>
      <p:pic>
        <p:nvPicPr>
          <p:cNvPr id="4" name="Billede 3">
            <a:extLst>
              <a:ext uri="{FF2B5EF4-FFF2-40B4-BE49-F238E27FC236}">
                <a16:creationId xmlns:a16="http://schemas.microsoft.com/office/drawing/2014/main" id="{F378A719-EAAB-1D62-299D-10ABEEBC0BC4}"/>
              </a:ext>
            </a:extLst>
          </p:cNvPr>
          <p:cNvPicPr>
            <a:picLocks noChangeAspect="1"/>
          </p:cNvPicPr>
          <p:nvPr/>
        </p:nvPicPr>
        <p:blipFill>
          <a:blip r:embed="rId2" cstate="print"/>
          <a:stretch>
            <a:fillRect/>
          </a:stretch>
        </p:blipFill>
        <p:spPr>
          <a:xfrm flipH="1">
            <a:off x="10490200" y="4163774"/>
            <a:ext cx="1032312" cy="892652"/>
          </a:xfrm>
          <a:prstGeom prst="rect">
            <a:avLst/>
          </a:prstGeom>
        </p:spPr>
      </p:pic>
      <p:sp>
        <p:nvSpPr>
          <p:cNvPr id="40" name="Tekstfelt 39">
            <a:extLst>
              <a:ext uri="{FF2B5EF4-FFF2-40B4-BE49-F238E27FC236}">
                <a16:creationId xmlns:a16="http://schemas.microsoft.com/office/drawing/2014/main" id="{8C7E1981-1B95-4E5C-8D55-A7F4D933EA90}"/>
              </a:ext>
            </a:extLst>
          </p:cNvPr>
          <p:cNvSpPr txBox="1"/>
          <p:nvPr/>
        </p:nvSpPr>
        <p:spPr>
          <a:xfrm>
            <a:off x="10350500" y="6286500"/>
            <a:ext cx="1380827" cy="461665"/>
          </a:xfrm>
          <a:prstGeom prst="rect">
            <a:avLst/>
          </a:prstGeom>
          <a:noFill/>
        </p:spPr>
        <p:txBody>
          <a:bodyPr wrap="none" rtlCol="0">
            <a:spAutoFit/>
          </a:bodyPr>
          <a:lstStyle/>
          <a:p>
            <a:r>
              <a:rPr lang="da-DK" sz="2400" b="1" dirty="0">
                <a:solidFill>
                  <a:srgbClr val="FF0000"/>
                </a:solidFill>
              </a:rPr>
              <a:t>Øvelser 1</a:t>
            </a:r>
            <a:endParaRPr lang="en-US" b="1" dirty="0">
              <a:solidFill>
                <a:srgbClr val="FF0000"/>
              </a:solidFill>
            </a:endParaRPr>
          </a:p>
        </p:txBody>
      </p:sp>
    </p:spTree>
    <p:extLst>
      <p:ext uri="{BB962C8B-B14F-4D97-AF65-F5344CB8AC3E}">
        <p14:creationId xmlns:p14="http://schemas.microsoft.com/office/powerpoint/2010/main" val="201883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5C0482D8-DAA3-121D-D540-F172BBD9006B}"/>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Øvelse 1A – Trække trumfer og trumfe en taber</a:t>
            </a:r>
            <a:endParaRPr sz="1400" b="0" i="0" u="none" strike="noStrike" cap="none" dirty="0">
              <a:solidFill>
                <a:srgbClr val="000000"/>
              </a:solidFill>
              <a:latin typeface="Arial"/>
              <a:ea typeface="Arial"/>
              <a:cs typeface="Arial"/>
              <a:sym typeface="Arial"/>
            </a:endParaRPr>
          </a:p>
        </p:txBody>
      </p:sp>
      <p:sp>
        <p:nvSpPr>
          <p:cNvPr id="28" name="Google Shape;335;p15">
            <a:extLst>
              <a:ext uri="{FF2B5EF4-FFF2-40B4-BE49-F238E27FC236}">
                <a16:creationId xmlns:a16="http://schemas.microsoft.com/office/drawing/2014/main" id="{0FC62083-A9D7-735F-0340-B24F5B55BDDF}"/>
              </a:ext>
            </a:extLst>
          </p:cNvPr>
          <p:cNvSpPr/>
          <p:nvPr/>
        </p:nvSpPr>
        <p:spPr>
          <a:xfrm>
            <a:off x="1669452" y="28500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 name="Google Shape;336;p15">
            <a:extLst>
              <a:ext uri="{FF2B5EF4-FFF2-40B4-BE49-F238E27FC236}">
                <a16:creationId xmlns:a16="http://schemas.microsoft.com/office/drawing/2014/main" id="{2CF1E65C-1669-68EA-66D7-271D736C9065}"/>
              </a:ext>
            </a:extLst>
          </p:cNvPr>
          <p:cNvSpPr/>
          <p:nvPr/>
        </p:nvSpPr>
        <p:spPr>
          <a:xfrm>
            <a:off x="2321101" y="29470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0" name="Google Shape;337;p15">
            <a:extLst>
              <a:ext uri="{FF2B5EF4-FFF2-40B4-BE49-F238E27FC236}">
                <a16:creationId xmlns:a16="http://schemas.microsoft.com/office/drawing/2014/main" id="{037423B8-43C8-F25A-4DA9-BB21E8B97E87}"/>
              </a:ext>
            </a:extLst>
          </p:cNvPr>
          <p:cNvSpPr/>
          <p:nvPr/>
        </p:nvSpPr>
        <p:spPr>
          <a:xfrm>
            <a:off x="1776137"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31" name="Google Shape;338;p15">
            <a:extLst>
              <a:ext uri="{FF2B5EF4-FFF2-40B4-BE49-F238E27FC236}">
                <a16:creationId xmlns:a16="http://schemas.microsoft.com/office/drawing/2014/main" id="{2B938D29-9E53-3624-9250-00E11F49F75E}"/>
              </a:ext>
            </a:extLst>
          </p:cNvPr>
          <p:cNvSpPr/>
          <p:nvPr/>
        </p:nvSpPr>
        <p:spPr>
          <a:xfrm>
            <a:off x="2768589"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32" name="Google Shape;339;p15">
            <a:extLst>
              <a:ext uri="{FF2B5EF4-FFF2-40B4-BE49-F238E27FC236}">
                <a16:creationId xmlns:a16="http://schemas.microsoft.com/office/drawing/2014/main" id="{F92E0DED-F3C6-69E0-3593-80A41D02B2B7}"/>
              </a:ext>
            </a:extLst>
          </p:cNvPr>
          <p:cNvSpPr/>
          <p:nvPr/>
        </p:nvSpPr>
        <p:spPr>
          <a:xfrm>
            <a:off x="2321101" y="39358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33" name="Google Shape;340;p15">
            <a:extLst>
              <a:ext uri="{FF2B5EF4-FFF2-40B4-BE49-F238E27FC236}">
                <a16:creationId xmlns:a16="http://schemas.microsoft.com/office/drawing/2014/main" id="{6F6E257E-A801-4334-7DB2-C0A4F2B9BFF2}"/>
              </a:ext>
            </a:extLst>
          </p:cNvPr>
          <p:cNvSpPr txBox="1"/>
          <p:nvPr/>
        </p:nvSpPr>
        <p:spPr>
          <a:xfrm>
            <a:off x="1732016" y="19843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D 9 8</a:t>
            </a:r>
          </a:p>
          <a:p>
            <a:pPr lvl="0">
              <a:lnSpc>
                <a:spcPct val="110000"/>
              </a:lnSpc>
              <a:buClr>
                <a:schemeClr val="dk1"/>
              </a:buClr>
              <a:buSzPts val="2400"/>
            </a:pPr>
            <a:r>
              <a:rPr lang="da-DK" sz="2400" dirty="0">
                <a:solidFill>
                  <a:srgbClr val="FF0000"/>
                </a:solidFill>
                <a:ea typeface="Calibri"/>
                <a:cs typeface="Calibri"/>
                <a:sym typeface="Calibri"/>
              </a:rPr>
              <a:t>♥  7</a:t>
            </a:r>
            <a:endParaRPr sz="2400" b="0" i="0" u="none" strike="noStrike" cap="none" dirty="0">
              <a:solidFill>
                <a:srgbClr val="000000"/>
              </a:solidFill>
              <a:latin typeface="Arial"/>
              <a:ea typeface="Arial"/>
              <a:cs typeface="Arial"/>
              <a:sym typeface="Arial"/>
            </a:endParaRPr>
          </a:p>
        </p:txBody>
      </p:sp>
      <p:sp>
        <p:nvSpPr>
          <p:cNvPr id="34" name="Google Shape;341;p15">
            <a:extLst>
              <a:ext uri="{FF2B5EF4-FFF2-40B4-BE49-F238E27FC236}">
                <a16:creationId xmlns:a16="http://schemas.microsoft.com/office/drawing/2014/main" id="{A0F13599-3BFE-8CB4-A96D-3027D8D25456}"/>
              </a:ext>
            </a:extLst>
          </p:cNvPr>
          <p:cNvSpPr txBox="1"/>
          <p:nvPr/>
        </p:nvSpPr>
        <p:spPr>
          <a:xfrm>
            <a:off x="1732016" y="4338770"/>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5 4 3</a:t>
            </a:r>
          </a:p>
          <a:p>
            <a:pPr>
              <a:lnSpc>
                <a:spcPct val="110000"/>
              </a:lnSpc>
              <a:buClr>
                <a:schemeClr val="dk1"/>
              </a:buClr>
              <a:buSzPts val="2400"/>
            </a:pPr>
            <a:r>
              <a:rPr lang="da-DK" sz="3800" dirty="0">
                <a:solidFill>
                  <a:srgbClr val="FF0000"/>
                </a:solidFill>
                <a:ea typeface="Calibri"/>
                <a:cs typeface="Calibri"/>
                <a:sym typeface="Calibri"/>
              </a:rPr>
              <a:t>♥  8 3 2</a:t>
            </a:r>
            <a:endParaRPr lang="da-DK" sz="3800" dirty="0">
              <a:solidFill>
                <a:srgbClr val="000000"/>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5" name="Tekstfelt 34">
            <a:extLst>
              <a:ext uri="{FF2B5EF4-FFF2-40B4-BE49-F238E27FC236}">
                <a16:creationId xmlns:a16="http://schemas.microsoft.com/office/drawing/2014/main" id="{8FB433DB-8E87-3CFA-8B75-44D36E238CC6}"/>
              </a:ext>
            </a:extLst>
          </p:cNvPr>
          <p:cNvSpPr txBox="1"/>
          <p:nvPr/>
        </p:nvSpPr>
        <p:spPr>
          <a:xfrm>
            <a:off x="1239958" y="5130800"/>
            <a:ext cx="2450286" cy="461665"/>
          </a:xfrm>
          <a:prstGeom prst="rect">
            <a:avLst/>
          </a:prstGeom>
          <a:noFill/>
        </p:spPr>
        <p:txBody>
          <a:bodyPr wrap="none" rtlCol="0">
            <a:spAutoFit/>
          </a:bodyPr>
          <a:lstStyle/>
          <a:p>
            <a:r>
              <a:rPr lang="da-DK" sz="2400" b="1" dirty="0"/>
              <a:t>SYD er SPILFØRER</a:t>
            </a:r>
            <a:endParaRPr lang="en-US" b="1" dirty="0"/>
          </a:p>
        </p:txBody>
      </p:sp>
      <p:sp>
        <p:nvSpPr>
          <p:cNvPr id="2" name="Google Shape;107;p3">
            <a:extLst>
              <a:ext uri="{FF2B5EF4-FFF2-40B4-BE49-F238E27FC236}">
                <a16:creationId xmlns:a16="http://schemas.microsoft.com/office/drawing/2014/main" id="{D5AE77A0-AE5B-2F7D-8440-1444388BA240}"/>
              </a:ext>
            </a:extLst>
          </p:cNvPr>
          <p:cNvSpPr txBox="1"/>
          <p:nvPr/>
        </p:nvSpPr>
        <p:spPr>
          <a:xfrm>
            <a:off x="4470395" y="1925584"/>
            <a:ext cx="7260931" cy="3785611"/>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ea typeface="Calibri"/>
              </a:rPr>
              <a:t>Giv et </a:t>
            </a:r>
            <a:r>
              <a:rPr lang="da-DK" sz="2400" dirty="0" err="1">
                <a:solidFill>
                  <a:srgbClr val="FF0000"/>
                </a:solidFill>
                <a:latin typeface="Arial Unicode MS"/>
                <a:ea typeface="Palatino Linotype"/>
                <a:cs typeface="Palatino Linotype"/>
              </a:rPr>
              <a:t>♥</a:t>
            </a:r>
            <a:r>
              <a:rPr lang="da-DK" sz="2400" dirty="0" err="1">
                <a:ea typeface="Calibri"/>
              </a:rPr>
              <a:t>-stik</a:t>
            </a:r>
            <a:r>
              <a:rPr lang="da-DK" sz="2400" dirty="0">
                <a:ea typeface="Calibri"/>
              </a:rPr>
              <a:t> væk til modspillet, og spil </a:t>
            </a:r>
            <a:r>
              <a:rPr lang="da-DK" sz="2400" dirty="0">
                <a:solidFill>
                  <a:srgbClr val="FF0000"/>
                </a:solidFill>
                <a:latin typeface="Arial Unicode MS"/>
                <a:ea typeface="Palatino Linotype"/>
                <a:cs typeface="Palatino Linotype"/>
              </a:rPr>
              <a:t>♥</a:t>
            </a:r>
            <a:r>
              <a:rPr lang="da-DK" sz="2400" dirty="0">
                <a:ea typeface="Calibri"/>
              </a:rPr>
              <a:t> fra hånden til trumf på Bordet. </a:t>
            </a:r>
          </a:p>
          <a:p>
            <a:r>
              <a:rPr lang="da-DK" sz="2400" dirty="0">
                <a:ea typeface="Calibri"/>
              </a:rPr>
              <a:t>Gå tilbage til hånden i en anden farve og gentag operationen. Først derefter trækkes trumf.</a:t>
            </a:r>
            <a:endParaRPr lang="da-DK" sz="2400" dirty="0"/>
          </a:p>
          <a:p>
            <a:endParaRPr lang="da-DK" sz="2400" dirty="0"/>
          </a:p>
          <a:p>
            <a:r>
              <a:rPr lang="da-DK" sz="2400" b="1" dirty="0"/>
              <a:t>Hvor mange stik får du?</a:t>
            </a:r>
          </a:p>
          <a:p>
            <a:r>
              <a:rPr lang="da-DK" sz="2400" dirty="0">
                <a:ea typeface="Calibri"/>
              </a:rPr>
              <a:t>6 stik: 2 trumfninger af </a:t>
            </a:r>
            <a:r>
              <a:rPr lang="da-DK" sz="2400" dirty="0">
                <a:solidFill>
                  <a:srgbClr val="FF0000"/>
                </a:solidFill>
                <a:latin typeface="Arial Unicode MS"/>
                <a:ea typeface="Palatino Linotype"/>
                <a:cs typeface="Palatino Linotype"/>
              </a:rPr>
              <a:t>♥</a:t>
            </a:r>
            <a:r>
              <a:rPr lang="da-DK" sz="2400" dirty="0">
                <a:ea typeface="Calibri"/>
              </a:rPr>
              <a:t> og 4 stik i trumf, hvis trumferne sidder 3-2 hos modparten.</a:t>
            </a:r>
            <a:endParaRPr lang="da-DK" sz="2400" dirty="0"/>
          </a:p>
          <a:p>
            <a:pPr marR="0" lvl="0" algn="l" rtl="0">
              <a:lnSpc>
                <a:spcPct val="100000"/>
              </a:lnSpc>
              <a:spcBef>
                <a:spcPts val="0"/>
              </a:spcBef>
              <a:spcAft>
                <a:spcPts val="0"/>
              </a:spcAft>
              <a:buClr>
                <a:srgbClr val="000000"/>
              </a:buClr>
              <a:buSzPts val="2800"/>
            </a:pPr>
            <a:endParaRPr lang="da-DK" sz="2400" b="1" dirty="0">
              <a:solidFill>
                <a:schemeClr val="dk1"/>
              </a:solidFill>
              <a:latin typeface="Calibri"/>
              <a:ea typeface="Calibri"/>
              <a:cs typeface="Calibri"/>
              <a:sym typeface="Calibri"/>
            </a:endParaRPr>
          </a:p>
        </p:txBody>
      </p:sp>
      <p:pic>
        <p:nvPicPr>
          <p:cNvPr id="4" name="Billede 3">
            <a:extLst>
              <a:ext uri="{FF2B5EF4-FFF2-40B4-BE49-F238E27FC236}">
                <a16:creationId xmlns:a16="http://schemas.microsoft.com/office/drawing/2014/main" id="{F378A719-EAAB-1D62-299D-10ABEEBC0BC4}"/>
              </a:ext>
            </a:extLst>
          </p:cNvPr>
          <p:cNvPicPr>
            <a:picLocks noChangeAspect="1"/>
          </p:cNvPicPr>
          <p:nvPr/>
        </p:nvPicPr>
        <p:blipFill>
          <a:blip r:embed="rId2" cstate="print"/>
          <a:stretch>
            <a:fillRect/>
          </a:stretch>
        </p:blipFill>
        <p:spPr>
          <a:xfrm flipH="1">
            <a:off x="10633419" y="2731582"/>
            <a:ext cx="1032312" cy="892652"/>
          </a:xfrm>
          <a:prstGeom prst="rect">
            <a:avLst/>
          </a:prstGeom>
        </p:spPr>
      </p:pic>
      <p:sp>
        <p:nvSpPr>
          <p:cNvPr id="14" name="Tekstboks 13"/>
          <p:cNvSpPr txBox="1"/>
          <p:nvPr/>
        </p:nvSpPr>
        <p:spPr>
          <a:xfrm>
            <a:off x="1509311" y="1421176"/>
            <a:ext cx="1883884" cy="461665"/>
          </a:xfrm>
          <a:prstGeom prst="rect">
            <a:avLst/>
          </a:prstGeom>
          <a:noFill/>
        </p:spPr>
        <p:txBody>
          <a:bodyPr wrap="square" rtlCol="0">
            <a:spAutoFit/>
          </a:bodyPr>
          <a:lstStyle/>
          <a:p>
            <a:r>
              <a:rPr lang="da-DK" sz="2400" b="1" dirty="0"/>
              <a:t>Spar er trumf</a:t>
            </a:r>
          </a:p>
        </p:txBody>
      </p:sp>
    </p:spTree>
    <p:extLst>
      <p:ext uri="{BB962C8B-B14F-4D97-AF65-F5344CB8AC3E}">
        <p14:creationId xmlns:p14="http://schemas.microsoft.com/office/powerpoint/2010/main" val="201883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5C0482D8-DAA3-121D-D540-F172BBD9006B}"/>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Øvelse 1B – Trække trumfer og trumfe en taber</a:t>
            </a:r>
            <a:endParaRPr sz="1400" b="0" i="0" u="none" strike="noStrike" cap="none" dirty="0">
              <a:solidFill>
                <a:srgbClr val="000000"/>
              </a:solidFill>
              <a:latin typeface="Arial"/>
              <a:ea typeface="Arial"/>
              <a:cs typeface="Arial"/>
              <a:sym typeface="Arial"/>
            </a:endParaRPr>
          </a:p>
        </p:txBody>
      </p:sp>
      <p:sp>
        <p:nvSpPr>
          <p:cNvPr id="28" name="Google Shape;335;p15">
            <a:extLst>
              <a:ext uri="{FF2B5EF4-FFF2-40B4-BE49-F238E27FC236}">
                <a16:creationId xmlns:a16="http://schemas.microsoft.com/office/drawing/2014/main" id="{0FC62083-A9D7-735F-0340-B24F5B55BDDF}"/>
              </a:ext>
            </a:extLst>
          </p:cNvPr>
          <p:cNvSpPr/>
          <p:nvPr/>
        </p:nvSpPr>
        <p:spPr>
          <a:xfrm>
            <a:off x="1669452" y="28500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 name="Google Shape;336;p15">
            <a:extLst>
              <a:ext uri="{FF2B5EF4-FFF2-40B4-BE49-F238E27FC236}">
                <a16:creationId xmlns:a16="http://schemas.microsoft.com/office/drawing/2014/main" id="{2CF1E65C-1669-68EA-66D7-271D736C9065}"/>
              </a:ext>
            </a:extLst>
          </p:cNvPr>
          <p:cNvSpPr/>
          <p:nvPr/>
        </p:nvSpPr>
        <p:spPr>
          <a:xfrm>
            <a:off x="2321101" y="29470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0" name="Google Shape;337;p15">
            <a:extLst>
              <a:ext uri="{FF2B5EF4-FFF2-40B4-BE49-F238E27FC236}">
                <a16:creationId xmlns:a16="http://schemas.microsoft.com/office/drawing/2014/main" id="{037423B8-43C8-F25A-4DA9-BB21E8B97E87}"/>
              </a:ext>
            </a:extLst>
          </p:cNvPr>
          <p:cNvSpPr/>
          <p:nvPr/>
        </p:nvSpPr>
        <p:spPr>
          <a:xfrm>
            <a:off x="1776137"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31" name="Google Shape;338;p15">
            <a:extLst>
              <a:ext uri="{FF2B5EF4-FFF2-40B4-BE49-F238E27FC236}">
                <a16:creationId xmlns:a16="http://schemas.microsoft.com/office/drawing/2014/main" id="{2B938D29-9E53-3624-9250-00E11F49F75E}"/>
              </a:ext>
            </a:extLst>
          </p:cNvPr>
          <p:cNvSpPr/>
          <p:nvPr/>
        </p:nvSpPr>
        <p:spPr>
          <a:xfrm>
            <a:off x="2768589"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32" name="Google Shape;339;p15">
            <a:extLst>
              <a:ext uri="{FF2B5EF4-FFF2-40B4-BE49-F238E27FC236}">
                <a16:creationId xmlns:a16="http://schemas.microsoft.com/office/drawing/2014/main" id="{F92E0DED-F3C6-69E0-3593-80A41D02B2B7}"/>
              </a:ext>
            </a:extLst>
          </p:cNvPr>
          <p:cNvSpPr/>
          <p:nvPr/>
        </p:nvSpPr>
        <p:spPr>
          <a:xfrm>
            <a:off x="2321101" y="39358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33" name="Google Shape;340;p15">
            <a:extLst>
              <a:ext uri="{FF2B5EF4-FFF2-40B4-BE49-F238E27FC236}">
                <a16:creationId xmlns:a16="http://schemas.microsoft.com/office/drawing/2014/main" id="{6F6E257E-A801-4334-7DB2-C0A4F2B9BFF2}"/>
              </a:ext>
            </a:extLst>
          </p:cNvPr>
          <p:cNvSpPr txBox="1"/>
          <p:nvPr/>
        </p:nvSpPr>
        <p:spPr>
          <a:xfrm>
            <a:off x="1732016" y="19843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D 9 8</a:t>
            </a:r>
          </a:p>
          <a:p>
            <a:pPr lvl="0">
              <a:lnSpc>
                <a:spcPct val="110000"/>
              </a:lnSpc>
              <a:buClr>
                <a:schemeClr val="dk1"/>
              </a:buClr>
              <a:buSzPts val="2400"/>
            </a:pPr>
            <a:r>
              <a:rPr lang="da-DK" sz="2400" dirty="0">
                <a:solidFill>
                  <a:srgbClr val="FF0000"/>
                </a:solidFill>
                <a:ea typeface="Calibri"/>
                <a:cs typeface="Calibri"/>
                <a:sym typeface="Calibri"/>
              </a:rPr>
              <a:t>♥  7 6 4</a:t>
            </a:r>
            <a:endParaRPr sz="2400" b="0" i="0" u="none" strike="noStrike" cap="none" dirty="0">
              <a:solidFill>
                <a:srgbClr val="000000"/>
              </a:solidFill>
              <a:latin typeface="Arial"/>
              <a:ea typeface="Arial"/>
              <a:cs typeface="Arial"/>
              <a:sym typeface="Arial"/>
            </a:endParaRPr>
          </a:p>
        </p:txBody>
      </p:sp>
      <p:sp>
        <p:nvSpPr>
          <p:cNvPr id="34" name="Google Shape;341;p15">
            <a:extLst>
              <a:ext uri="{FF2B5EF4-FFF2-40B4-BE49-F238E27FC236}">
                <a16:creationId xmlns:a16="http://schemas.microsoft.com/office/drawing/2014/main" id="{A0F13599-3BFE-8CB4-A96D-3027D8D25456}"/>
              </a:ext>
            </a:extLst>
          </p:cNvPr>
          <p:cNvSpPr txBox="1"/>
          <p:nvPr/>
        </p:nvSpPr>
        <p:spPr>
          <a:xfrm>
            <a:off x="1646309" y="4426459"/>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5 4 3</a:t>
            </a:r>
          </a:p>
          <a:p>
            <a:pPr>
              <a:lnSpc>
                <a:spcPct val="110000"/>
              </a:lnSpc>
              <a:buClr>
                <a:schemeClr val="dk1"/>
              </a:buClr>
              <a:buSzPts val="2400"/>
            </a:pPr>
            <a:r>
              <a:rPr lang="da-DK" sz="3800" dirty="0">
                <a:solidFill>
                  <a:srgbClr val="FF0000"/>
                </a:solidFill>
                <a:ea typeface="Calibri"/>
                <a:cs typeface="Calibri"/>
                <a:sym typeface="Calibri"/>
              </a:rPr>
              <a:t>♥  8 3 2</a:t>
            </a:r>
            <a:endParaRPr lang="da-DK" sz="3800" dirty="0">
              <a:solidFill>
                <a:srgbClr val="000000"/>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5" name="Tekstfelt 34">
            <a:extLst>
              <a:ext uri="{FF2B5EF4-FFF2-40B4-BE49-F238E27FC236}">
                <a16:creationId xmlns:a16="http://schemas.microsoft.com/office/drawing/2014/main" id="{8FB433DB-8E87-3CFA-8B75-44D36E238CC6}"/>
              </a:ext>
            </a:extLst>
          </p:cNvPr>
          <p:cNvSpPr txBox="1"/>
          <p:nvPr/>
        </p:nvSpPr>
        <p:spPr>
          <a:xfrm>
            <a:off x="1383958" y="5257331"/>
            <a:ext cx="2450286" cy="461665"/>
          </a:xfrm>
          <a:prstGeom prst="rect">
            <a:avLst/>
          </a:prstGeom>
          <a:noFill/>
        </p:spPr>
        <p:txBody>
          <a:bodyPr wrap="none" rtlCol="0">
            <a:spAutoFit/>
          </a:bodyPr>
          <a:lstStyle/>
          <a:p>
            <a:r>
              <a:rPr lang="da-DK" sz="2400" b="1" dirty="0"/>
              <a:t>SYD er SPILFØRER</a:t>
            </a:r>
            <a:endParaRPr lang="en-US" b="1" dirty="0"/>
          </a:p>
        </p:txBody>
      </p:sp>
      <p:sp>
        <p:nvSpPr>
          <p:cNvPr id="2" name="Google Shape;107;p3">
            <a:extLst>
              <a:ext uri="{FF2B5EF4-FFF2-40B4-BE49-F238E27FC236}">
                <a16:creationId xmlns:a16="http://schemas.microsoft.com/office/drawing/2014/main" id="{D5AE77A0-AE5B-2F7D-8440-1444388BA240}"/>
              </a:ext>
            </a:extLst>
          </p:cNvPr>
          <p:cNvSpPr txBox="1"/>
          <p:nvPr/>
        </p:nvSpPr>
        <p:spPr>
          <a:xfrm>
            <a:off x="4470395" y="1925584"/>
            <a:ext cx="7260931" cy="2308284"/>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err="1">
                <a:solidFill>
                  <a:srgbClr val="FF0000"/>
                </a:solidFill>
                <a:latin typeface="Arial Unicode MS"/>
                <a:ea typeface="Palatino Linotype"/>
                <a:cs typeface="Palatino Linotype"/>
              </a:rPr>
              <a:t>♥</a:t>
            </a:r>
            <a:r>
              <a:rPr lang="da-DK" sz="2400" dirty="0" err="1">
                <a:ea typeface="Calibri"/>
              </a:rPr>
              <a:t>-erne</a:t>
            </a:r>
            <a:r>
              <a:rPr lang="da-DK" sz="2400" dirty="0">
                <a:ea typeface="Calibri"/>
              </a:rPr>
              <a:t> sidder 3-3 på dine hænder, så du kan ikke få nogle trumfninger. Træk trumf.</a:t>
            </a:r>
            <a:br>
              <a:rPr lang="da-DK" sz="2400" dirty="0">
                <a:ea typeface="Calibri"/>
              </a:rPr>
            </a:br>
            <a:endParaRPr lang="da-DK" sz="2400" dirty="0"/>
          </a:p>
          <a:p>
            <a:r>
              <a:rPr lang="da-DK" sz="2400" b="1" dirty="0"/>
              <a:t>Hvor mange stik får du?</a:t>
            </a:r>
          </a:p>
          <a:p>
            <a:r>
              <a:rPr lang="da-DK" sz="2400" dirty="0"/>
              <a:t>4 stik i trumf, hvis trumferne sidder 3-2 hos modparten.</a:t>
            </a:r>
            <a:endParaRPr lang="da-DK" sz="2400" b="1" dirty="0">
              <a:solidFill>
                <a:schemeClr val="dk1"/>
              </a:solidFill>
              <a:latin typeface="Calibri"/>
              <a:ea typeface="Calibri"/>
              <a:cs typeface="Calibri"/>
              <a:sym typeface="Calibri"/>
            </a:endParaRPr>
          </a:p>
        </p:txBody>
      </p:sp>
      <p:sp>
        <p:nvSpPr>
          <p:cNvPr id="14" name="Tekstboks 13"/>
          <p:cNvSpPr txBox="1"/>
          <p:nvPr/>
        </p:nvSpPr>
        <p:spPr>
          <a:xfrm>
            <a:off x="1509311" y="1421176"/>
            <a:ext cx="1883884" cy="461665"/>
          </a:xfrm>
          <a:prstGeom prst="rect">
            <a:avLst/>
          </a:prstGeom>
          <a:noFill/>
        </p:spPr>
        <p:txBody>
          <a:bodyPr wrap="square" rtlCol="0">
            <a:spAutoFit/>
          </a:bodyPr>
          <a:lstStyle/>
          <a:p>
            <a:r>
              <a:rPr lang="da-DK" sz="2400" b="1" dirty="0"/>
              <a:t>Spar er trumf</a:t>
            </a:r>
          </a:p>
        </p:txBody>
      </p:sp>
    </p:spTree>
    <p:extLst>
      <p:ext uri="{BB962C8B-B14F-4D97-AF65-F5344CB8AC3E}">
        <p14:creationId xmlns:p14="http://schemas.microsoft.com/office/powerpoint/2010/main" val="201883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allAtOnce"/>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Google Shape;106;p3">
            <a:extLst>
              <a:ext uri="{FF2B5EF4-FFF2-40B4-BE49-F238E27FC236}">
                <a16:creationId xmlns:a16="http://schemas.microsoft.com/office/drawing/2014/main" id="{5C0482D8-DAA3-121D-D540-F172BBD9006B}"/>
              </a:ext>
            </a:extLst>
          </p:cNvPr>
          <p:cNvSpPr/>
          <p:nvPr/>
        </p:nvSpPr>
        <p:spPr>
          <a:xfrm>
            <a:off x="838200" y="59610"/>
            <a:ext cx="10515600" cy="873242"/>
          </a:xfrm>
          <a:prstGeom prst="rect">
            <a:avLst/>
          </a:prstGeom>
          <a:noFill/>
          <a:ln>
            <a:noFill/>
          </a:ln>
        </p:spPr>
        <p:txBody>
          <a:bodyPr spcFirstLastPara="1" wrap="square" lIns="91425" tIns="45700" rIns="91425" bIns="45700" anchor="b" anchorCtr="0">
            <a:normAutofit/>
          </a:bodyPr>
          <a:lstStyle/>
          <a:p>
            <a:pPr marL="0" marR="0" lvl="0" indent="0" algn="l" rtl="0">
              <a:lnSpc>
                <a:spcPct val="90000"/>
              </a:lnSpc>
              <a:spcBef>
                <a:spcPts val="0"/>
              </a:spcBef>
              <a:spcAft>
                <a:spcPts val="0"/>
              </a:spcAft>
              <a:buClr>
                <a:schemeClr val="dk1"/>
              </a:buClr>
              <a:buSzPts val="4000"/>
              <a:buFont typeface="Calibri"/>
              <a:buNone/>
            </a:pPr>
            <a:r>
              <a:rPr lang="da-DK" sz="4000" b="1" dirty="0">
                <a:solidFill>
                  <a:schemeClr val="dk1"/>
                </a:solidFill>
                <a:latin typeface="Calibri"/>
                <a:ea typeface="Calibri"/>
                <a:cs typeface="Calibri"/>
                <a:sym typeface="Calibri"/>
              </a:rPr>
              <a:t>Øvelse 1C – Trække trumfer og trumfe en taber</a:t>
            </a:r>
            <a:endParaRPr sz="1400" b="0" i="0" u="none" strike="noStrike" cap="none" dirty="0">
              <a:solidFill>
                <a:srgbClr val="000000"/>
              </a:solidFill>
              <a:latin typeface="Arial"/>
              <a:ea typeface="Arial"/>
              <a:cs typeface="Arial"/>
              <a:sym typeface="Arial"/>
            </a:endParaRPr>
          </a:p>
        </p:txBody>
      </p:sp>
      <p:sp>
        <p:nvSpPr>
          <p:cNvPr id="28" name="Google Shape;335;p15">
            <a:extLst>
              <a:ext uri="{FF2B5EF4-FFF2-40B4-BE49-F238E27FC236}">
                <a16:creationId xmlns:a16="http://schemas.microsoft.com/office/drawing/2014/main" id="{0FC62083-A9D7-735F-0340-B24F5B55BDDF}"/>
              </a:ext>
            </a:extLst>
          </p:cNvPr>
          <p:cNvSpPr/>
          <p:nvPr/>
        </p:nvSpPr>
        <p:spPr>
          <a:xfrm>
            <a:off x="1669452" y="285008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9" name="Google Shape;336;p15">
            <a:extLst>
              <a:ext uri="{FF2B5EF4-FFF2-40B4-BE49-F238E27FC236}">
                <a16:creationId xmlns:a16="http://schemas.microsoft.com/office/drawing/2014/main" id="{2CF1E65C-1669-68EA-66D7-271D736C9065}"/>
              </a:ext>
            </a:extLst>
          </p:cNvPr>
          <p:cNvSpPr/>
          <p:nvPr/>
        </p:nvSpPr>
        <p:spPr>
          <a:xfrm>
            <a:off x="2321101" y="294709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0" name="Google Shape;337;p15">
            <a:extLst>
              <a:ext uri="{FF2B5EF4-FFF2-40B4-BE49-F238E27FC236}">
                <a16:creationId xmlns:a16="http://schemas.microsoft.com/office/drawing/2014/main" id="{037423B8-43C8-F25A-4DA9-BB21E8B97E87}"/>
              </a:ext>
            </a:extLst>
          </p:cNvPr>
          <p:cNvSpPr/>
          <p:nvPr/>
        </p:nvSpPr>
        <p:spPr>
          <a:xfrm>
            <a:off x="1776137"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V</a:t>
            </a:r>
            <a:endParaRPr sz="1400" b="0" i="0" u="none" strike="noStrike" cap="none" dirty="0">
              <a:solidFill>
                <a:srgbClr val="000000"/>
              </a:solidFill>
              <a:latin typeface="Arial"/>
              <a:ea typeface="Arial"/>
              <a:cs typeface="Arial"/>
              <a:sym typeface="Arial"/>
            </a:endParaRPr>
          </a:p>
        </p:txBody>
      </p:sp>
      <p:sp>
        <p:nvSpPr>
          <p:cNvPr id="31" name="Google Shape;338;p15">
            <a:extLst>
              <a:ext uri="{FF2B5EF4-FFF2-40B4-BE49-F238E27FC236}">
                <a16:creationId xmlns:a16="http://schemas.microsoft.com/office/drawing/2014/main" id="{2B938D29-9E53-3624-9250-00E11F49F75E}"/>
              </a:ext>
            </a:extLst>
          </p:cNvPr>
          <p:cNvSpPr/>
          <p:nvPr/>
        </p:nvSpPr>
        <p:spPr>
          <a:xfrm>
            <a:off x="2768589" y="343772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dirty="0">
                <a:solidFill>
                  <a:schemeClr val="dk1"/>
                </a:solidFill>
                <a:latin typeface="Calibri"/>
                <a:ea typeface="Calibri"/>
                <a:cs typeface="Calibri"/>
                <a:sym typeface="Calibri"/>
              </a:rPr>
              <a:t>Ø</a:t>
            </a:r>
            <a:endParaRPr sz="1400" b="0" i="0" u="none" strike="noStrike" cap="none" dirty="0">
              <a:solidFill>
                <a:srgbClr val="000000"/>
              </a:solidFill>
              <a:latin typeface="Arial"/>
              <a:ea typeface="Arial"/>
              <a:cs typeface="Arial"/>
              <a:sym typeface="Arial"/>
            </a:endParaRPr>
          </a:p>
        </p:txBody>
      </p:sp>
      <p:sp>
        <p:nvSpPr>
          <p:cNvPr id="32" name="Google Shape;339;p15">
            <a:extLst>
              <a:ext uri="{FF2B5EF4-FFF2-40B4-BE49-F238E27FC236}">
                <a16:creationId xmlns:a16="http://schemas.microsoft.com/office/drawing/2014/main" id="{F92E0DED-F3C6-69E0-3593-80A41D02B2B7}"/>
              </a:ext>
            </a:extLst>
          </p:cNvPr>
          <p:cNvSpPr/>
          <p:nvPr/>
        </p:nvSpPr>
        <p:spPr>
          <a:xfrm>
            <a:off x="2321101" y="393583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sp>
        <p:nvSpPr>
          <p:cNvPr id="33" name="Google Shape;340;p15">
            <a:extLst>
              <a:ext uri="{FF2B5EF4-FFF2-40B4-BE49-F238E27FC236}">
                <a16:creationId xmlns:a16="http://schemas.microsoft.com/office/drawing/2014/main" id="{6F6E257E-A801-4334-7DB2-C0A4F2B9BFF2}"/>
              </a:ext>
            </a:extLst>
          </p:cNvPr>
          <p:cNvSpPr txBox="1"/>
          <p:nvPr/>
        </p:nvSpPr>
        <p:spPr>
          <a:xfrm>
            <a:off x="1732016" y="1984320"/>
            <a:ext cx="1440001" cy="929250"/>
          </a:xfrm>
          <a:prstGeom prst="rect">
            <a:avLst/>
          </a:prstGeom>
          <a:noFill/>
          <a:ln>
            <a:noFill/>
          </a:ln>
        </p:spPr>
        <p:txBody>
          <a:bodyPr spcFirstLastPara="1" wrap="square" lIns="91425" tIns="45700" rIns="91425" bIns="45700" anchor="t" anchorCtr="0">
            <a:normAutofit/>
          </a:bodyPr>
          <a:lstStyle/>
          <a:p>
            <a:pPr lvl="0">
              <a:lnSpc>
                <a:spcPct val="110000"/>
              </a:lnSpc>
              <a:buClr>
                <a:schemeClr val="dk1"/>
              </a:buClr>
              <a:buSzPts val="2400"/>
            </a:pPr>
            <a:r>
              <a:rPr lang="da-DK" sz="2400" dirty="0">
                <a:solidFill>
                  <a:schemeClr val="dk1"/>
                </a:solidFill>
                <a:ea typeface="Calibri"/>
                <a:cs typeface="Calibri"/>
                <a:sym typeface="Calibri"/>
              </a:rPr>
              <a:t>♠  </a:t>
            </a:r>
            <a:r>
              <a:rPr lang="da-DK" sz="2400" b="0" i="0" u="none" strike="noStrike" cap="none" dirty="0">
                <a:solidFill>
                  <a:schemeClr val="dk1"/>
                </a:solidFill>
                <a:latin typeface="Calibri"/>
                <a:ea typeface="Calibri"/>
                <a:cs typeface="Calibri"/>
                <a:sym typeface="Calibri"/>
              </a:rPr>
              <a:t>K D 9 8 </a:t>
            </a:r>
          </a:p>
          <a:p>
            <a:pPr lvl="0">
              <a:lnSpc>
                <a:spcPct val="110000"/>
              </a:lnSpc>
              <a:buClr>
                <a:schemeClr val="dk1"/>
              </a:buClr>
              <a:buSzPts val="2400"/>
            </a:pPr>
            <a:r>
              <a:rPr lang="da-DK" sz="2400" dirty="0">
                <a:solidFill>
                  <a:srgbClr val="FF0000"/>
                </a:solidFill>
                <a:ea typeface="Calibri"/>
                <a:cs typeface="Calibri"/>
                <a:sym typeface="Calibri"/>
              </a:rPr>
              <a:t>♥  K 6</a:t>
            </a:r>
            <a:endParaRPr sz="2400" b="0" i="0" u="none" strike="noStrike" cap="none" dirty="0">
              <a:solidFill>
                <a:srgbClr val="000000"/>
              </a:solidFill>
              <a:latin typeface="Arial"/>
              <a:ea typeface="Arial"/>
              <a:cs typeface="Arial"/>
              <a:sym typeface="Arial"/>
            </a:endParaRPr>
          </a:p>
        </p:txBody>
      </p:sp>
      <p:sp>
        <p:nvSpPr>
          <p:cNvPr id="34" name="Google Shape;341;p15">
            <a:extLst>
              <a:ext uri="{FF2B5EF4-FFF2-40B4-BE49-F238E27FC236}">
                <a16:creationId xmlns:a16="http://schemas.microsoft.com/office/drawing/2014/main" id="{A0F13599-3BFE-8CB4-A96D-3027D8D25456}"/>
              </a:ext>
            </a:extLst>
          </p:cNvPr>
          <p:cNvSpPr txBox="1"/>
          <p:nvPr/>
        </p:nvSpPr>
        <p:spPr>
          <a:xfrm>
            <a:off x="1631352" y="4418221"/>
            <a:ext cx="1925584" cy="792030"/>
          </a:xfrm>
          <a:prstGeom prst="rect">
            <a:avLst/>
          </a:prstGeom>
          <a:noFill/>
          <a:ln>
            <a:noFill/>
          </a:ln>
        </p:spPr>
        <p:txBody>
          <a:bodyPr spcFirstLastPara="1" wrap="square" lIns="91425" tIns="45700" rIns="91425" bIns="45700" anchor="t" anchorCtr="0">
            <a:normAutofit fontScale="62500" lnSpcReduction="20000"/>
          </a:bodyPr>
          <a:lstStyle/>
          <a:p>
            <a:pPr lvl="0">
              <a:lnSpc>
                <a:spcPct val="110000"/>
              </a:lnSpc>
              <a:buClr>
                <a:schemeClr val="dk1"/>
              </a:buClr>
              <a:buSzPts val="2400"/>
            </a:pPr>
            <a:r>
              <a:rPr lang="da-DK" sz="3800" dirty="0">
                <a:solidFill>
                  <a:schemeClr val="dk1"/>
                </a:solidFill>
                <a:ea typeface="Calibri"/>
                <a:cs typeface="Calibri"/>
                <a:sym typeface="Calibri"/>
              </a:rPr>
              <a:t>♠  </a:t>
            </a:r>
            <a:r>
              <a:rPr lang="da-DK" sz="3800" dirty="0">
                <a:solidFill>
                  <a:schemeClr val="dk1"/>
                </a:solidFill>
                <a:latin typeface="Calibri"/>
                <a:ea typeface="Calibri"/>
                <a:cs typeface="Calibri"/>
                <a:sym typeface="Calibri"/>
              </a:rPr>
              <a:t>E 5 4 3</a:t>
            </a:r>
          </a:p>
          <a:p>
            <a:pPr>
              <a:lnSpc>
                <a:spcPct val="110000"/>
              </a:lnSpc>
              <a:buClr>
                <a:schemeClr val="dk1"/>
              </a:buClr>
              <a:buSzPts val="2400"/>
            </a:pPr>
            <a:r>
              <a:rPr lang="da-DK" sz="3800" dirty="0">
                <a:solidFill>
                  <a:srgbClr val="FF0000"/>
                </a:solidFill>
                <a:ea typeface="Calibri"/>
                <a:cs typeface="Calibri"/>
                <a:sym typeface="Calibri"/>
              </a:rPr>
              <a:t>♥  8 3 2</a:t>
            </a:r>
            <a:endParaRPr lang="da-DK" sz="3800" dirty="0">
              <a:solidFill>
                <a:srgbClr val="000000"/>
              </a:solidFill>
              <a:latin typeface="Arial"/>
              <a:ea typeface="Arial"/>
              <a:cs typeface="Arial"/>
              <a:sym typeface="Arial"/>
            </a:endParaRPr>
          </a:p>
          <a:p>
            <a:pPr marL="0" marR="0" lvl="0" indent="0" algn="l" rtl="0">
              <a:lnSpc>
                <a:spcPct val="110000"/>
              </a:lnSpc>
              <a:spcBef>
                <a:spcPts val="0"/>
              </a:spcBef>
              <a:spcAft>
                <a:spcPts val="0"/>
              </a:spcAft>
              <a:buClr>
                <a:schemeClr val="dk1"/>
              </a:buClr>
              <a:buSzPts val="2400"/>
              <a:buFont typeface="Arial"/>
              <a:buNone/>
            </a:pPr>
            <a:endParaRPr sz="38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sp>
        <p:nvSpPr>
          <p:cNvPr id="35" name="Tekstfelt 34">
            <a:extLst>
              <a:ext uri="{FF2B5EF4-FFF2-40B4-BE49-F238E27FC236}">
                <a16:creationId xmlns:a16="http://schemas.microsoft.com/office/drawing/2014/main" id="{8FB433DB-8E87-3CFA-8B75-44D36E238CC6}"/>
              </a:ext>
            </a:extLst>
          </p:cNvPr>
          <p:cNvSpPr txBox="1"/>
          <p:nvPr/>
        </p:nvSpPr>
        <p:spPr>
          <a:xfrm>
            <a:off x="1339638" y="5266820"/>
            <a:ext cx="2450286" cy="461665"/>
          </a:xfrm>
          <a:prstGeom prst="rect">
            <a:avLst/>
          </a:prstGeom>
          <a:noFill/>
        </p:spPr>
        <p:txBody>
          <a:bodyPr wrap="none" rtlCol="0">
            <a:spAutoFit/>
          </a:bodyPr>
          <a:lstStyle/>
          <a:p>
            <a:r>
              <a:rPr lang="da-DK" sz="2400" b="1" dirty="0"/>
              <a:t>SYD er SPILFØRER</a:t>
            </a:r>
            <a:endParaRPr lang="en-US" b="1" dirty="0"/>
          </a:p>
        </p:txBody>
      </p:sp>
      <p:sp>
        <p:nvSpPr>
          <p:cNvPr id="2" name="Google Shape;107;p3">
            <a:extLst>
              <a:ext uri="{FF2B5EF4-FFF2-40B4-BE49-F238E27FC236}">
                <a16:creationId xmlns:a16="http://schemas.microsoft.com/office/drawing/2014/main" id="{D5AE77A0-AE5B-2F7D-8440-1444388BA240}"/>
              </a:ext>
            </a:extLst>
          </p:cNvPr>
          <p:cNvSpPr txBox="1"/>
          <p:nvPr/>
        </p:nvSpPr>
        <p:spPr>
          <a:xfrm>
            <a:off x="4470395" y="1925584"/>
            <a:ext cx="7260931" cy="3785611"/>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ea typeface="Calibri"/>
              </a:rPr>
              <a:t>Spil </a:t>
            </a:r>
            <a:r>
              <a:rPr lang="da-DK" sz="2400" dirty="0">
                <a:solidFill>
                  <a:srgbClr val="FF0000"/>
                </a:solidFill>
                <a:latin typeface="Arial Unicode MS"/>
                <a:ea typeface="Palatino Linotype"/>
                <a:cs typeface="Palatino Linotype"/>
              </a:rPr>
              <a:t>♥</a:t>
            </a:r>
            <a:r>
              <a:rPr lang="da-DK" sz="2400" dirty="0">
                <a:ea typeface="Calibri"/>
              </a:rPr>
              <a:t> 8 fra hånden mod Bordet (=opspil imod styrke). Herefter afleveres et </a:t>
            </a:r>
            <a:r>
              <a:rPr lang="da-DK" sz="2400" dirty="0" err="1">
                <a:solidFill>
                  <a:srgbClr val="FF0000"/>
                </a:solidFill>
                <a:latin typeface="Arial Unicode MS"/>
                <a:ea typeface="Palatino Linotype"/>
                <a:cs typeface="Palatino Linotype"/>
              </a:rPr>
              <a:t>♥</a:t>
            </a:r>
            <a:r>
              <a:rPr lang="da-DK" sz="2400" dirty="0" err="1">
                <a:ea typeface="Calibri"/>
              </a:rPr>
              <a:t>-stik</a:t>
            </a:r>
            <a:r>
              <a:rPr lang="da-DK" sz="2400" dirty="0">
                <a:ea typeface="Calibri"/>
              </a:rPr>
              <a:t> til modspillet, og der trumfes en </a:t>
            </a:r>
            <a:r>
              <a:rPr lang="da-DK" sz="2400" dirty="0">
                <a:solidFill>
                  <a:srgbClr val="FF0000"/>
                </a:solidFill>
                <a:latin typeface="Arial Unicode MS"/>
                <a:ea typeface="Palatino Linotype"/>
                <a:cs typeface="Palatino Linotype"/>
              </a:rPr>
              <a:t>♥</a:t>
            </a:r>
            <a:r>
              <a:rPr lang="da-DK" sz="2400" dirty="0">
                <a:ea typeface="Calibri"/>
              </a:rPr>
              <a:t> på bordet. </a:t>
            </a:r>
            <a:br>
              <a:rPr lang="da-DK" sz="2400" dirty="0">
                <a:ea typeface="Calibri"/>
              </a:rPr>
            </a:br>
            <a:endParaRPr lang="da-DK" sz="2400" dirty="0"/>
          </a:p>
          <a:p>
            <a:r>
              <a:rPr lang="da-DK" sz="2400" b="1" dirty="0"/>
              <a:t>Hvor mange stik får du?</a:t>
            </a:r>
          </a:p>
          <a:p>
            <a:r>
              <a:rPr lang="da-DK" sz="2400" dirty="0">
                <a:ea typeface="Calibri"/>
              </a:rPr>
              <a:t>1 stik på </a:t>
            </a:r>
            <a:r>
              <a:rPr lang="da-DK" sz="2400" dirty="0" err="1">
                <a:solidFill>
                  <a:srgbClr val="FF0000"/>
                </a:solidFill>
                <a:latin typeface="Arial Unicode MS"/>
                <a:ea typeface="Palatino Linotype"/>
                <a:cs typeface="Palatino Linotype"/>
              </a:rPr>
              <a:t>♥</a:t>
            </a:r>
            <a:r>
              <a:rPr lang="da-DK" sz="2400" dirty="0" err="1">
                <a:ea typeface="Calibri"/>
              </a:rPr>
              <a:t>-Konge</a:t>
            </a:r>
            <a:r>
              <a:rPr lang="da-DK" sz="2400" dirty="0">
                <a:ea typeface="Calibri"/>
              </a:rPr>
              <a:t>, hvis </a:t>
            </a:r>
            <a:r>
              <a:rPr lang="da-DK" sz="2400" dirty="0">
                <a:solidFill>
                  <a:srgbClr val="FF0000"/>
                </a:solidFill>
                <a:latin typeface="Arial Unicode MS"/>
                <a:ea typeface="Palatino Linotype"/>
                <a:cs typeface="Palatino Linotype"/>
              </a:rPr>
              <a:t>♥</a:t>
            </a:r>
            <a:r>
              <a:rPr lang="da-DK" sz="2400" dirty="0">
                <a:ea typeface="Calibri"/>
              </a:rPr>
              <a:t> Es sidder i Vest. 1 stik på en </a:t>
            </a:r>
            <a:r>
              <a:rPr lang="da-DK" sz="2400" dirty="0" err="1">
                <a:solidFill>
                  <a:srgbClr val="FF0000"/>
                </a:solidFill>
                <a:latin typeface="Arial Unicode MS"/>
                <a:ea typeface="Palatino Linotype"/>
                <a:cs typeface="Palatino Linotype"/>
              </a:rPr>
              <a:t>♥</a:t>
            </a:r>
            <a:r>
              <a:rPr lang="da-DK" sz="2400" dirty="0" err="1">
                <a:ea typeface="Calibri"/>
              </a:rPr>
              <a:t>-trumfning</a:t>
            </a:r>
            <a:r>
              <a:rPr lang="da-DK" sz="2400" dirty="0">
                <a:ea typeface="Calibri"/>
              </a:rPr>
              <a:t>. </a:t>
            </a:r>
            <a:r>
              <a:rPr lang="da-DK" sz="2400" dirty="0"/>
              <a:t>4 stik i trumf, hvis trumferne sidder 3-2 hos modparten .</a:t>
            </a:r>
            <a:br>
              <a:rPr lang="da-DK" sz="2400" dirty="0">
                <a:ea typeface="Calibri"/>
              </a:rPr>
            </a:br>
            <a:r>
              <a:rPr lang="da-DK" sz="2400" dirty="0">
                <a:ea typeface="Calibri"/>
              </a:rPr>
              <a:t>I alt 5-6 stik.</a:t>
            </a:r>
            <a:endParaRPr lang="da-DK" sz="2400" b="1" dirty="0">
              <a:solidFill>
                <a:schemeClr val="dk1"/>
              </a:solidFill>
              <a:latin typeface="Calibri"/>
              <a:ea typeface="Calibri"/>
              <a:cs typeface="Calibri"/>
              <a:sym typeface="Calibri"/>
            </a:endParaRPr>
          </a:p>
        </p:txBody>
      </p:sp>
      <p:sp>
        <p:nvSpPr>
          <p:cNvPr id="14" name="Tekstboks 13"/>
          <p:cNvSpPr txBox="1"/>
          <p:nvPr/>
        </p:nvSpPr>
        <p:spPr>
          <a:xfrm>
            <a:off x="1509311" y="1421176"/>
            <a:ext cx="1883884" cy="461665"/>
          </a:xfrm>
          <a:prstGeom prst="rect">
            <a:avLst/>
          </a:prstGeom>
          <a:noFill/>
        </p:spPr>
        <p:txBody>
          <a:bodyPr wrap="square" rtlCol="0">
            <a:spAutoFit/>
          </a:bodyPr>
          <a:lstStyle/>
          <a:p>
            <a:r>
              <a:rPr lang="da-DK" sz="2400" b="1" dirty="0"/>
              <a:t>Spar er trumf</a:t>
            </a:r>
          </a:p>
        </p:txBody>
      </p:sp>
    </p:spTree>
    <p:extLst>
      <p:ext uri="{BB962C8B-B14F-4D97-AF65-F5344CB8AC3E}">
        <p14:creationId xmlns:p14="http://schemas.microsoft.com/office/powerpoint/2010/main" val="20188381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additive="base">
                                        <p:cTn id="7"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6"/>
          <p:cNvSpPr txBox="1"/>
          <p:nvPr/>
        </p:nvSpPr>
        <p:spPr>
          <a:xfrm>
            <a:off x="839788" y="464904"/>
            <a:ext cx="10515600" cy="9128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Nu skal vi spille kort – spil 1 og 2</a:t>
            </a:r>
            <a:endParaRPr sz="1400" b="0" i="0" u="none" strike="noStrike" cap="none" dirty="0">
              <a:solidFill>
                <a:srgbClr val="000000"/>
              </a:solidFill>
              <a:latin typeface="Arial"/>
              <a:ea typeface="Arial"/>
              <a:cs typeface="Arial"/>
              <a:sym typeface="Arial"/>
            </a:endParaRPr>
          </a:p>
        </p:txBody>
      </p:sp>
      <p:sp>
        <p:nvSpPr>
          <p:cNvPr id="194" name="Google Shape;194;p6"/>
          <p:cNvSpPr/>
          <p:nvPr/>
        </p:nvSpPr>
        <p:spPr>
          <a:xfrm>
            <a:off x="887203" y="1562992"/>
            <a:ext cx="4052787" cy="425215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I skal sidde 4 mand ved hvert bord</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1" i="0" u="sng" strike="noStrike" cap="none" dirty="0">
                <a:solidFill>
                  <a:schemeClr val="dk1"/>
                </a:solidFill>
                <a:latin typeface="Calibri"/>
                <a:ea typeface="Calibri"/>
                <a:cs typeface="Calibri"/>
                <a:sym typeface="Calibri"/>
              </a:rPr>
              <a:t>Bemærk: Spilfører er valgt på forhånd. </a:t>
            </a: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Skriv på tavlen, hvor mange stik I tog ved hvert spil</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Opsamling hvorfor tror I nogle får flere stik end andre?</a:t>
            </a:r>
            <a:endParaRPr sz="1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pic>
        <p:nvPicPr>
          <p:cNvPr id="5" name="Google Shape;346;p32">
            <a:extLst>
              <a:ext uri="{FF2B5EF4-FFF2-40B4-BE49-F238E27FC236}">
                <a16:creationId xmlns:a16="http://schemas.microsoft.com/office/drawing/2014/main" id="{62C82E38-3713-FB66-B052-3B902AF909A1}"/>
              </a:ext>
            </a:extLst>
          </p:cNvPr>
          <p:cNvPicPr preferRelativeResize="0"/>
          <p:nvPr/>
        </p:nvPicPr>
        <p:blipFill rotWithShape="1">
          <a:blip r:embed="rId3" cstate="print">
            <a:alphaModFix/>
          </a:blip>
          <a:srcRect/>
          <a:stretch/>
        </p:blipFill>
        <p:spPr>
          <a:xfrm>
            <a:off x="5645279" y="1895051"/>
            <a:ext cx="5625843" cy="3677499"/>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p:nvPr/>
        </p:nvSpPr>
        <p:spPr>
          <a:xfrm>
            <a:off x="839787" y="386077"/>
            <a:ext cx="10891539" cy="985524"/>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At rejse </a:t>
            </a:r>
            <a:r>
              <a:rPr lang="da-DK" sz="4400" b="1" dirty="0">
                <a:solidFill>
                  <a:schemeClr val="dk1"/>
                </a:solidFill>
                <a:latin typeface="Calibri"/>
                <a:ea typeface="Calibri"/>
                <a:cs typeface="Calibri"/>
                <a:sym typeface="Calibri"/>
              </a:rPr>
              <a:t>stik ved o</a:t>
            </a:r>
            <a:r>
              <a:rPr lang="da-DK" sz="4400" b="1" i="0" u="none" strike="noStrike" cap="none" dirty="0">
                <a:solidFill>
                  <a:schemeClr val="dk1"/>
                </a:solidFill>
                <a:latin typeface="Calibri"/>
                <a:ea typeface="Calibri"/>
                <a:cs typeface="Calibri"/>
                <a:sym typeface="Calibri"/>
              </a:rPr>
              <a:t>pspil til styrke (simpel form)</a:t>
            </a:r>
            <a:endParaRPr sz="1400" b="0" i="0" u="none" strike="noStrike" cap="none" dirty="0">
              <a:solidFill>
                <a:srgbClr val="000000"/>
              </a:solidFill>
              <a:latin typeface="Arial"/>
              <a:ea typeface="Arial"/>
              <a:cs typeface="Arial"/>
              <a:sym typeface="Arial"/>
            </a:endParaRPr>
          </a:p>
        </p:txBody>
      </p:sp>
      <p:grpSp>
        <p:nvGrpSpPr>
          <p:cNvPr id="334" name="Google Shape;334;p15"/>
          <p:cNvGrpSpPr/>
          <p:nvPr/>
        </p:nvGrpSpPr>
        <p:grpSpPr>
          <a:xfrm>
            <a:off x="4450752" y="2189686"/>
            <a:ext cx="1440000" cy="1440000"/>
            <a:chOff x="5336351" y="2396766"/>
            <a:chExt cx="1440000" cy="1440000"/>
          </a:xfrm>
        </p:grpSpPr>
        <p:sp>
          <p:nvSpPr>
            <p:cNvPr id="335" name="Google Shape;335;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6" name="Google Shape;336;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37" name="Google Shape;337;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V</a:t>
              </a:r>
              <a:endParaRPr sz="1400" b="0" i="0" u="none" strike="noStrike" cap="none">
                <a:solidFill>
                  <a:srgbClr val="000000"/>
                </a:solidFill>
                <a:latin typeface="Arial"/>
                <a:ea typeface="Arial"/>
                <a:cs typeface="Arial"/>
                <a:sym typeface="Arial"/>
              </a:endParaRPr>
            </a:p>
          </p:txBody>
        </p:sp>
        <p:sp>
          <p:nvSpPr>
            <p:cNvPr id="338" name="Google Shape;338;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Ø</a:t>
              </a:r>
              <a:endParaRPr sz="1400" b="0" i="0" u="none" strike="noStrike" cap="none">
                <a:solidFill>
                  <a:srgbClr val="000000"/>
                </a:solidFill>
                <a:latin typeface="Arial"/>
                <a:ea typeface="Arial"/>
                <a:cs typeface="Arial"/>
                <a:sym typeface="Arial"/>
              </a:endParaRPr>
            </a:p>
          </p:txBody>
        </p:sp>
        <p:sp>
          <p:nvSpPr>
            <p:cNvPr id="339" name="Google Shape;339;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grpSp>
      <p:sp>
        <p:nvSpPr>
          <p:cNvPr id="340" name="Google Shape;340;p15"/>
          <p:cNvSpPr txBox="1"/>
          <p:nvPr/>
        </p:nvSpPr>
        <p:spPr>
          <a:xfrm>
            <a:off x="4872631" y="1768420"/>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K 9 </a:t>
            </a:r>
            <a:endParaRPr sz="1400" b="0" i="0" u="none" strike="noStrike" cap="none" dirty="0">
              <a:solidFill>
                <a:srgbClr val="000000"/>
              </a:solidFill>
              <a:latin typeface="Arial"/>
              <a:ea typeface="Arial"/>
              <a:cs typeface="Arial"/>
              <a:sym typeface="Arial"/>
            </a:endParaRPr>
          </a:p>
        </p:txBody>
      </p:sp>
      <p:sp>
        <p:nvSpPr>
          <p:cNvPr id="341" name="Google Shape;341;p15"/>
          <p:cNvSpPr txBox="1"/>
          <p:nvPr/>
        </p:nvSpPr>
        <p:spPr>
          <a:xfrm>
            <a:off x="4868916" y="35894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 5 4</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grpSp>
        <p:nvGrpSpPr>
          <p:cNvPr id="342" name="Google Shape;342;p15"/>
          <p:cNvGrpSpPr/>
          <p:nvPr/>
        </p:nvGrpSpPr>
        <p:grpSpPr>
          <a:xfrm>
            <a:off x="8513001" y="2189686"/>
            <a:ext cx="1440000" cy="1440000"/>
            <a:chOff x="5336351" y="2396766"/>
            <a:chExt cx="1440000" cy="1440000"/>
          </a:xfrm>
        </p:grpSpPr>
        <p:sp>
          <p:nvSpPr>
            <p:cNvPr id="343" name="Google Shape;343;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4" name="Google Shape;344;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N</a:t>
              </a:r>
              <a:endParaRPr sz="1400" b="0" i="0" u="none" strike="noStrike" cap="none">
                <a:solidFill>
                  <a:srgbClr val="000000"/>
                </a:solidFill>
                <a:latin typeface="Arial"/>
                <a:ea typeface="Arial"/>
                <a:cs typeface="Arial"/>
                <a:sym typeface="Arial"/>
              </a:endParaRPr>
            </a:p>
          </p:txBody>
        </p:sp>
        <p:sp>
          <p:nvSpPr>
            <p:cNvPr id="345" name="Google Shape;345;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V</a:t>
              </a:r>
              <a:endParaRPr sz="1400" b="0" i="0" u="none" strike="noStrike" cap="none">
                <a:solidFill>
                  <a:srgbClr val="000000"/>
                </a:solidFill>
                <a:latin typeface="Arial"/>
                <a:ea typeface="Arial"/>
                <a:cs typeface="Arial"/>
                <a:sym typeface="Arial"/>
              </a:endParaRPr>
            </a:p>
          </p:txBody>
        </p:sp>
        <p:sp>
          <p:nvSpPr>
            <p:cNvPr id="346" name="Google Shape;346;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Ø</a:t>
              </a:r>
              <a:endParaRPr sz="1400" b="0" i="0" u="none" strike="noStrike" cap="none">
                <a:solidFill>
                  <a:srgbClr val="000000"/>
                </a:solidFill>
                <a:latin typeface="Arial"/>
                <a:ea typeface="Arial"/>
                <a:cs typeface="Arial"/>
                <a:sym typeface="Arial"/>
              </a:endParaRPr>
            </a:p>
          </p:txBody>
        </p:sp>
        <p:sp>
          <p:nvSpPr>
            <p:cNvPr id="347" name="Google Shape;347;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1800" b="0" i="0" u="none" strike="noStrike" cap="none">
                  <a:solidFill>
                    <a:schemeClr val="dk1"/>
                  </a:solidFill>
                  <a:latin typeface="Calibri"/>
                  <a:ea typeface="Calibri"/>
                  <a:cs typeface="Calibri"/>
                  <a:sym typeface="Calibri"/>
                </a:rPr>
                <a:t>S</a:t>
              </a:r>
              <a:endParaRPr sz="1400" b="0" i="0" u="none" strike="noStrike" cap="none">
                <a:solidFill>
                  <a:srgbClr val="000000"/>
                </a:solidFill>
                <a:latin typeface="Arial"/>
                <a:ea typeface="Arial"/>
                <a:cs typeface="Arial"/>
                <a:sym typeface="Arial"/>
              </a:endParaRPr>
            </a:p>
          </p:txBody>
        </p:sp>
      </p:grpSp>
      <p:sp>
        <p:nvSpPr>
          <p:cNvPr id="348" name="Google Shape;348;p15"/>
          <p:cNvSpPr txBox="1"/>
          <p:nvPr/>
        </p:nvSpPr>
        <p:spPr>
          <a:xfrm>
            <a:off x="8837344" y="1768420"/>
            <a:ext cx="1716900" cy="51030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0" i="0" u="none" strike="noStrike" cap="none" dirty="0">
                <a:solidFill>
                  <a:schemeClr val="dk1"/>
                </a:solidFill>
                <a:latin typeface="Calibri"/>
                <a:ea typeface="Calibri"/>
                <a:cs typeface="Calibri"/>
                <a:sym typeface="Calibri"/>
              </a:rPr>
              <a:t>D B 9 </a:t>
            </a:r>
            <a:endParaRPr sz="1400" b="0" i="0" u="none" strike="noStrike" cap="none" dirty="0">
              <a:solidFill>
                <a:srgbClr val="000000"/>
              </a:solidFill>
              <a:latin typeface="Arial"/>
              <a:ea typeface="Arial"/>
              <a:cs typeface="Arial"/>
              <a:sym typeface="Arial"/>
            </a:endParaRPr>
          </a:p>
        </p:txBody>
      </p:sp>
      <p:sp>
        <p:nvSpPr>
          <p:cNvPr id="349" name="Google Shape;349;p15"/>
          <p:cNvSpPr txBox="1"/>
          <p:nvPr/>
        </p:nvSpPr>
        <p:spPr>
          <a:xfrm>
            <a:off x="8833628" y="3589470"/>
            <a:ext cx="1895331" cy="64350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ct val="100000"/>
              <a:buFont typeface="Arial"/>
              <a:buNone/>
            </a:pPr>
            <a:r>
              <a:rPr lang="da-DK" sz="2400" b="0" i="0" u="none" strike="noStrike" cap="none" dirty="0">
                <a:solidFill>
                  <a:schemeClr val="dk1"/>
                </a:solidFill>
                <a:latin typeface="Calibri"/>
                <a:ea typeface="Calibri"/>
                <a:cs typeface="Calibri"/>
                <a:sym typeface="Calibri"/>
              </a:rPr>
              <a:t> 5 4 3</a:t>
            </a:r>
            <a:endParaRPr sz="1400" b="0"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ct val="100000"/>
              <a:buFont typeface="Arial"/>
              <a:buNone/>
            </a:pPr>
            <a:endParaRPr sz="2400" b="0" i="0" u="none" strike="noStrike" cap="none" dirty="0">
              <a:solidFill>
                <a:schemeClr val="dk1"/>
              </a:solidFill>
              <a:latin typeface="Calibri"/>
              <a:ea typeface="Calibri"/>
              <a:cs typeface="Calibri"/>
              <a:sym typeface="Calibri"/>
            </a:endParaRPr>
          </a:p>
        </p:txBody>
      </p:sp>
      <p:sp>
        <p:nvSpPr>
          <p:cNvPr id="350" name="Google Shape;350;p15"/>
          <p:cNvSpPr txBox="1"/>
          <p:nvPr/>
        </p:nvSpPr>
        <p:spPr>
          <a:xfrm>
            <a:off x="3835892" y="4351716"/>
            <a:ext cx="3121539" cy="193895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Spil </a:t>
            </a:r>
            <a:r>
              <a:rPr lang="da-DK" sz="2400" dirty="0">
                <a:solidFill>
                  <a:schemeClr val="dk1"/>
                </a:solidFill>
                <a:latin typeface="Calibri"/>
                <a:ea typeface="Calibri"/>
                <a:cs typeface="Calibri"/>
                <a:sym typeface="Calibri"/>
              </a:rPr>
              <a:t>lavt</a:t>
            </a:r>
            <a:r>
              <a:rPr lang="da-DK" sz="2400" b="0" i="0" u="none" strike="noStrike" cap="none" dirty="0">
                <a:solidFill>
                  <a:schemeClr val="dk1"/>
                </a:solidFill>
                <a:latin typeface="Calibri"/>
                <a:ea typeface="Calibri"/>
                <a:cs typeface="Calibri"/>
                <a:sym typeface="Calibri"/>
              </a:rPr>
              <a:t> kort op imod  Kongen.</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Vinder et stik, hvis Esset sidder hos Vest</a:t>
            </a:r>
            <a:br>
              <a:rPr lang="da-DK" sz="2400" b="0" i="0" u="none" strike="noStrike" cap="none" dirty="0">
                <a:solidFill>
                  <a:schemeClr val="dk1"/>
                </a:solidFill>
                <a:latin typeface="Calibri"/>
                <a:ea typeface="Calibri"/>
                <a:cs typeface="Calibri"/>
                <a:sym typeface="Calibri"/>
              </a:rPr>
            </a:br>
            <a:r>
              <a:rPr lang="da-DK" sz="2400" b="0" i="0" u="none" strike="noStrike" cap="none" dirty="0">
                <a:solidFill>
                  <a:schemeClr val="dk1"/>
                </a:solidFill>
                <a:latin typeface="Calibri"/>
                <a:ea typeface="Calibri"/>
                <a:cs typeface="Calibri"/>
                <a:sym typeface="Calibri"/>
              </a:rPr>
              <a:t>(50 % chance)</a:t>
            </a:r>
            <a:endParaRPr sz="2400" b="0" i="0" u="none" strike="noStrike" cap="none" dirty="0">
              <a:solidFill>
                <a:schemeClr val="dk1"/>
              </a:solidFill>
              <a:latin typeface="Calibri"/>
              <a:ea typeface="Calibri"/>
              <a:cs typeface="Calibri"/>
              <a:sym typeface="Calibri"/>
            </a:endParaRPr>
          </a:p>
        </p:txBody>
      </p:sp>
      <p:sp>
        <p:nvSpPr>
          <p:cNvPr id="351" name="Google Shape;351;p15"/>
          <p:cNvSpPr txBox="1"/>
          <p:nvPr/>
        </p:nvSpPr>
        <p:spPr>
          <a:xfrm>
            <a:off x="7850851" y="4346459"/>
            <a:ext cx="4177200" cy="1938952"/>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Spil </a:t>
            </a:r>
            <a:r>
              <a:rPr lang="da-DK" sz="2400" dirty="0">
                <a:solidFill>
                  <a:schemeClr val="dk1"/>
                </a:solidFill>
                <a:latin typeface="Calibri"/>
                <a:ea typeface="Calibri"/>
                <a:cs typeface="Calibri"/>
                <a:sym typeface="Calibri"/>
              </a:rPr>
              <a:t>lavt</a:t>
            </a:r>
            <a:r>
              <a:rPr lang="da-DK" sz="2400" b="0" i="0" u="none" strike="noStrike" cap="none" dirty="0">
                <a:solidFill>
                  <a:schemeClr val="dk1"/>
                </a:solidFill>
                <a:latin typeface="Calibri"/>
                <a:ea typeface="Calibri"/>
                <a:cs typeface="Calibri"/>
                <a:sym typeface="Calibri"/>
              </a:rPr>
              <a:t> kort to gange mod </a:t>
            </a:r>
            <a:br>
              <a:rPr lang="da-DK" sz="2400" b="0" i="0" u="none" strike="noStrike" cap="none" dirty="0">
                <a:solidFill>
                  <a:schemeClr val="dk1"/>
                </a:solidFill>
                <a:latin typeface="Calibri"/>
                <a:ea typeface="Calibri"/>
                <a:cs typeface="Calibri"/>
                <a:sym typeface="Calibri"/>
              </a:rPr>
            </a:br>
            <a:r>
              <a:rPr lang="da-DK" sz="2400" dirty="0">
                <a:solidFill>
                  <a:schemeClr val="dk1"/>
                </a:solidFill>
                <a:latin typeface="Calibri"/>
                <a:ea typeface="Calibri"/>
                <a:cs typeface="Calibri"/>
                <a:sym typeface="Calibri"/>
              </a:rPr>
              <a:t>Damen og Bonden. </a:t>
            </a:r>
            <a:endParaRPr sz="1400" b="0" i="0" u="none" strike="noStrike" cap="none" dirty="0">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Vinder et stik, hvis Kongen og Esset sidder hos Vest eller hver for sig</a:t>
            </a:r>
            <a:r>
              <a:rPr lang="da-DK" sz="2400" dirty="0">
                <a:solidFill>
                  <a:schemeClr val="dk1"/>
                </a:solidFill>
                <a:latin typeface="Calibri"/>
                <a:ea typeface="Calibri"/>
                <a:cs typeface="Calibri"/>
                <a:sym typeface="Calibri"/>
              </a:rPr>
              <a:t> (75% chance)</a:t>
            </a:r>
            <a:endParaRPr sz="2400" b="0" i="0" u="none" strike="noStrike" cap="none" dirty="0">
              <a:solidFill>
                <a:schemeClr val="dk1"/>
              </a:solidFill>
              <a:latin typeface="Calibri"/>
              <a:ea typeface="Calibri"/>
              <a:cs typeface="Calibri"/>
              <a:sym typeface="Calibri"/>
            </a:endParaRPr>
          </a:p>
        </p:txBody>
      </p:sp>
      <p:sp>
        <p:nvSpPr>
          <p:cNvPr id="352" name="Google Shape;352;p15"/>
          <p:cNvSpPr txBox="1"/>
          <p:nvPr/>
        </p:nvSpPr>
        <p:spPr>
          <a:xfrm flipH="1">
            <a:off x="932804" y="1072053"/>
            <a:ext cx="9882341" cy="49244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da-DK" sz="2600" b="0" u="none" strike="noStrike" cap="none" dirty="0">
                <a:solidFill>
                  <a:schemeClr val="dk1"/>
                </a:solidFill>
                <a:latin typeface="Calibri"/>
                <a:ea typeface="Calibri"/>
                <a:cs typeface="Calibri"/>
                <a:sym typeface="Calibri"/>
              </a:rPr>
              <a:t>Et </a:t>
            </a:r>
            <a:r>
              <a:rPr lang="da-DK" sz="2600" b="1" i="1" u="none" strike="noStrike" cap="none" dirty="0">
                <a:solidFill>
                  <a:schemeClr val="dk1"/>
                </a:solidFill>
                <a:latin typeface="Calibri"/>
                <a:ea typeface="Calibri"/>
                <a:cs typeface="Calibri"/>
                <a:sym typeface="Calibri"/>
              </a:rPr>
              <a:t>opspil </a:t>
            </a:r>
            <a:r>
              <a:rPr lang="da-DK" sz="2600" b="0" u="none" strike="noStrike" cap="none" dirty="0">
                <a:solidFill>
                  <a:schemeClr val="dk1"/>
                </a:solidFill>
                <a:latin typeface="Calibri"/>
                <a:ea typeface="Calibri"/>
                <a:cs typeface="Calibri"/>
                <a:sym typeface="Calibri"/>
              </a:rPr>
              <a:t>er et forsøg på at fange en af modstandernes honnører i plads.</a:t>
            </a:r>
            <a:endParaRPr sz="2600" b="0" u="none" strike="noStrike" cap="none" dirty="0">
              <a:solidFill>
                <a:schemeClr val="dk1"/>
              </a:solidFill>
              <a:latin typeface="Calibri"/>
              <a:ea typeface="Calibri"/>
              <a:cs typeface="Calibri"/>
              <a:sym typeface="Calibri"/>
            </a:endParaRPr>
          </a:p>
        </p:txBody>
      </p:sp>
      <p:sp>
        <p:nvSpPr>
          <p:cNvPr id="2" name="Tekstfelt 1">
            <a:extLst>
              <a:ext uri="{FF2B5EF4-FFF2-40B4-BE49-F238E27FC236}">
                <a16:creationId xmlns:a16="http://schemas.microsoft.com/office/drawing/2014/main" id="{B5DE7553-479F-B2F7-BD12-9DC0EF4E43D9}"/>
              </a:ext>
            </a:extLst>
          </p:cNvPr>
          <p:cNvSpPr txBox="1"/>
          <p:nvPr/>
        </p:nvSpPr>
        <p:spPr>
          <a:xfrm>
            <a:off x="871728" y="4452620"/>
            <a:ext cx="1838773" cy="461665"/>
          </a:xfrm>
          <a:prstGeom prst="rect">
            <a:avLst/>
          </a:prstGeom>
          <a:noFill/>
        </p:spPr>
        <p:txBody>
          <a:bodyPr wrap="none" rtlCol="0">
            <a:spAutoFit/>
          </a:bodyPr>
          <a:lstStyle/>
          <a:p>
            <a:r>
              <a:rPr lang="da-DK" sz="2400" u="sng" dirty="0"/>
              <a:t>Hvad gør du?</a:t>
            </a:r>
          </a:p>
        </p:txBody>
      </p:sp>
      <p:sp>
        <p:nvSpPr>
          <p:cNvPr id="5" name="Tekstfelt 4">
            <a:extLst>
              <a:ext uri="{FF2B5EF4-FFF2-40B4-BE49-F238E27FC236}">
                <a16:creationId xmlns:a16="http://schemas.microsoft.com/office/drawing/2014/main" id="{668DFA73-1C20-D2BB-F554-879E66D2355A}"/>
              </a:ext>
            </a:extLst>
          </p:cNvPr>
          <p:cNvSpPr txBox="1"/>
          <p:nvPr/>
        </p:nvSpPr>
        <p:spPr>
          <a:xfrm>
            <a:off x="10350500" y="6286500"/>
            <a:ext cx="1380827" cy="461665"/>
          </a:xfrm>
          <a:prstGeom prst="rect">
            <a:avLst/>
          </a:prstGeom>
          <a:noFill/>
        </p:spPr>
        <p:txBody>
          <a:bodyPr wrap="none" rtlCol="0">
            <a:spAutoFit/>
          </a:bodyPr>
          <a:lstStyle/>
          <a:p>
            <a:r>
              <a:rPr lang="da-DK" sz="2400" b="1" dirty="0">
                <a:solidFill>
                  <a:srgbClr val="FF0000"/>
                </a:solidFill>
              </a:rPr>
              <a:t>Øvelser 2</a:t>
            </a:r>
            <a:endParaRPr lang="en-US" b="1" dirty="0">
              <a:solidFill>
                <a:srgbClr val="FF0000"/>
              </a:solidFill>
            </a:endParaRPr>
          </a:p>
        </p:txBody>
      </p:sp>
      <p:pic>
        <p:nvPicPr>
          <p:cNvPr id="3" name="Billede 2">
            <a:extLst>
              <a:ext uri="{FF2B5EF4-FFF2-40B4-BE49-F238E27FC236}">
                <a16:creationId xmlns:a16="http://schemas.microsoft.com/office/drawing/2014/main" id="{516AC86C-4837-8977-F984-90A2E78194E8}"/>
              </a:ext>
            </a:extLst>
          </p:cNvPr>
          <p:cNvPicPr>
            <a:picLocks noChangeAspect="1"/>
          </p:cNvPicPr>
          <p:nvPr/>
        </p:nvPicPr>
        <p:blipFill>
          <a:blip r:embed="rId3" cstate="print"/>
          <a:stretch>
            <a:fillRect/>
          </a:stretch>
        </p:blipFill>
        <p:spPr>
          <a:xfrm flipH="1">
            <a:off x="1244600" y="4862274"/>
            <a:ext cx="1032312" cy="8926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3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48"/>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42"/>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4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5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 grpId="0"/>
      <p:bldP spid="341" grpId="0"/>
      <p:bldP spid="348" grpId="0"/>
      <p:bldP spid="349" grpId="0"/>
      <p:bldP spid="350" grpId="0"/>
      <p:bldP spid="351" grpId="0"/>
      <p:bldP spid="2" grpId="0"/>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p:nvPr/>
        </p:nvSpPr>
        <p:spPr>
          <a:xfrm>
            <a:off x="839787" y="386077"/>
            <a:ext cx="10891539"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i="0" u="none" strike="noStrike" cap="none" dirty="0">
                <a:solidFill>
                  <a:schemeClr val="dk1"/>
                </a:solidFill>
                <a:latin typeface="Calibri"/>
                <a:ea typeface="Calibri"/>
                <a:cs typeface="Calibri"/>
                <a:sym typeface="Calibri"/>
              </a:rPr>
              <a:t>Øvelse 2A - At rejse </a:t>
            </a:r>
            <a:r>
              <a:rPr lang="da-DK" sz="3200" b="1" dirty="0">
                <a:solidFill>
                  <a:schemeClr val="dk1"/>
                </a:solidFill>
                <a:latin typeface="Calibri"/>
                <a:ea typeface="Calibri"/>
                <a:cs typeface="Calibri"/>
                <a:sym typeface="Calibri"/>
              </a:rPr>
              <a:t>stik ved o</a:t>
            </a:r>
            <a:r>
              <a:rPr lang="da-DK" sz="3200" b="1" i="0" u="none" strike="noStrike" cap="none" dirty="0">
                <a:solidFill>
                  <a:schemeClr val="dk1"/>
                </a:solidFill>
                <a:latin typeface="Calibri"/>
                <a:ea typeface="Calibri"/>
                <a:cs typeface="Calibri"/>
                <a:sym typeface="Calibri"/>
              </a:rPr>
              <a:t>pspil til styrke (simpel form)</a:t>
            </a:r>
            <a:endParaRPr sz="1050" b="0" i="0" u="none" strike="noStrike" cap="none" dirty="0">
              <a:solidFill>
                <a:srgbClr val="000000"/>
              </a:solidFill>
              <a:latin typeface="Arial"/>
              <a:ea typeface="Arial"/>
              <a:cs typeface="Arial"/>
              <a:sym typeface="Arial"/>
            </a:endParaRPr>
          </a:p>
        </p:txBody>
      </p:sp>
      <p:grpSp>
        <p:nvGrpSpPr>
          <p:cNvPr id="4" name="Google Shape;334;p15"/>
          <p:cNvGrpSpPr/>
          <p:nvPr/>
        </p:nvGrpSpPr>
        <p:grpSpPr>
          <a:xfrm>
            <a:off x="1200737" y="3069796"/>
            <a:ext cx="1440000" cy="1440000"/>
            <a:chOff x="5336351" y="2396766"/>
            <a:chExt cx="1440000" cy="1440000"/>
          </a:xfrm>
        </p:grpSpPr>
        <p:sp>
          <p:nvSpPr>
            <p:cNvPr id="335" name="Google Shape;335;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1" i="0" u="none" strike="noStrike" cap="none">
                <a:solidFill>
                  <a:schemeClr val="lt1"/>
                </a:solidFill>
                <a:latin typeface="Calibri"/>
                <a:ea typeface="Calibri"/>
                <a:cs typeface="Calibri"/>
                <a:sym typeface="Calibri"/>
              </a:endParaRPr>
            </a:p>
          </p:txBody>
        </p:sp>
        <p:sp>
          <p:nvSpPr>
            <p:cNvPr id="336" name="Google Shape;336;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N</a:t>
              </a:r>
              <a:endParaRPr sz="1600" b="1" i="0" u="none" strike="noStrike" cap="none">
                <a:solidFill>
                  <a:srgbClr val="000000"/>
                </a:solidFill>
                <a:latin typeface="Arial"/>
                <a:ea typeface="Arial"/>
                <a:cs typeface="Arial"/>
                <a:sym typeface="Arial"/>
              </a:endParaRPr>
            </a:p>
          </p:txBody>
        </p:sp>
        <p:sp>
          <p:nvSpPr>
            <p:cNvPr id="337" name="Google Shape;337;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V</a:t>
              </a:r>
              <a:endParaRPr sz="1600" b="1" i="0" u="none" strike="noStrike" cap="none">
                <a:solidFill>
                  <a:srgbClr val="000000"/>
                </a:solidFill>
                <a:latin typeface="Arial"/>
                <a:ea typeface="Arial"/>
                <a:cs typeface="Arial"/>
                <a:sym typeface="Arial"/>
              </a:endParaRPr>
            </a:p>
          </p:txBody>
        </p:sp>
        <p:sp>
          <p:nvSpPr>
            <p:cNvPr id="338" name="Google Shape;338;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Ø</a:t>
              </a:r>
              <a:endParaRPr sz="1600" b="1" i="0" u="none" strike="noStrike" cap="none">
                <a:solidFill>
                  <a:srgbClr val="000000"/>
                </a:solidFill>
                <a:latin typeface="Arial"/>
                <a:ea typeface="Arial"/>
                <a:cs typeface="Arial"/>
                <a:sym typeface="Arial"/>
              </a:endParaRPr>
            </a:p>
          </p:txBody>
        </p:sp>
        <p:sp>
          <p:nvSpPr>
            <p:cNvPr id="339" name="Google Shape;339;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S</a:t>
              </a:r>
              <a:endParaRPr sz="1600" b="1" i="0" u="none" strike="noStrike" cap="none">
                <a:solidFill>
                  <a:srgbClr val="000000"/>
                </a:solidFill>
                <a:latin typeface="Arial"/>
                <a:ea typeface="Arial"/>
                <a:cs typeface="Arial"/>
                <a:sym typeface="Arial"/>
              </a:endParaRPr>
            </a:p>
          </p:txBody>
        </p:sp>
      </p:grpSp>
      <p:sp>
        <p:nvSpPr>
          <p:cNvPr id="340" name="Google Shape;340;p15"/>
          <p:cNvSpPr txBox="1"/>
          <p:nvPr/>
        </p:nvSpPr>
        <p:spPr>
          <a:xfrm>
            <a:off x="1622616" y="2549378"/>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1" i="0" u="none" strike="noStrike" cap="none" dirty="0">
                <a:solidFill>
                  <a:schemeClr val="dk1"/>
                </a:solidFill>
                <a:latin typeface="Calibri"/>
                <a:ea typeface="Calibri"/>
                <a:cs typeface="Calibri"/>
                <a:sym typeface="Calibri"/>
              </a:rPr>
              <a:t>K D 9 </a:t>
            </a:r>
            <a:endParaRPr sz="1400" b="1" i="0" u="none" strike="noStrike" cap="none" dirty="0">
              <a:solidFill>
                <a:srgbClr val="000000"/>
              </a:solidFill>
              <a:latin typeface="Arial"/>
              <a:ea typeface="Arial"/>
              <a:cs typeface="Arial"/>
              <a:sym typeface="Arial"/>
            </a:endParaRPr>
          </a:p>
        </p:txBody>
      </p:sp>
      <p:sp>
        <p:nvSpPr>
          <p:cNvPr id="341" name="Google Shape;341;p15"/>
          <p:cNvSpPr txBox="1"/>
          <p:nvPr/>
        </p:nvSpPr>
        <p:spPr>
          <a:xfrm>
            <a:off x="1590259" y="450387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800" b="1" i="0" u="none" strike="noStrike" cap="none" dirty="0">
                <a:solidFill>
                  <a:schemeClr val="dk1"/>
                </a:solidFill>
                <a:latin typeface="Calibri"/>
                <a:ea typeface="Calibri"/>
                <a:cs typeface="Calibri"/>
                <a:sym typeface="Calibri"/>
              </a:rPr>
              <a:t> 5 4</a:t>
            </a:r>
            <a:endParaRPr sz="1600" b="1"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800" b="1" i="0" u="none" strike="noStrike" cap="none" dirty="0">
              <a:solidFill>
                <a:schemeClr val="dk1"/>
              </a:solidFill>
              <a:latin typeface="Calibri"/>
              <a:ea typeface="Calibri"/>
              <a:cs typeface="Calibri"/>
              <a:sym typeface="Calibri"/>
            </a:endParaRPr>
          </a:p>
        </p:txBody>
      </p:sp>
      <p:sp>
        <p:nvSpPr>
          <p:cNvPr id="352" name="Google Shape;352;p15"/>
          <p:cNvSpPr txBox="1"/>
          <p:nvPr/>
        </p:nvSpPr>
        <p:spPr>
          <a:xfrm flipH="1">
            <a:off x="921786" y="994935"/>
            <a:ext cx="9882341" cy="5033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da-DK" sz="2600" b="0" u="none" strike="noStrike" cap="none" dirty="0">
                <a:solidFill>
                  <a:schemeClr val="dk1"/>
                </a:solidFill>
                <a:latin typeface="Calibri"/>
                <a:ea typeface="Calibri"/>
                <a:cs typeface="Calibri"/>
                <a:sym typeface="Calibri"/>
              </a:rPr>
              <a:t>Et </a:t>
            </a:r>
            <a:r>
              <a:rPr lang="da-DK" sz="2600" b="1" i="1" u="none" strike="noStrike" cap="none" dirty="0">
                <a:solidFill>
                  <a:schemeClr val="dk1"/>
                </a:solidFill>
                <a:latin typeface="Calibri"/>
                <a:ea typeface="Calibri"/>
                <a:cs typeface="Calibri"/>
                <a:sym typeface="Calibri"/>
              </a:rPr>
              <a:t>opspil </a:t>
            </a:r>
            <a:r>
              <a:rPr lang="da-DK" sz="2600" b="0" u="none" strike="noStrike" cap="none" dirty="0">
                <a:solidFill>
                  <a:schemeClr val="dk1"/>
                </a:solidFill>
                <a:latin typeface="Calibri"/>
                <a:ea typeface="Calibri"/>
                <a:cs typeface="Calibri"/>
                <a:sym typeface="Calibri"/>
              </a:rPr>
              <a:t>er et forsøg på at fange en af modstandernes honnører i plads.</a:t>
            </a:r>
            <a:endParaRPr sz="2600" b="0" u="none" strike="noStrike" cap="none" dirty="0">
              <a:solidFill>
                <a:schemeClr val="dk1"/>
              </a:solidFill>
              <a:latin typeface="Calibri"/>
              <a:ea typeface="Calibri"/>
              <a:cs typeface="Calibri"/>
              <a:sym typeface="Calibri"/>
            </a:endParaRPr>
          </a:p>
        </p:txBody>
      </p:sp>
      <p:sp>
        <p:nvSpPr>
          <p:cNvPr id="25" name="Google Shape;107;p3">
            <a:extLst>
              <a:ext uri="{FF2B5EF4-FFF2-40B4-BE49-F238E27FC236}">
                <a16:creationId xmlns:a16="http://schemas.microsoft.com/office/drawing/2014/main" id="{D5AE77A0-AE5B-2F7D-8440-1444388BA240}"/>
              </a:ext>
            </a:extLst>
          </p:cNvPr>
          <p:cNvSpPr txBox="1"/>
          <p:nvPr/>
        </p:nvSpPr>
        <p:spPr>
          <a:xfrm>
            <a:off x="3666164" y="2300157"/>
            <a:ext cx="7260931" cy="2308284"/>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et lille kort mod bordet to gange. </a:t>
            </a:r>
            <a:br>
              <a:rPr lang="da-DK" sz="2400" dirty="0">
                <a:ea typeface="Calibri"/>
              </a:rPr>
            </a:br>
            <a:endParaRPr lang="da-DK" sz="2400" dirty="0"/>
          </a:p>
          <a:p>
            <a:r>
              <a:rPr lang="da-DK" sz="2400" b="1" dirty="0"/>
              <a:t>Hvor mange stik får du?</a:t>
            </a:r>
          </a:p>
          <a:p>
            <a:r>
              <a:rPr lang="da-DK" sz="2400" dirty="0"/>
              <a:t>To stik hvis Esset sidder hos Vest.</a:t>
            </a:r>
          </a:p>
          <a:p>
            <a:r>
              <a:rPr lang="da-DK" sz="2400" dirty="0"/>
              <a:t>Ellers et stik.</a:t>
            </a:r>
          </a:p>
        </p:txBody>
      </p:sp>
      <p:pic>
        <p:nvPicPr>
          <p:cNvPr id="28" name="Billede 27">
            <a:extLst>
              <a:ext uri="{FF2B5EF4-FFF2-40B4-BE49-F238E27FC236}">
                <a16:creationId xmlns:a16="http://schemas.microsoft.com/office/drawing/2014/main" id="{516AC86C-4837-8977-F984-90A2E78194E8}"/>
              </a:ext>
            </a:extLst>
          </p:cNvPr>
          <p:cNvPicPr>
            <a:picLocks noChangeAspect="1"/>
          </p:cNvPicPr>
          <p:nvPr/>
        </p:nvPicPr>
        <p:blipFill>
          <a:blip r:embed="rId3" cstate="print"/>
          <a:stretch>
            <a:fillRect/>
          </a:stretch>
        </p:blipFill>
        <p:spPr>
          <a:xfrm flipH="1">
            <a:off x="9737090" y="4839414"/>
            <a:ext cx="1032312" cy="892652"/>
          </a:xfrm>
          <a:prstGeom prst="rect">
            <a:avLst/>
          </a:prstGeom>
        </p:spPr>
      </p:pic>
      <p:sp>
        <p:nvSpPr>
          <p:cNvPr id="30" name="Tekstboks 29"/>
          <p:cNvSpPr txBox="1"/>
          <p:nvPr/>
        </p:nvSpPr>
        <p:spPr>
          <a:xfrm>
            <a:off x="1211580" y="2034540"/>
            <a:ext cx="1531620" cy="369332"/>
          </a:xfrm>
          <a:prstGeom prst="rect">
            <a:avLst/>
          </a:prstGeom>
          <a:noFill/>
        </p:spPr>
        <p:txBody>
          <a:bodyPr wrap="square" rtlCol="0">
            <a:spAutoFit/>
          </a:bodyPr>
          <a:lstStyle/>
          <a:p>
            <a:pPr algn="ctr"/>
            <a:r>
              <a:rPr lang="da-DK" b="1" dirty="0"/>
              <a:t>Bordet</a:t>
            </a:r>
          </a:p>
        </p:txBody>
      </p:sp>
      <p:sp>
        <p:nvSpPr>
          <p:cNvPr id="31" name="Tekstboks 30"/>
          <p:cNvSpPr txBox="1"/>
          <p:nvPr/>
        </p:nvSpPr>
        <p:spPr>
          <a:xfrm>
            <a:off x="1028700" y="510921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5">
                                            <p:txEl>
                                              <p:pRg st="1" end="1"/>
                                            </p:txEl>
                                          </p:spTgt>
                                        </p:tgtEl>
                                        <p:attrNameLst>
                                          <p:attrName>style.visibility</p:attrName>
                                        </p:attrNameLst>
                                      </p:cBhvr>
                                      <p:to>
                                        <p:strVal val="visible"/>
                                      </p:to>
                                    </p:set>
                                    <p:anim calcmode="lin" valueType="num">
                                      <p:cBhvr additive="base">
                                        <p:cTn id="15"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 calcmode="lin" valueType="num">
                                      <p:cBhvr additive="base">
                                        <p:cTn id="21" dur="500" fill="hold"/>
                                        <p:tgtEl>
                                          <p:spTgt spid="2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 calcmode="lin" valueType="num">
                                      <p:cBhvr additive="base">
                                        <p:cTn id="27" dur="500" fill="hold"/>
                                        <p:tgtEl>
                                          <p:spTgt spid="2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 grpId="0"/>
      <p:bldP spid="34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p:nvPr/>
        </p:nvSpPr>
        <p:spPr>
          <a:xfrm>
            <a:off x="839787" y="386077"/>
            <a:ext cx="10891539"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i="0" u="none" strike="noStrike" cap="none" dirty="0">
                <a:solidFill>
                  <a:schemeClr val="dk1"/>
                </a:solidFill>
                <a:latin typeface="Calibri"/>
                <a:ea typeface="Calibri"/>
                <a:cs typeface="Calibri"/>
                <a:sym typeface="Calibri"/>
              </a:rPr>
              <a:t>Øvelse 2B - At rejse </a:t>
            </a:r>
            <a:r>
              <a:rPr lang="da-DK" sz="3200" b="1" dirty="0">
                <a:solidFill>
                  <a:schemeClr val="dk1"/>
                </a:solidFill>
                <a:latin typeface="Calibri"/>
                <a:ea typeface="Calibri"/>
                <a:cs typeface="Calibri"/>
                <a:sym typeface="Calibri"/>
              </a:rPr>
              <a:t>stik ved o</a:t>
            </a:r>
            <a:r>
              <a:rPr lang="da-DK" sz="3200" b="1" i="0" u="none" strike="noStrike" cap="none" dirty="0">
                <a:solidFill>
                  <a:schemeClr val="dk1"/>
                </a:solidFill>
                <a:latin typeface="Calibri"/>
                <a:ea typeface="Calibri"/>
                <a:cs typeface="Calibri"/>
                <a:sym typeface="Calibri"/>
              </a:rPr>
              <a:t>pspil til styrke (simpel form)</a:t>
            </a:r>
            <a:endParaRPr sz="1050" b="0" i="0" u="none" strike="noStrike" cap="none" dirty="0">
              <a:solidFill>
                <a:srgbClr val="000000"/>
              </a:solidFill>
              <a:latin typeface="Arial"/>
              <a:ea typeface="Arial"/>
              <a:cs typeface="Arial"/>
              <a:sym typeface="Arial"/>
            </a:endParaRPr>
          </a:p>
        </p:txBody>
      </p:sp>
      <p:grpSp>
        <p:nvGrpSpPr>
          <p:cNvPr id="2" name="Google Shape;334;p15"/>
          <p:cNvGrpSpPr/>
          <p:nvPr/>
        </p:nvGrpSpPr>
        <p:grpSpPr>
          <a:xfrm>
            <a:off x="1200737" y="3069796"/>
            <a:ext cx="1440000" cy="1440000"/>
            <a:chOff x="5336351" y="2396766"/>
            <a:chExt cx="1440000" cy="1440000"/>
          </a:xfrm>
        </p:grpSpPr>
        <p:sp>
          <p:nvSpPr>
            <p:cNvPr id="335" name="Google Shape;335;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1" i="0" u="none" strike="noStrike" cap="none">
                <a:solidFill>
                  <a:schemeClr val="lt1"/>
                </a:solidFill>
                <a:latin typeface="Calibri"/>
                <a:ea typeface="Calibri"/>
                <a:cs typeface="Calibri"/>
                <a:sym typeface="Calibri"/>
              </a:endParaRPr>
            </a:p>
          </p:txBody>
        </p:sp>
        <p:sp>
          <p:nvSpPr>
            <p:cNvPr id="336" name="Google Shape;336;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N</a:t>
              </a:r>
              <a:endParaRPr sz="1600" b="1" i="0" u="none" strike="noStrike" cap="none">
                <a:solidFill>
                  <a:srgbClr val="000000"/>
                </a:solidFill>
                <a:latin typeface="Arial"/>
                <a:ea typeface="Arial"/>
                <a:cs typeface="Arial"/>
                <a:sym typeface="Arial"/>
              </a:endParaRPr>
            </a:p>
          </p:txBody>
        </p:sp>
        <p:sp>
          <p:nvSpPr>
            <p:cNvPr id="337" name="Google Shape;337;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V</a:t>
              </a:r>
              <a:endParaRPr sz="1600" b="1" i="0" u="none" strike="noStrike" cap="none">
                <a:solidFill>
                  <a:srgbClr val="000000"/>
                </a:solidFill>
                <a:latin typeface="Arial"/>
                <a:ea typeface="Arial"/>
                <a:cs typeface="Arial"/>
                <a:sym typeface="Arial"/>
              </a:endParaRPr>
            </a:p>
          </p:txBody>
        </p:sp>
        <p:sp>
          <p:nvSpPr>
            <p:cNvPr id="338" name="Google Shape;338;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Ø</a:t>
              </a:r>
              <a:endParaRPr sz="1600" b="1" i="0" u="none" strike="noStrike" cap="none">
                <a:solidFill>
                  <a:srgbClr val="000000"/>
                </a:solidFill>
                <a:latin typeface="Arial"/>
                <a:ea typeface="Arial"/>
                <a:cs typeface="Arial"/>
                <a:sym typeface="Arial"/>
              </a:endParaRPr>
            </a:p>
          </p:txBody>
        </p:sp>
        <p:sp>
          <p:nvSpPr>
            <p:cNvPr id="339" name="Google Shape;339;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S</a:t>
              </a:r>
              <a:endParaRPr sz="1600" b="1" i="0" u="none" strike="noStrike" cap="none">
                <a:solidFill>
                  <a:srgbClr val="000000"/>
                </a:solidFill>
                <a:latin typeface="Arial"/>
                <a:ea typeface="Arial"/>
                <a:cs typeface="Arial"/>
                <a:sym typeface="Arial"/>
              </a:endParaRPr>
            </a:p>
          </p:txBody>
        </p:sp>
      </p:grpSp>
      <p:sp>
        <p:nvSpPr>
          <p:cNvPr id="340" name="Google Shape;340;p15"/>
          <p:cNvSpPr txBox="1"/>
          <p:nvPr/>
        </p:nvSpPr>
        <p:spPr>
          <a:xfrm>
            <a:off x="1622616" y="2549378"/>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1" i="0" u="none" strike="noStrike" cap="none" dirty="0">
                <a:solidFill>
                  <a:schemeClr val="dk1"/>
                </a:solidFill>
                <a:latin typeface="Calibri"/>
                <a:ea typeface="Calibri"/>
                <a:cs typeface="Calibri"/>
                <a:sym typeface="Calibri"/>
              </a:rPr>
              <a:t>D 9 5 </a:t>
            </a:r>
            <a:endParaRPr sz="1400" b="1" i="0" u="none" strike="noStrike" cap="none" dirty="0">
              <a:solidFill>
                <a:srgbClr val="000000"/>
              </a:solidFill>
              <a:latin typeface="Arial"/>
              <a:ea typeface="Arial"/>
              <a:cs typeface="Arial"/>
              <a:sym typeface="Arial"/>
            </a:endParaRPr>
          </a:p>
        </p:txBody>
      </p:sp>
      <p:sp>
        <p:nvSpPr>
          <p:cNvPr id="341" name="Google Shape;341;p15"/>
          <p:cNvSpPr txBox="1"/>
          <p:nvPr/>
        </p:nvSpPr>
        <p:spPr>
          <a:xfrm>
            <a:off x="1487389" y="451530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800" b="1" i="0" u="none" strike="noStrike" cap="none" dirty="0">
                <a:solidFill>
                  <a:schemeClr val="dk1"/>
                </a:solidFill>
                <a:latin typeface="Calibri"/>
                <a:ea typeface="Calibri"/>
                <a:cs typeface="Calibri"/>
                <a:sym typeface="Calibri"/>
              </a:rPr>
              <a:t> E 5 4</a:t>
            </a:r>
            <a:endParaRPr sz="1600" b="1"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800" b="1" i="0" u="none" strike="noStrike" cap="none" dirty="0">
              <a:solidFill>
                <a:schemeClr val="dk1"/>
              </a:solidFill>
              <a:latin typeface="Calibri"/>
              <a:ea typeface="Calibri"/>
              <a:cs typeface="Calibri"/>
              <a:sym typeface="Calibri"/>
            </a:endParaRPr>
          </a:p>
        </p:txBody>
      </p:sp>
      <p:sp>
        <p:nvSpPr>
          <p:cNvPr id="352" name="Google Shape;352;p15"/>
          <p:cNvSpPr txBox="1"/>
          <p:nvPr/>
        </p:nvSpPr>
        <p:spPr>
          <a:xfrm flipH="1">
            <a:off x="921786" y="994935"/>
            <a:ext cx="9882341" cy="5033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da-DK" sz="2600" b="0" u="none" strike="noStrike" cap="none" dirty="0">
                <a:solidFill>
                  <a:schemeClr val="dk1"/>
                </a:solidFill>
                <a:latin typeface="Calibri"/>
                <a:ea typeface="Calibri"/>
                <a:cs typeface="Calibri"/>
                <a:sym typeface="Calibri"/>
              </a:rPr>
              <a:t>Et </a:t>
            </a:r>
            <a:r>
              <a:rPr lang="da-DK" sz="2600" b="1" i="1" u="none" strike="noStrike" cap="none" dirty="0">
                <a:solidFill>
                  <a:schemeClr val="dk1"/>
                </a:solidFill>
                <a:latin typeface="Calibri"/>
                <a:ea typeface="Calibri"/>
                <a:cs typeface="Calibri"/>
                <a:sym typeface="Calibri"/>
              </a:rPr>
              <a:t>opspil </a:t>
            </a:r>
            <a:r>
              <a:rPr lang="da-DK" sz="2600" b="0" u="none" strike="noStrike" cap="none" dirty="0">
                <a:solidFill>
                  <a:schemeClr val="dk1"/>
                </a:solidFill>
                <a:latin typeface="Calibri"/>
                <a:ea typeface="Calibri"/>
                <a:cs typeface="Calibri"/>
                <a:sym typeface="Calibri"/>
              </a:rPr>
              <a:t>er et forsøg på at fange en af modstandernes honnører i plads.</a:t>
            </a:r>
            <a:endParaRPr sz="2600" b="0" u="none" strike="noStrike" cap="none" dirty="0">
              <a:solidFill>
                <a:schemeClr val="dk1"/>
              </a:solidFill>
              <a:latin typeface="Calibri"/>
              <a:ea typeface="Calibri"/>
              <a:cs typeface="Calibri"/>
              <a:sym typeface="Calibri"/>
            </a:endParaRPr>
          </a:p>
        </p:txBody>
      </p:sp>
      <p:sp>
        <p:nvSpPr>
          <p:cNvPr id="25" name="Google Shape;107;p3">
            <a:extLst>
              <a:ext uri="{FF2B5EF4-FFF2-40B4-BE49-F238E27FC236}">
                <a16:creationId xmlns:a16="http://schemas.microsoft.com/office/drawing/2014/main" id="{D5AE77A0-AE5B-2F7D-8440-1444388BA240}"/>
              </a:ext>
            </a:extLst>
          </p:cNvPr>
          <p:cNvSpPr txBox="1"/>
          <p:nvPr/>
        </p:nvSpPr>
        <p:spPr>
          <a:xfrm>
            <a:off x="3666164" y="2300157"/>
            <a:ext cx="7260931" cy="2308284"/>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Du trækker Esset og spiller et lille kort mod bordet. </a:t>
            </a:r>
            <a:br>
              <a:rPr lang="da-DK" sz="2400" dirty="0">
                <a:ea typeface="Calibri"/>
              </a:rPr>
            </a:br>
            <a:endParaRPr lang="da-DK" sz="2400" dirty="0"/>
          </a:p>
          <a:p>
            <a:r>
              <a:rPr lang="da-DK" sz="2400" b="1" dirty="0"/>
              <a:t>Hvor mange stik får du?</a:t>
            </a:r>
          </a:p>
          <a:p>
            <a:r>
              <a:rPr lang="da-DK" sz="2400" dirty="0"/>
              <a:t>To stik hvis Kongen sidder hos Vest.</a:t>
            </a:r>
          </a:p>
          <a:p>
            <a:r>
              <a:rPr lang="da-DK" sz="2400" dirty="0"/>
              <a:t>Ellers et stik</a:t>
            </a:r>
          </a:p>
        </p:txBody>
      </p:sp>
      <p:pic>
        <p:nvPicPr>
          <p:cNvPr id="28" name="Billede 27">
            <a:extLst>
              <a:ext uri="{FF2B5EF4-FFF2-40B4-BE49-F238E27FC236}">
                <a16:creationId xmlns:a16="http://schemas.microsoft.com/office/drawing/2014/main" id="{516AC86C-4837-8977-F984-90A2E78194E8}"/>
              </a:ext>
            </a:extLst>
          </p:cNvPr>
          <p:cNvPicPr>
            <a:picLocks noChangeAspect="1"/>
          </p:cNvPicPr>
          <p:nvPr/>
        </p:nvPicPr>
        <p:blipFill>
          <a:blip r:embed="rId3" cstate="print"/>
          <a:stretch>
            <a:fillRect/>
          </a:stretch>
        </p:blipFill>
        <p:spPr>
          <a:xfrm flipH="1">
            <a:off x="9737090" y="4839414"/>
            <a:ext cx="1032312" cy="892652"/>
          </a:xfrm>
          <a:prstGeom prst="rect">
            <a:avLst/>
          </a:prstGeom>
        </p:spPr>
      </p:pic>
      <p:sp>
        <p:nvSpPr>
          <p:cNvPr id="15" name="Tekstboks 14"/>
          <p:cNvSpPr txBox="1"/>
          <p:nvPr/>
        </p:nvSpPr>
        <p:spPr>
          <a:xfrm>
            <a:off x="1211580" y="2034540"/>
            <a:ext cx="1531620" cy="369332"/>
          </a:xfrm>
          <a:prstGeom prst="rect">
            <a:avLst/>
          </a:prstGeom>
          <a:noFill/>
        </p:spPr>
        <p:txBody>
          <a:bodyPr wrap="square" rtlCol="0">
            <a:spAutoFit/>
          </a:bodyPr>
          <a:lstStyle/>
          <a:p>
            <a:pPr algn="ctr"/>
            <a:r>
              <a:rPr lang="da-DK" b="1" dirty="0"/>
              <a:t>Bordet</a:t>
            </a:r>
          </a:p>
        </p:txBody>
      </p:sp>
      <p:sp>
        <p:nvSpPr>
          <p:cNvPr id="16" name="Tekstboks 15"/>
          <p:cNvSpPr txBox="1"/>
          <p:nvPr/>
        </p:nvSpPr>
        <p:spPr>
          <a:xfrm>
            <a:off x="1028700" y="510921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5">
                                            <p:txEl>
                                              <p:pRg st="1" end="1"/>
                                            </p:txEl>
                                          </p:spTgt>
                                        </p:tgtEl>
                                        <p:attrNameLst>
                                          <p:attrName>style.visibility</p:attrName>
                                        </p:attrNameLst>
                                      </p:cBhvr>
                                      <p:to>
                                        <p:strVal val="visible"/>
                                      </p:to>
                                    </p:set>
                                    <p:anim calcmode="lin" valueType="num">
                                      <p:cBhvr additive="base">
                                        <p:cTn id="15"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 calcmode="lin" valueType="num">
                                      <p:cBhvr additive="base">
                                        <p:cTn id="21" dur="500" fill="hold"/>
                                        <p:tgtEl>
                                          <p:spTgt spid="25">
                                            <p:txEl>
                                              <p:pRg st="3" end="3"/>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2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 calcmode="lin" valueType="num">
                                      <p:cBhvr additive="base">
                                        <p:cTn id="27" dur="500" fill="hold"/>
                                        <p:tgtEl>
                                          <p:spTgt spid="2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 grpId="0"/>
      <p:bldP spid="34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p:nvPr/>
        </p:nvSpPr>
        <p:spPr>
          <a:xfrm>
            <a:off x="839787" y="386077"/>
            <a:ext cx="10891539"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i="0" u="none" strike="noStrike" cap="none" dirty="0">
                <a:solidFill>
                  <a:schemeClr val="dk1"/>
                </a:solidFill>
                <a:latin typeface="Calibri"/>
                <a:ea typeface="Calibri"/>
                <a:cs typeface="Calibri"/>
                <a:sym typeface="Calibri"/>
              </a:rPr>
              <a:t>Øvelse 2C - At rejse </a:t>
            </a:r>
            <a:r>
              <a:rPr lang="da-DK" sz="3200" b="1" dirty="0">
                <a:solidFill>
                  <a:schemeClr val="dk1"/>
                </a:solidFill>
                <a:latin typeface="Calibri"/>
                <a:ea typeface="Calibri"/>
                <a:cs typeface="Calibri"/>
                <a:sym typeface="Calibri"/>
              </a:rPr>
              <a:t>stik ved o</a:t>
            </a:r>
            <a:r>
              <a:rPr lang="da-DK" sz="3200" b="1" i="0" u="none" strike="noStrike" cap="none" dirty="0">
                <a:solidFill>
                  <a:schemeClr val="dk1"/>
                </a:solidFill>
                <a:latin typeface="Calibri"/>
                <a:ea typeface="Calibri"/>
                <a:cs typeface="Calibri"/>
                <a:sym typeface="Calibri"/>
              </a:rPr>
              <a:t>pspil til styrke (simpel form)</a:t>
            </a:r>
            <a:endParaRPr sz="1050" b="0" i="0" u="none" strike="noStrike" cap="none" dirty="0">
              <a:solidFill>
                <a:srgbClr val="000000"/>
              </a:solidFill>
              <a:latin typeface="Arial"/>
              <a:ea typeface="Arial"/>
              <a:cs typeface="Arial"/>
              <a:sym typeface="Arial"/>
            </a:endParaRPr>
          </a:p>
        </p:txBody>
      </p:sp>
      <p:grpSp>
        <p:nvGrpSpPr>
          <p:cNvPr id="2" name="Google Shape;334;p15"/>
          <p:cNvGrpSpPr/>
          <p:nvPr/>
        </p:nvGrpSpPr>
        <p:grpSpPr>
          <a:xfrm>
            <a:off x="1200737" y="3138376"/>
            <a:ext cx="1440000" cy="1440000"/>
            <a:chOff x="5336351" y="2396766"/>
            <a:chExt cx="1440000" cy="1440000"/>
          </a:xfrm>
        </p:grpSpPr>
        <p:sp>
          <p:nvSpPr>
            <p:cNvPr id="335" name="Google Shape;335;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1" i="0" u="none" strike="noStrike" cap="none">
                <a:solidFill>
                  <a:schemeClr val="lt1"/>
                </a:solidFill>
                <a:latin typeface="Calibri"/>
                <a:ea typeface="Calibri"/>
                <a:cs typeface="Calibri"/>
                <a:sym typeface="Calibri"/>
              </a:endParaRPr>
            </a:p>
          </p:txBody>
        </p:sp>
        <p:sp>
          <p:nvSpPr>
            <p:cNvPr id="336" name="Google Shape;336;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N</a:t>
              </a:r>
              <a:endParaRPr sz="1600" b="1" i="0" u="none" strike="noStrike" cap="none">
                <a:solidFill>
                  <a:srgbClr val="000000"/>
                </a:solidFill>
                <a:latin typeface="Arial"/>
                <a:ea typeface="Arial"/>
                <a:cs typeface="Arial"/>
                <a:sym typeface="Arial"/>
              </a:endParaRPr>
            </a:p>
          </p:txBody>
        </p:sp>
        <p:sp>
          <p:nvSpPr>
            <p:cNvPr id="337" name="Google Shape;337;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V</a:t>
              </a:r>
              <a:endParaRPr sz="1600" b="1" i="0" u="none" strike="noStrike" cap="none">
                <a:solidFill>
                  <a:srgbClr val="000000"/>
                </a:solidFill>
                <a:latin typeface="Arial"/>
                <a:ea typeface="Arial"/>
                <a:cs typeface="Arial"/>
                <a:sym typeface="Arial"/>
              </a:endParaRPr>
            </a:p>
          </p:txBody>
        </p:sp>
        <p:sp>
          <p:nvSpPr>
            <p:cNvPr id="338" name="Google Shape;338;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Ø</a:t>
              </a:r>
              <a:endParaRPr sz="1600" b="1" i="0" u="none" strike="noStrike" cap="none">
                <a:solidFill>
                  <a:srgbClr val="000000"/>
                </a:solidFill>
                <a:latin typeface="Arial"/>
                <a:ea typeface="Arial"/>
                <a:cs typeface="Arial"/>
                <a:sym typeface="Arial"/>
              </a:endParaRPr>
            </a:p>
          </p:txBody>
        </p:sp>
        <p:sp>
          <p:nvSpPr>
            <p:cNvPr id="339" name="Google Shape;339;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S</a:t>
              </a:r>
              <a:endParaRPr sz="1600" b="1" i="0" u="none" strike="noStrike" cap="none">
                <a:solidFill>
                  <a:srgbClr val="000000"/>
                </a:solidFill>
                <a:latin typeface="Arial"/>
                <a:ea typeface="Arial"/>
                <a:cs typeface="Arial"/>
                <a:sym typeface="Arial"/>
              </a:endParaRPr>
            </a:p>
          </p:txBody>
        </p:sp>
      </p:grpSp>
      <p:sp>
        <p:nvSpPr>
          <p:cNvPr id="340" name="Google Shape;340;p15"/>
          <p:cNvSpPr txBox="1"/>
          <p:nvPr/>
        </p:nvSpPr>
        <p:spPr>
          <a:xfrm>
            <a:off x="1416876" y="2526518"/>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b="1" i="0" u="none" strike="noStrike" cap="none" dirty="0">
                <a:solidFill>
                  <a:schemeClr val="dk1"/>
                </a:solidFill>
                <a:latin typeface="Calibri"/>
                <a:ea typeface="Calibri"/>
                <a:cs typeface="Calibri"/>
                <a:sym typeface="Calibri"/>
              </a:rPr>
              <a:t>K 8 6 5 4 </a:t>
            </a:r>
            <a:endParaRPr sz="1400" b="1" i="0" u="none" strike="noStrike" cap="none" dirty="0">
              <a:solidFill>
                <a:srgbClr val="000000"/>
              </a:solidFill>
              <a:latin typeface="Arial"/>
              <a:ea typeface="Arial"/>
              <a:cs typeface="Arial"/>
              <a:sym typeface="Arial"/>
            </a:endParaRPr>
          </a:p>
        </p:txBody>
      </p:sp>
      <p:sp>
        <p:nvSpPr>
          <p:cNvPr id="341" name="Google Shape;341;p15"/>
          <p:cNvSpPr txBox="1"/>
          <p:nvPr/>
        </p:nvSpPr>
        <p:spPr>
          <a:xfrm>
            <a:off x="1487389" y="458388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800" b="1" i="0" u="none" strike="noStrike" cap="none" dirty="0">
                <a:solidFill>
                  <a:schemeClr val="dk1"/>
                </a:solidFill>
                <a:latin typeface="Calibri"/>
                <a:ea typeface="Calibri"/>
                <a:cs typeface="Calibri"/>
                <a:sym typeface="Calibri"/>
              </a:rPr>
              <a:t> </a:t>
            </a:r>
            <a:r>
              <a:rPr lang="da-DK" sz="2400" b="1" dirty="0">
                <a:solidFill>
                  <a:schemeClr val="dk1"/>
                </a:solidFill>
                <a:latin typeface="Calibri"/>
                <a:ea typeface="Calibri"/>
                <a:cs typeface="Calibri"/>
                <a:sym typeface="Calibri"/>
              </a:rPr>
              <a:t>D 3</a:t>
            </a:r>
            <a:endParaRPr sz="1600" b="1"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800" b="1" i="0" u="none" strike="noStrike" cap="none" dirty="0">
              <a:solidFill>
                <a:schemeClr val="dk1"/>
              </a:solidFill>
              <a:latin typeface="Calibri"/>
              <a:ea typeface="Calibri"/>
              <a:cs typeface="Calibri"/>
              <a:sym typeface="Calibri"/>
            </a:endParaRPr>
          </a:p>
        </p:txBody>
      </p:sp>
      <p:sp>
        <p:nvSpPr>
          <p:cNvPr id="352" name="Google Shape;352;p15"/>
          <p:cNvSpPr txBox="1"/>
          <p:nvPr/>
        </p:nvSpPr>
        <p:spPr>
          <a:xfrm flipH="1">
            <a:off x="921786" y="994935"/>
            <a:ext cx="9882341" cy="5033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da-DK" sz="2600" b="0" u="none" strike="noStrike" cap="none" dirty="0">
                <a:solidFill>
                  <a:schemeClr val="dk1"/>
                </a:solidFill>
                <a:latin typeface="Calibri"/>
                <a:ea typeface="Calibri"/>
                <a:cs typeface="Calibri"/>
                <a:sym typeface="Calibri"/>
              </a:rPr>
              <a:t>Et </a:t>
            </a:r>
            <a:r>
              <a:rPr lang="da-DK" sz="2600" b="1" i="1" u="none" strike="noStrike" cap="none" dirty="0">
                <a:solidFill>
                  <a:schemeClr val="dk1"/>
                </a:solidFill>
                <a:latin typeface="Calibri"/>
                <a:ea typeface="Calibri"/>
                <a:cs typeface="Calibri"/>
                <a:sym typeface="Calibri"/>
              </a:rPr>
              <a:t>opspil </a:t>
            </a:r>
            <a:r>
              <a:rPr lang="da-DK" sz="2600" b="0" u="none" strike="noStrike" cap="none" dirty="0">
                <a:solidFill>
                  <a:schemeClr val="dk1"/>
                </a:solidFill>
                <a:latin typeface="Calibri"/>
                <a:ea typeface="Calibri"/>
                <a:cs typeface="Calibri"/>
                <a:sym typeface="Calibri"/>
              </a:rPr>
              <a:t>er et forsøg på at fange en af modstandernes honnører i plads.</a:t>
            </a:r>
            <a:endParaRPr sz="2600" b="0" u="none" strike="noStrike" cap="none" dirty="0">
              <a:solidFill>
                <a:schemeClr val="dk1"/>
              </a:solidFill>
              <a:latin typeface="Calibri"/>
              <a:ea typeface="Calibri"/>
              <a:cs typeface="Calibri"/>
              <a:sym typeface="Calibri"/>
            </a:endParaRPr>
          </a:p>
        </p:txBody>
      </p:sp>
      <p:sp>
        <p:nvSpPr>
          <p:cNvPr id="25" name="Google Shape;107;p3">
            <a:extLst>
              <a:ext uri="{FF2B5EF4-FFF2-40B4-BE49-F238E27FC236}">
                <a16:creationId xmlns:a16="http://schemas.microsoft.com/office/drawing/2014/main" id="{D5AE77A0-AE5B-2F7D-8440-1444388BA240}"/>
              </a:ext>
            </a:extLst>
          </p:cNvPr>
          <p:cNvSpPr txBox="1"/>
          <p:nvPr/>
        </p:nvSpPr>
        <p:spPr>
          <a:xfrm>
            <a:off x="3666164" y="2300157"/>
            <a:ext cx="7260931" cy="3046948"/>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et lille kort fra bordet mod hånden. Hvis den holder stik, så spiller du 3’eren imod bordet og lægger et lille kort til. </a:t>
            </a:r>
            <a:br>
              <a:rPr lang="da-DK" sz="2400" dirty="0">
                <a:ea typeface="Calibri"/>
              </a:rPr>
            </a:br>
            <a:endParaRPr lang="da-DK" sz="2400" dirty="0"/>
          </a:p>
          <a:p>
            <a:r>
              <a:rPr lang="da-DK" sz="2400" b="1" dirty="0"/>
              <a:t>Hvor mange stik får du?</a:t>
            </a:r>
          </a:p>
          <a:p>
            <a:r>
              <a:rPr lang="da-DK" sz="2400" dirty="0"/>
              <a:t>Altid 1 stik; men hvis Øst har Esset anden (Ex), så kan man få to stik.</a:t>
            </a:r>
            <a:endParaRPr lang="da-DK" sz="2400" b="1" dirty="0"/>
          </a:p>
        </p:txBody>
      </p:sp>
      <p:pic>
        <p:nvPicPr>
          <p:cNvPr id="28" name="Billede 27">
            <a:extLst>
              <a:ext uri="{FF2B5EF4-FFF2-40B4-BE49-F238E27FC236}">
                <a16:creationId xmlns:a16="http://schemas.microsoft.com/office/drawing/2014/main" id="{516AC86C-4837-8977-F984-90A2E78194E8}"/>
              </a:ext>
            </a:extLst>
          </p:cNvPr>
          <p:cNvPicPr>
            <a:picLocks noChangeAspect="1"/>
          </p:cNvPicPr>
          <p:nvPr/>
        </p:nvPicPr>
        <p:blipFill>
          <a:blip r:embed="rId3" cstate="print"/>
          <a:stretch>
            <a:fillRect/>
          </a:stretch>
        </p:blipFill>
        <p:spPr>
          <a:xfrm flipH="1">
            <a:off x="10354310" y="5422344"/>
            <a:ext cx="1032312" cy="892652"/>
          </a:xfrm>
          <a:prstGeom prst="rect">
            <a:avLst/>
          </a:prstGeom>
        </p:spPr>
      </p:pic>
      <p:sp>
        <p:nvSpPr>
          <p:cNvPr id="14" name="Tekstboks 13"/>
          <p:cNvSpPr txBox="1"/>
          <p:nvPr/>
        </p:nvSpPr>
        <p:spPr>
          <a:xfrm>
            <a:off x="1211580" y="2034540"/>
            <a:ext cx="1531620" cy="369332"/>
          </a:xfrm>
          <a:prstGeom prst="rect">
            <a:avLst/>
          </a:prstGeom>
          <a:noFill/>
        </p:spPr>
        <p:txBody>
          <a:bodyPr wrap="square" rtlCol="0">
            <a:spAutoFit/>
          </a:bodyPr>
          <a:lstStyle/>
          <a:p>
            <a:pPr algn="ctr"/>
            <a:r>
              <a:rPr lang="da-DK" b="1" dirty="0"/>
              <a:t>Bordet</a:t>
            </a:r>
          </a:p>
        </p:txBody>
      </p:sp>
      <p:sp>
        <p:nvSpPr>
          <p:cNvPr id="15" name="Tekstboks 14"/>
          <p:cNvSpPr txBox="1"/>
          <p:nvPr/>
        </p:nvSpPr>
        <p:spPr>
          <a:xfrm>
            <a:off x="1028700" y="510921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5">
                                            <p:txEl>
                                              <p:pRg st="1" end="1"/>
                                            </p:txEl>
                                          </p:spTgt>
                                        </p:tgtEl>
                                        <p:attrNameLst>
                                          <p:attrName>style.visibility</p:attrName>
                                        </p:attrNameLst>
                                      </p:cBhvr>
                                      <p:to>
                                        <p:strVal val="visible"/>
                                      </p:to>
                                    </p:set>
                                    <p:anim calcmode="lin" valueType="num">
                                      <p:cBhvr additive="base">
                                        <p:cTn id="15"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box(in)">
                                      <p:cBhvr>
                                        <p:cTn id="21" dur="500"/>
                                        <p:tgtEl>
                                          <p:spTgt spid="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 grpId="0"/>
      <p:bldP spid="34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p:nvPr/>
        </p:nvSpPr>
        <p:spPr>
          <a:xfrm>
            <a:off x="839787" y="386077"/>
            <a:ext cx="10891539"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i="0" u="none" strike="noStrike" cap="none" dirty="0">
                <a:solidFill>
                  <a:schemeClr val="dk1"/>
                </a:solidFill>
                <a:latin typeface="Calibri"/>
                <a:ea typeface="Calibri"/>
                <a:cs typeface="Calibri"/>
                <a:sym typeface="Calibri"/>
              </a:rPr>
              <a:t>Øvelse 2D - At rejse </a:t>
            </a:r>
            <a:r>
              <a:rPr lang="da-DK" sz="3200" b="1" dirty="0">
                <a:solidFill>
                  <a:schemeClr val="dk1"/>
                </a:solidFill>
                <a:latin typeface="Calibri"/>
                <a:ea typeface="Calibri"/>
                <a:cs typeface="Calibri"/>
                <a:sym typeface="Calibri"/>
              </a:rPr>
              <a:t>stik ved o</a:t>
            </a:r>
            <a:r>
              <a:rPr lang="da-DK" sz="3200" b="1" i="0" u="none" strike="noStrike" cap="none" dirty="0">
                <a:solidFill>
                  <a:schemeClr val="dk1"/>
                </a:solidFill>
                <a:latin typeface="Calibri"/>
                <a:ea typeface="Calibri"/>
                <a:cs typeface="Calibri"/>
                <a:sym typeface="Calibri"/>
              </a:rPr>
              <a:t>pspil til styrke (simpel form)</a:t>
            </a:r>
            <a:endParaRPr sz="1050" b="0" i="0" u="none" strike="noStrike" cap="none" dirty="0">
              <a:solidFill>
                <a:srgbClr val="000000"/>
              </a:solidFill>
              <a:latin typeface="Arial"/>
              <a:ea typeface="Arial"/>
              <a:cs typeface="Arial"/>
              <a:sym typeface="Arial"/>
            </a:endParaRPr>
          </a:p>
        </p:txBody>
      </p:sp>
      <p:grpSp>
        <p:nvGrpSpPr>
          <p:cNvPr id="2" name="Google Shape;334;p15"/>
          <p:cNvGrpSpPr/>
          <p:nvPr/>
        </p:nvGrpSpPr>
        <p:grpSpPr>
          <a:xfrm>
            <a:off x="1200737" y="3138376"/>
            <a:ext cx="1440000" cy="1440000"/>
            <a:chOff x="5336351" y="2396766"/>
            <a:chExt cx="1440000" cy="1440000"/>
          </a:xfrm>
        </p:grpSpPr>
        <p:sp>
          <p:nvSpPr>
            <p:cNvPr id="335" name="Google Shape;335;p15"/>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2000" b="1" i="0" u="none" strike="noStrike" cap="none">
                <a:solidFill>
                  <a:schemeClr val="lt1"/>
                </a:solidFill>
                <a:latin typeface="Calibri"/>
                <a:ea typeface="Calibri"/>
                <a:cs typeface="Calibri"/>
                <a:sym typeface="Calibri"/>
              </a:endParaRPr>
            </a:p>
          </p:txBody>
        </p:sp>
        <p:sp>
          <p:nvSpPr>
            <p:cNvPr id="336" name="Google Shape;336;p15"/>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N</a:t>
              </a:r>
              <a:endParaRPr sz="1600" b="1" i="0" u="none" strike="noStrike" cap="none">
                <a:solidFill>
                  <a:srgbClr val="000000"/>
                </a:solidFill>
                <a:latin typeface="Arial"/>
                <a:ea typeface="Arial"/>
                <a:cs typeface="Arial"/>
                <a:sym typeface="Arial"/>
              </a:endParaRPr>
            </a:p>
          </p:txBody>
        </p:sp>
        <p:sp>
          <p:nvSpPr>
            <p:cNvPr id="337" name="Google Shape;337;p15"/>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V</a:t>
              </a:r>
              <a:endParaRPr sz="1600" b="1" i="0" u="none" strike="noStrike" cap="none">
                <a:solidFill>
                  <a:srgbClr val="000000"/>
                </a:solidFill>
                <a:latin typeface="Arial"/>
                <a:ea typeface="Arial"/>
                <a:cs typeface="Arial"/>
                <a:sym typeface="Arial"/>
              </a:endParaRPr>
            </a:p>
          </p:txBody>
        </p:sp>
        <p:sp>
          <p:nvSpPr>
            <p:cNvPr id="338" name="Google Shape;338;p15"/>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Ø</a:t>
              </a:r>
              <a:endParaRPr sz="1600" b="1" i="0" u="none" strike="noStrike" cap="none">
                <a:solidFill>
                  <a:srgbClr val="000000"/>
                </a:solidFill>
                <a:latin typeface="Arial"/>
                <a:ea typeface="Arial"/>
                <a:cs typeface="Arial"/>
                <a:sym typeface="Arial"/>
              </a:endParaRPr>
            </a:p>
          </p:txBody>
        </p:sp>
        <p:sp>
          <p:nvSpPr>
            <p:cNvPr id="339" name="Google Shape;339;p15"/>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r>
                <a:rPr lang="da-DK" sz="2000" b="1" i="0" u="none" strike="noStrike" cap="none">
                  <a:solidFill>
                    <a:schemeClr val="dk1"/>
                  </a:solidFill>
                  <a:latin typeface="Calibri"/>
                  <a:ea typeface="Calibri"/>
                  <a:cs typeface="Calibri"/>
                  <a:sym typeface="Calibri"/>
                </a:rPr>
                <a:t>S</a:t>
              </a:r>
              <a:endParaRPr sz="1600" b="1" i="0" u="none" strike="noStrike" cap="none">
                <a:solidFill>
                  <a:srgbClr val="000000"/>
                </a:solidFill>
                <a:latin typeface="Arial"/>
                <a:ea typeface="Arial"/>
                <a:cs typeface="Arial"/>
                <a:sym typeface="Arial"/>
              </a:endParaRPr>
            </a:p>
          </p:txBody>
        </p:sp>
      </p:grpSp>
      <p:sp>
        <p:nvSpPr>
          <p:cNvPr id="340" name="Google Shape;340;p15"/>
          <p:cNvSpPr txBox="1"/>
          <p:nvPr/>
        </p:nvSpPr>
        <p:spPr>
          <a:xfrm>
            <a:off x="1119696" y="2526518"/>
            <a:ext cx="1717020" cy="510240"/>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b="1" i="0" u="none" strike="noStrike" cap="none" dirty="0">
                <a:solidFill>
                  <a:schemeClr val="dk1"/>
                </a:solidFill>
                <a:latin typeface="Calibri"/>
                <a:ea typeface="Calibri"/>
                <a:cs typeface="Calibri"/>
                <a:sym typeface="Calibri"/>
              </a:rPr>
              <a:t>D 2 </a:t>
            </a:r>
            <a:endParaRPr sz="1400" b="1" i="0" u="none" strike="noStrike" cap="none" dirty="0">
              <a:solidFill>
                <a:srgbClr val="000000"/>
              </a:solidFill>
              <a:latin typeface="Arial"/>
              <a:ea typeface="Arial"/>
              <a:cs typeface="Arial"/>
              <a:sym typeface="Arial"/>
            </a:endParaRPr>
          </a:p>
        </p:txBody>
      </p:sp>
      <p:sp>
        <p:nvSpPr>
          <p:cNvPr id="341" name="Google Shape;341;p15"/>
          <p:cNvSpPr txBox="1"/>
          <p:nvPr/>
        </p:nvSpPr>
        <p:spPr>
          <a:xfrm>
            <a:off x="1487389" y="4583880"/>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800" b="1" i="0" u="none" strike="noStrike" cap="none" dirty="0">
                <a:solidFill>
                  <a:schemeClr val="dk1"/>
                </a:solidFill>
                <a:latin typeface="Calibri"/>
                <a:ea typeface="Calibri"/>
                <a:cs typeface="Calibri"/>
                <a:sym typeface="Calibri"/>
              </a:rPr>
              <a:t> </a:t>
            </a:r>
            <a:r>
              <a:rPr lang="da-DK" sz="2400" b="1" dirty="0">
                <a:solidFill>
                  <a:schemeClr val="dk1"/>
                </a:solidFill>
                <a:latin typeface="Calibri"/>
                <a:ea typeface="Calibri"/>
                <a:cs typeface="Calibri"/>
                <a:sym typeface="Calibri"/>
              </a:rPr>
              <a:t>E 4</a:t>
            </a:r>
            <a:endParaRPr sz="1600" b="1" i="0" u="none" strike="noStrike" cap="none" dirty="0">
              <a:solidFill>
                <a:srgbClr val="000000"/>
              </a:solidFill>
              <a:latin typeface="Arial"/>
              <a:ea typeface="Arial"/>
              <a:cs typeface="Arial"/>
              <a:sym typeface="Arial"/>
            </a:endParaRPr>
          </a:p>
          <a:p>
            <a:pPr marL="228600" marR="0" lvl="0" indent="-76200" algn="l" rtl="0">
              <a:lnSpc>
                <a:spcPct val="90000"/>
              </a:lnSpc>
              <a:spcBef>
                <a:spcPts val="1000"/>
              </a:spcBef>
              <a:spcAft>
                <a:spcPts val="0"/>
              </a:spcAft>
              <a:buClr>
                <a:schemeClr val="dk1"/>
              </a:buClr>
              <a:buSzPts val="2400"/>
              <a:buFont typeface="Arial"/>
              <a:buNone/>
            </a:pPr>
            <a:endParaRPr sz="2800" b="1" i="0" u="none" strike="noStrike" cap="none" dirty="0">
              <a:solidFill>
                <a:schemeClr val="dk1"/>
              </a:solidFill>
              <a:latin typeface="Calibri"/>
              <a:ea typeface="Calibri"/>
              <a:cs typeface="Calibri"/>
              <a:sym typeface="Calibri"/>
            </a:endParaRPr>
          </a:p>
        </p:txBody>
      </p:sp>
      <p:sp>
        <p:nvSpPr>
          <p:cNvPr id="352" name="Google Shape;352;p15"/>
          <p:cNvSpPr txBox="1"/>
          <p:nvPr/>
        </p:nvSpPr>
        <p:spPr>
          <a:xfrm flipH="1">
            <a:off x="921786" y="994935"/>
            <a:ext cx="9882341" cy="5033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600"/>
              <a:buFont typeface="Arial"/>
              <a:buNone/>
            </a:pPr>
            <a:r>
              <a:rPr lang="da-DK" sz="2600" b="0" u="none" strike="noStrike" cap="none" dirty="0">
                <a:solidFill>
                  <a:schemeClr val="dk1"/>
                </a:solidFill>
                <a:latin typeface="Calibri"/>
                <a:ea typeface="Calibri"/>
                <a:cs typeface="Calibri"/>
                <a:sym typeface="Calibri"/>
              </a:rPr>
              <a:t>Et </a:t>
            </a:r>
            <a:r>
              <a:rPr lang="da-DK" sz="2600" b="1" i="1" u="none" strike="noStrike" cap="none" dirty="0">
                <a:solidFill>
                  <a:schemeClr val="dk1"/>
                </a:solidFill>
                <a:latin typeface="Calibri"/>
                <a:ea typeface="Calibri"/>
                <a:cs typeface="Calibri"/>
                <a:sym typeface="Calibri"/>
              </a:rPr>
              <a:t>opspil </a:t>
            </a:r>
            <a:r>
              <a:rPr lang="da-DK" sz="2600" b="0" u="none" strike="noStrike" cap="none" dirty="0">
                <a:solidFill>
                  <a:schemeClr val="dk1"/>
                </a:solidFill>
                <a:latin typeface="Calibri"/>
                <a:ea typeface="Calibri"/>
                <a:cs typeface="Calibri"/>
                <a:sym typeface="Calibri"/>
              </a:rPr>
              <a:t>er et forsøg på at fange en af modstandernes honnører i plads.</a:t>
            </a:r>
            <a:endParaRPr sz="2600" b="0" u="none" strike="noStrike" cap="none" dirty="0">
              <a:solidFill>
                <a:schemeClr val="dk1"/>
              </a:solidFill>
              <a:latin typeface="Calibri"/>
              <a:ea typeface="Calibri"/>
              <a:cs typeface="Calibri"/>
              <a:sym typeface="Calibri"/>
            </a:endParaRPr>
          </a:p>
        </p:txBody>
      </p:sp>
      <p:sp>
        <p:nvSpPr>
          <p:cNvPr id="25" name="Google Shape;107;p3">
            <a:extLst>
              <a:ext uri="{FF2B5EF4-FFF2-40B4-BE49-F238E27FC236}">
                <a16:creationId xmlns:a16="http://schemas.microsoft.com/office/drawing/2014/main" id="{D5AE77A0-AE5B-2F7D-8440-1444388BA240}"/>
              </a:ext>
            </a:extLst>
          </p:cNvPr>
          <p:cNvSpPr txBox="1"/>
          <p:nvPr/>
        </p:nvSpPr>
        <p:spPr>
          <a:xfrm>
            <a:off x="3666164" y="2300157"/>
            <a:ext cx="7260931" cy="2677616"/>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et lille kort fra hånden til Damen på bordet. Træk derefter Esset.</a:t>
            </a:r>
            <a:br>
              <a:rPr lang="da-DK" sz="2400" dirty="0">
                <a:ea typeface="Calibri"/>
              </a:rPr>
            </a:br>
            <a:endParaRPr lang="da-DK" sz="2400" dirty="0"/>
          </a:p>
          <a:p>
            <a:r>
              <a:rPr lang="da-DK" sz="2400" b="1" dirty="0"/>
              <a:t>Hvor mange stik får du?</a:t>
            </a:r>
          </a:p>
          <a:p>
            <a:r>
              <a:rPr lang="da-DK" sz="2400" dirty="0"/>
              <a:t>Som regel kun et stik; men hvis Vest har Kongen og er faldet i søvn, så kan man få 2 stik. </a:t>
            </a:r>
            <a:endParaRPr lang="da-DK" sz="2400" b="1" dirty="0"/>
          </a:p>
        </p:txBody>
      </p:sp>
      <p:pic>
        <p:nvPicPr>
          <p:cNvPr id="28" name="Billede 27">
            <a:extLst>
              <a:ext uri="{FF2B5EF4-FFF2-40B4-BE49-F238E27FC236}">
                <a16:creationId xmlns:a16="http://schemas.microsoft.com/office/drawing/2014/main" id="{516AC86C-4837-8977-F984-90A2E78194E8}"/>
              </a:ext>
            </a:extLst>
          </p:cNvPr>
          <p:cNvPicPr>
            <a:picLocks noChangeAspect="1"/>
          </p:cNvPicPr>
          <p:nvPr/>
        </p:nvPicPr>
        <p:blipFill>
          <a:blip r:embed="rId3" cstate="print"/>
          <a:stretch>
            <a:fillRect/>
          </a:stretch>
        </p:blipFill>
        <p:spPr>
          <a:xfrm flipH="1">
            <a:off x="10354310" y="5422344"/>
            <a:ext cx="1032312" cy="892652"/>
          </a:xfrm>
          <a:prstGeom prst="rect">
            <a:avLst/>
          </a:prstGeom>
        </p:spPr>
      </p:pic>
      <p:sp>
        <p:nvSpPr>
          <p:cNvPr id="14" name="Tekstboks 13"/>
          <p:cNvSpPr txBox="1"/>
          <p:nvPr/>
        </p:nvSpPr>
        <p:spPr>
          <a:xfrm>
            <a:off x="1211580" y="2034540"/>
            <a:ext cx="1531620" cy="369332"/>
          </a:xfrm>
          <a:prstGeom prst="rect">
            <a:avLst/>
          </a:prstGeom>
          <a:noFill/>
        </p:spPr>
        <p:txBody>
          <a:bodyPr wrap="square" rtlCol="0">
            <a:spAutoFit/>
          </a:bodyPr>
          <a:lstStyle/>
          <a:p>
            <a:pPr algn="ctr"/>
            <a:r>
              <a:rPr lang="da-DK" b="1" dirty="0"/>
              <a:t>Bordet</a:t>
            </a:r>
          </a:p>
        </p:txBody>
      </p:sp>
      <p:sp>
        <p:nvSpPr>
          <p:cNvPr id="15" name="Tekstboks 14"/>
          <p:cNvSpPr txBox="1"/>
          <p:nvPr/>
        </p:nvSpPr>
        <p:spPr>
          <a:xfrm>
            <a:off x="1028700" y="5109210"/>
            <a:ext cx="2674620" cy="369332"/>
          </a:xfrm>
          <a:prstGeom prst="rect">
            <a:avLst/>
          </a:prstGeom>
          <a:noFill/>
        </p:spPr>
        <p:txBody>
          <a:bodyPr wrap="square" rtlCol="0">
            <a:spAutoFit/>
          </a:bodyPr>
          <a:lstStyle/>
          <a:p>
            <a:r>
              <a:rPr lang="da-DK" b="1" dirty="0"/>
              <a:t>Spilfører - hånden</a:t>
            </a:r>
          </a:p>
        </p:txBody>
      </p:sp>
    </p:spTree>
    <p:extLst>
      <p:ext uri="{BB962C8B-B14F-4D97-AF65-F5344CB8AC3E}">
        <p14:creationId xmlns:p14="http://schemas.microsoft.com/office/powerpoint/2010/main" val="133041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34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4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25">
                                            <p:txEl>
                                              <p:pRg st="1" end="1"/>
                                            </p:txEl>
                                          </p:spTgt>
                                        </p:tgtEl>
                                        <p:attrNameLst>
                                          <p:attrName>style.visibility</p:attrName>
                                        </p:attrNameLst>
                                      </p:cBhvr>
                                      <p:to>
                                        <p:strVal val="visible"/>
                                      </p:to>
                                    </p:set>
                                    <p:anim calcmode="lin" valueType="num">
                                      <p:cBhvr additive="base">
                                        <p:cTn id="15"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 presetClass="entr" presetSubtype="16" fill="hold" nodeType="clickEffect">
                                  <p:stCondLst>
                                    <p:cond delay="0"/>
                                  </p:stCondLst>
                                  <p:childTnLst>
                                    <p:set>
                                      <p:cBhvr>
                                        <p:cTn id="20" dur="1" fill="hold">
                                          <p:stCondLst>
                                            <p:cond delay="0"/>
                                          </p:stCondLst>
                                        </p:cTn>
                                        <p:tgtEl>
                                          <p:spTgt spid="25">
                                            <p:txEl>
                                              <p:pRg st="3" end="3"/>
                                            </p:txEl>
                                          </p:spTgt>
                                        </p:tgtEl>
                                        <p:attrNameLst>
                                          <p:attrName>style.visibility</p:attrName>
                                        </p:attrNameLst>
                                      </p:cBhvr>
                                      <p:to>
                                        <p:strVal val="visible"/>
                                      </p:to>
                                    </p:set>
                                    <p:animEffect transition="in" filter="box(in)">
                                      <p:cBhvr>
                                        <p:cTn id="21" dur="500"/>
                                        <p:tgtEl>
                                          <p:spTgt spid="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0" grpId="0"/>
      <p:bldP spid="34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6"/>
          <p:cNvSpPr txBox="1"/>
          <p:nvPr/>
        </p:nvSpPr>
        <p:spPr>
          <a:xfrm>
            <a:off x="839788" y="464904"/>
            <a:ext cx="10515600" cy="9128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Nu skal vi spille kort – spil 3 og 4</a:t>
            </a:r>
            <a:endParaRPr sz="1400" b="0" i="0" u="none" strike="noStrike" cap="none" dirty="0">
              <a:solidFill>
                <a:srgbClr val="000000"/>
              </a:solidFill>
              <a:latin typeface="Arial"/>
              <a:ea typeface="Arial"/>
              <a:cs typeface="Arial"/>
              <a:sym typeface="Arial"/>
            </a:endParaRPr>
          </a:p>
        </p:txBody>
      </p:sp>
      <p:sp>
        <p:nvSpPr>
          <p:cNvPr id="194" name="Google Shape;194;p6"/>
          <p:cNvSpPr/>
          <p:nvPr/>
        </p:nvSpPr>
        <p:spPr>
          <a:xfrm>
            <a:off x="887203" y="1562992"/>
            <a:ext cx="4052787" cy="425215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I skal sidde 4 mand ved hvert bord</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1" i="0" u="sng" strike="noStrike" cap="none" dirty="0">
                <a:solidFill>
                  <a:schemeClr val="dk1"/>
                </a:solidFill>
                <a:latin typeface="Calibri"/>
                <a:ea typeface="Calibri"/>
                <a:cs typeface="Calibri"/>
                <a:sym typeface="Calibri"/>
              </a:rPr>
              <a:t>Bemærk: Spilfører er valgt på forhånd. </a:t>
            </a: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Skriv på tavlen, hvor mange stik I tog ved hvert spil</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Opsamling hvorfor tror I nogle får flere stik end andre?</a:t>
            </a:r>
            <a:endParaRPr sz="1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pic>
        <p:nvPicPr>
          <p:cNvPr id="3" name="Google Shape;346;p32">
            <a:extLst>
              <a:ext uri="{FF2B5EF4-FFF2-40B4-BE49-F238E27FC236}">
                <a16:creationId xmlns:a16="http://schemas.microsoft.com/office/drawing/2014/main" id="{9EBF0840-D8A9-8635-A735-5B27E46B806B}"/>
              </a:ext>
            </a:extLst>
          </p:cNvPr>
          <p:cNvPicPr preferRelativeResize="0"/>
          <p:nvPr/>
        </p:nvPicPr>
        <p:blipFill rotWithShape="1">
          <a:blip r:embed="rId3" cstate="print">
            <a:alphaModFix/>
          </a:blip>
          <a:srcRect/>
          <a:stretch/>
        </p:blipFill>
        <p:spPr>
          <a:xfrm>
            <a:off x="5645279" y="1895051"/>
            <a:ext cx="5625843" cy="3677499"/>
          </a:xfrm>
          <a:prstGeom prst="rect">
            <a:avLst/>
          </a:prstGeom>
          <a:noFill/>
          <a:ln>
            <a:noFill/>
          </a:ln>
        </p:spPr>
      </p:pic>
    </p:spTree>
    <p:extLst>
      <p:ext uri="{BB962C8B-B14F-4D97-AF65-F5344CB8AC3E}">
        <p14:creationId xmlns:p14="http://schemas.microsoft.com/office/powerpoint/2010/main" val="38413051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4"/>
          <p:cNvSpPr txBox="1"/>
          <p:nvPr/>
        </p:nvSpPr>
        <p:spPr>
          <a:xfrm>
            <a:off x="839788" y="386077"/>
            <a:ext cx="11174412" cy="985524"/>
          </a:xfrm>
          <a:prstGeom prst="rect">
            <a:avLst/>
          </a:prstGeom>
          <a:noFill/>
          <a:ln>
            <a:noFill/>
          </a:ln>
        </p:spPr>
        <p:txBody>
          <a:bodyPr spcFirstLastPara="1" wrap="square" lIns="91425" tIns="45700" rIns="91425" bIns="45700" anchor="t" anchorCtr="0">
            <a:normAutofit fontScale="92500"/>
          </a:bodyPr>
          <a:lstStyle/>
          <a:p>
            <a:pPr marL="0" marR="0" lvl="0" indent="0" algn="l" rtl="0">
              <a:lnSpc>
                <a:spcPct val="90000"/>
              </a:lnSpc>
              <a:spcBef>
                <a:spcPts val="0"/>
              </a:spcBef>
              <a:spcAft>
                <a:spcPts val="0"/>
              </a:spcAft>
              <a:buClr>
                <a:schemeClr val="dk1"/>
              </a:buClr>
              <a:buSzPts val="4400"/>
              <a:buFont typeface="Calibri"/>
              <a:buNone/>
            </a:pPr>
            <a:r>
              <a:rPr lang="da-DK" sz="4400" b="1" dirty="0">
                <a:solidFill>
                  <a:schemeClr val="dk1"/>
                </a:solidFill>
                <a:latin typeface="Calibri"/>
                <a:ea typeface="Calibri"/>
                <a:cs typeface="Calibri"/>
                <a:sym typeface="Calibri"/>
              </a:rPr>
              <a:t>At rejse stik ved at knibe (special version af opspil)</a:t>
            </a:r>
            <a:endParaRPr dirty="0"/>
          </a:p>
        </p:txBody>
      </p:sp>
      <p:grpSp>
        <p:nvGrpSpPr>
          <p:cNvPr id="301" name="Google Shape;301;p14"/>
          <p:cNvGrpSpPr/>
          <p:nvPr/>
        </p:nvGrpSpPr>
        <p:grpSpPr>
          <a:xfrm>
            <a:off x="4487328" y="2205434"/>
            <a:ext cx="1440000" cy="1440000"/>
            <a:chOff x="5336351" y="2396766"/>
            <a:chExt cx="1440000" cy="1440000"/>
          </a:xfrm>
        </p:grpSpPr>
        <p:sp>
          <p:nvSpPr>
            <p:cNvPr id="302" name="Google Shape;302;p14"/>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3" name="Google Shape;303;p14"/>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N</a:t>
              </a:r>
              <a:endParaRPr/>
            </a:p>
          </p:txBody>
        </p:sp>
        <p:sp>
          <p:nvSpPr>
            <p:cNvPr id="304" name="Google Shape;304;p14"/>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V</a:t>
              </a:r>
              <a:endParaRPr/>
            </a:p>
          </p:txBody>
        </p:sp>
        <p:sp>
          <p:nvSpPr>
            <p:cNvPr id="305" name="Google Shape;305;p14"/>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Ø</a:t>
              </a:r>
              <a:endParaRPr/>
            </a:p>
          </p:txBody>
        </p:sp>
        <p:sp>
          <p:nvSpPr>
            <p:cNvPr id="306" name="Google Shape;306;p14"/>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S</a:t>
              </a:r>
              <a:endParaRPr/>
            </a:p>
          </p:txBody>
        </p:sp>
      </p:grpSp>
      <p:sp>
        <p:nvSpPr>
          <p:cNvPr id="307" name="Google Shape;307;p14"/>
          <p:cNvSpPr txBox="1"/>
          <p:nvPr/>
        </p:nvSpPr>
        <p:spPr>
          <a:xfrm>
            <a:off x="4957975" y="1771976"/>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E D </a:t>
            </a:r>
            <a:endParaRPr dirty="0"/>
          </a:p>
        </p:txBody>
      </p:sp>
      <p:sp>
        <p:nvSpPr>
          <p:cNvPr id="308" name="Google Shape;308;p14"/>
          <p:cNvSpPr txBox="1"/>
          <p:nvPr/>
        </p:nvSpPr>
        <p:spPr>
          <a:xfrm>
            <a:off x="4905492" y="3593026"/>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5 4</a:t>
            </a:r>
            <a:endParaRPr dirty="0"/>
          </a:p>
          <a:p>
            <a:pPr marL="228600" marR="0" lvl="0" indent="-76200" algn="l" rtl="0">
              <a:lnSpc>
                <a:spcPct val="90000"/>
              </a:lnSpc>
              <a:spcBef>
                <a:spcPts val="100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p:txBody>
      </p:sp>
      <p:grpSp>
        <p:nvGrpSpPr>
          <p:cNvPr id="309" name="Google Shape;309;p14"/>
          <p:cNvGrpSpPr/>
          <p:nvPr/>
        </p:nvGrpSpPr>
        <p:grpSpPr>
          <a:xfrm>
            <a:off x="8025321" y="2205434"/>
            <a:ext cx="1440000" cy="1440000"/>
            <a:chOff x="5336351" y="2396766"/>
            <a:chExt cx="1440000" cy="1440000"/>
          </a:xfrm>
        </p:grpSpPr>
        <p:sp>
          <p:nvSpPr>
            <p:cNvPr id="310" name="Google Shape;310;p14"/>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11" name="Google Shape;311;p14"/>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N</a:t>
              </a:r>
              <a:endParaRPr/>
            </a:p>
          </p:txBody>
        </p:sp>
        <p:sp>
          <p:nvSpPr>
            <p:cNvPr id="312" name="Google Shape;312;p14"/>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V</a:t>
              </a:r>
              <a:endParaRPr/>
            </a:p>
          </p:txBody>
        </p:sp>
        <p:sp>
          <p:nvSpPr>
            <p:cNvPr id="313" name="Google Shape;313;p14"/>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Ø</a:t>
              </a:r>
              <a:endParaRPr/>
            </a:p>
          </p:txBody>
        </p:sp>
        <p:sp>
          <p:nvSpPr>
            <p:cNvPr id="314" name="Google Shape;314;p14"/>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S</a:t>
              </a:r>
              <a:endParaRPr/>
            </a:p>
          </p:txBody>
        </p:sp>
      </p:grpSp>
      <p:sp>
        <p:nvSpPr>
          <p:cNvPr id="315" name="Google Shape;315;p14"/>
          <p:cNvSpPr txBox="1"/>
          <p:nvPr/>
        </p:nvSpPr>
        <p:spPr>
          <a:xfrm>
            <a:off x="8337472" y="1771976"/>
            <a:ext cx="1717020" cy="510240"/>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E 7 5 </a:t>
            </a:r>
            <a:endParaRPr dirty="0"/>
          </a:p>
        </p:txBody>
      </p:sp>
      <p:sp>
        <p:nvSpPr>
          <p:cNvPr id="316" name="Google Shape;316;p14"/>
          <p:cNvSpPr txBox="1"/>
          <p:nvPr/>
        </p:nvSpPr>
        <p:spPr>
          <a:xfrm>
            <a:off x="8284989" y="3593026"/>
            <a:ext cx="1717020" cy="643419"/>
          </a:xfrm>
          <a:prstGeom prst="rect">
            <a:avLst/>
          </a:prstGeom>
          <a:noFill/>
          <a:ln>
            <a:noFill/>
          </a:ln>
        </p:spPr>
        <p:txBody>
          <a:bodyPr spcFirstLastPara="1" wrap="square" lIns="91425" tIns="45700" rIns="91425" bIns="45700" anchor="t" anchorCtr="0">
            <a:normAutofit/>
          </a:bodyPr>
          <a:lstStyle/>
          <a:p>
            <a:pPr marL="0" marR="0" lvl="0" indent="0" algn="l"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  D B T</a:t>
            </a:r>
            <a:endParaRPr dirty="0"/>
          </a:p>
          <a:p>
            <a:pPr marL="228600" marR="0" lvl="0" indent="-76200" algn="l" rtl="0">
              <a:lnSpc>
                <a:spcPct val="90000"/>
              </a:lnSpc>
              <a:spcBef>
                <a:spcPts val="100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p:txBody>
      </p:sp>
      <p:sp>
        <p:nvSpPr>
          <p:cNvPr id="317" name="Google Shape;317;p14"/>
          <p:cNvSpPr txBox="1"/>
          <p:nvPr/>
        </p:nvSpPr>
        <p:spPr>
          <a:xfrm>
            <a:off x="3872468" y="4367464"/>
            <a:ext cx="3121539" cy="1938992"/>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2400"/>
              <a:buFont typeface="Arial"/>
              <a:buChar char="•"/>
            </a:pPr>
            <a:r>
              <a:rPr lang="da-DK" sz="2400" dirty="0">
                <a:solidFill>
                  <a:schemeClr val="dk1"/>
                </a:solidFill>
                <a:latin typeface="Calibri"/>
                <a:ea typeface="Calibri"/>
                <a:cs typeface="Calibri"/>
                <a:sym typeface="Calibri"/>
              </a:rPr>
              <a:t>Spil lavt kort op imod  Damen.</a:t>
            </a:r>
            <a:endParaRPr dirty="0"/>
          </a:p>
          <a:p>
            <a:pPr marL="285750" marR="0" lvl="0" indent="-285750" algn="l" rtl="0">
              <a:spcBef>
                <a:spcPts val="0"/>
              </a:spcBef>
              <a:spcAft>
                <a:spcPts val="0"/>
              </a:spcAft>
              <a:buClr>
                <a:schemeClr val="dk1"/>
              </a:buClr>
              <a:buSzPts val="2400"/>
              <a:buFont typeface="Arial"/>
              <a:buChar char="•"/>
            </a:pPr>
            <a:r>
              <a:rPr lang="da-DK" sz="2400" dirty="0">
                <a:solidFill>
                  <a:schemeClr val="dk1"/>
                </a:solidFill>
                <a:latin typeface="Calibri"/>
                <a:ea typeface="Calibri"/>
                <a:cs typeface="Calibri"/>
                <a:sym typeface="Calibri"/>
              </a:rPr>
              <a:t>Vinder et stik, hvis Kongen sidder hos Vest</a:t>
            </a:r>
            <a:endParaRPr sz="2400" dirty="0">
              <a:solidFill>
                <a:schemeClr val="dk1"/>
              </a:solidFill>
              <a:latin typeface="Calibri"/>
              <a:ea typeface="Calibri"/>
              <a:cs typeface="Calibri"/>
              <a:sym typeface="Calibri"/>
            </a:endParaRPr>
          </a:p>
        </p:txBody>
      </p:sp>
      <p:sp>
        <p:nvSpPr>
          <p:cNvPr id="318" name="Google Shape;318;p14"/>
          <p:cNvSpPr txBox="1"/>
          <p:nvPr/>
        </p:nvSpPr>
        <p:spPr>
          <a:xfrm>
            <a:off x="7363171" y="4362207"/>
            <a:ext cx="4875218" cy="1938992"/>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dk1"/>
              </a:buClr>
              <a:buSzPts val="2400"/>
              <a:buFont typeface="Arial"/>
              <a:buChar char="•"/>
            </a:pPr>
            <a:r>
              <a:rPr lang="da-DK" sz="2400" dirty="0">
                <a:solidFill>
                  <a:schemeClr val="dk1"/>
                </a:solidFill>
                <a:latin typeface="Calibri"/>
                <a:ea typeface="Calibri"/>
                <a:cs typeface="Calibri"/>
                <a:sym typeface="Calibri"/>
              </a:rPr>
              <a:t>Spil Damen ud og stik med Esset hvis Kongen kommer på fra Vest. Ellers læg lavt fra bordet. </a:t>
            </a:r>
            <a:endParaRPr dirty="0"/>
          </a:p>
          <a:p>
            <a:pPr marL="285750" marR="0" lvl="0" indent="-285750" algn="l" rtl="0">
              <a:spcBef>
                <a:spcPts val="0"/>
              </a:spcBef>
              <a:spcAft>
                <a:spcPts val="0"/>
              </a:spcAft>
              <a:buClr>
                <a:schemeClr val="dk1"/>
              </a:buClr>
              <a:buSzPts val="2400"/>
              <a:buFont typeface="Arial"/>
              <a:buChar char="•"/>
            </a:pPr>
            <a:r>
              <a:rPr lang="da-DK" sz="2400">
                <a:solidFill>
                  <a:schemeClr val="dk1"/>
                </a:solidFill>
                <a:latin typeface="Calibri"/>
                <a:ea typeface="Calibri"/>
                <a:cs typeface="Calibri"/>
                <a:sym typeface="Calibri"/>
              </a:rPr>
              <a:t>Vinder tre </a:t>
            </a:r>
            <a:r>
              <a:rPr lang="da-DK" sz="2400" dirty="0">
                <a:solidFill>
                  <a:schemeClr val="dk1"/>
                </a:solidFill>
                <a:latin typeface="Calibri"/>
                <a:ea typeface="Calibri"/>
                <a:cs typeface="Calibri"/>
                <a:sym typeface="Calibri"/>
              </a:rPr>
              <a:t>stik, hvis Kongen sidder i Vest. </a:t>
            </a:r>
            <a:endParaRPr sz="2400" dirty="0">
              <a:solidFill>
                <a:schemeClr val="dk1"/>
              </a:solidFill>
              <a:latin typeface="Calibri"/>
              <a:ea typeface="Calibri"/>
              <a:cs typeface="Calibri"/>
              <a:sym typeface="Calibri"/>
            </a:endParaRPr>
          </a:p>
        </p:txBody>
      </p:sp>
      <p:sp>
        <p:nvSpPr>
          <p:cNvPr id="319" name="Google Shape;319;p14"/>
          <p:cNvSpPr txBox="1"/>
          <p:nvPr/>
        </p:nvSpPr>
        <p:spPr>
          <a:xfrm flipH="1">
            <a:off x="882003" y="957754"/>
            <a:ext cx="9976496" cy="4924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da-DK" sz="2600" dirty="0">
                <a:solidFill>
                  <a:schemeClr val="dk1"/>
                </a:solidFill>
                <a:latin typeface="Calibri"/>
                <a:ea typeface="Calibri"/>
                <a:cs typeface="Calibri"/>
                <a:sym typeface="Calibri"/>
              </a:rPr>
              <a:t>En </a:t>
            </a:r>
            <a:r>
              <a:rPr lang="da-DK" sz="2600" b="1" i="1" dirty="0">
                <a:solidFill>
                  <a:schemeClr val="dk1"/>
                </a:solidFill>
                <a:latin typeface="Calibri"/>
                <a:ea typeface="Calibri"/>
                <a:cs typeface="Calibri"/>
                <a:sym typeface="Calibri"/>
              </a:rPr>
              <a:t>knibning </a:t>
            </a:r>
            <a:r>
              <a:rPr lang="da-DK" sz="2600" dirty="0">
                <a:solidFill>
                  <a:schemeClr val="dk1"/>
                </a:solidFill>
                <a:latin typeface="Calibri"/>
                <a:ea typeface="Calibri"/>
                <a:cs typeface="Calibri"/>
                <a:sym typeface="Calibri"/>
              </a:rPr>
              <a:t>er at fange en honnør hos modparten</a:t>
            </a:r>
            <a:endParaRPr sz="2600" dirty="0">
              <a:solidFill>
                <a:schemeClr val="dk1"/>
              </a:solidFill>
              <a:latin typeface="Calibri"/>
              <a:ea typeface="Calibri"/>
              <a:cs typeface="Calibri"/>
              <a:sym typeface="Calibri"/>
            </a:endParaRPr>
          </a:p>
        </p:txBody>
      </p:sp>
      <p:sp>
        <p:nvSpPr>
          <p:cNvPr id="2" name="Tekstfelt 1">
            <a:extLst>
              <a:ext uri="{FF2B5EF4-FFF2-40B4-BE49-F238E27FC236}">
                <a16:creationId xmlns:a16="http://schemas.microsoft.com/office/drawing/2014/main" id="{819F405C-7E48-E1AD-02B6-4B46BADA60F9}"/>
              </a:ext>
            </a:extLst>
          </p:cNvPr>
          <p:cNvSpPr txBox="1"/>
          <p:nvPr/>
        </p:nvSpPr>
        <p:spPr>
          <a:xfrm>
            <a:off x="871728" y="4419600"/>
            <a:ext cx="1838773" cy="461665"/>
          </a:xfrm>
          <a:prstGeom prst="rect">
            <a:avLst/>
          </a:prstGeom>
          <a:noFill/>
        </p:spPr>
        <p:txBody>
          <a:bodyPr wrap="none" rtlCol="0">
            <a:spAutoFit/>
          </a:bodyPr>
          <a:lstStyle/>
          <a:p>
            <a:r>
              <a:rPr lang="da-DK" sz="2400" u="sng" dirty="0"/>
              <a:t>Hvad gør du?</a:t>
            </a:r>
          </a:p>
        </p:txBody>
      </p:sp>
      <p:sp>
        <p:nvSpPr>
          <p:cNvPr id="6" name="Tekstfelt 5">
            <a:extLst>
              <a:ext uri="{FF2B5EF4-FFF2-40B4-BE49-F238E27FC236}">
                <a16:creationId xmlns:a16="http://schemas.microsoft.com/office/drawing/2014/main" id="{5B33C802-940F-173D-7A2A-177E0781011D}"/>
              </a:ext>
            </a:extLst>
          </p:cNvPr>
          <p:cNvSpPr txBox="1"/>
          <p:nvPr/>
        </p:nvSpPr>
        <p:spPr>
          <a:xfrm>
            <a:off x="10350500" y="6286500"/>
            <a:ext cx="1380827" cy="461665"/>
          </a:xfrm>
          <a:prstGeom prst="rect">
            <a:avLst/>
          </a:prstGeom>
          <a:noFill/>
        </p:spPr>
        <p:txBody>
          <a:bodyPr wrap="none" rtlCol="0">
            <a:spAutoFit/>
          </a:bodyPr>
          <a:lstStyle/>
          <a:p>
            <a:r>
              <a:rPr lang="da-DK" sz="2400" b="1" dirty="0">
                <a:solidFill>
                  <a:srgbClr val="FF0000"/>
                </a:solidFill>
              </a:rPr>
              <a:t>Øvelser 3</a:t>
            </a:r>
            <a:endParaRPr lang="en-US" b="1" dirty="0">
              <a:solidFill>
                <a:srgbClr val="FF0000"/>
              </a:solidFill>
            </a:endParaRPr>
          </a:p>
        </p:txBody>
      </p:sp>
      <p:pic>
        <p:nvPicPr>
          <p:cNvPr id="3" name="Billede 2">
            <a:extLst>
              <a:ext uri="{FF2B5EF4-FFF2-40B4-BE49-F238E27FC236}">
                <a16:creationId xmlns:a16="http://schemas.microsoft.com/office/drawing/2014/main" id="{4A74ED2C-3542-690C-BD8D-652F2D54A4FC}"/>
              </a:ext>
            </a:extLst>
          </p:cNvPr>
          <p:cNvPicPr>
            <a:picLocks noChangeAspect="1"/>
          </p:cNvPicPr>
          <p:nvPr/>
        </p:nvPicPr>
        <p:blipFill>
          <a:blip r:embed="rId3" cstate="print"/>
          <a:stretch>
            <a:fillRect/>
          </a:stretch>
        </p:blipFill>
        <p:spPr>
          <a:xfrm flipH="1">
            <a:off x="1244600" y="4862274"/>
            <a:ext cx="1032312" cy="8926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0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1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09"/>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1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p:bldP spid="308" grpId="0"/>
      <p:bldP spid="315" grpId="0"/>
      <p:bldP spid="316" grpId="0"/>
      <p:bldP spid="317" grpId="0"/>
      <p:bldP spid="318" grpId="0"/>
      <p:bldP spid="2"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4"/>
          <p:cNvSpPr txBox="1"/>
          <p:nvPr/>
        </p:nvSpPr>
        <p:spPr>
          <a:xfrm>
            <a:off x="839788" y="386077"/>
            <a:ext cx="11174412"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dirty="0">
                <a:solidFill>
                  <a:schemeClr val="dk1"/>
                </a:solidFill>
                <a:latin typeface="Calibri"/>
                <a:ea typeface="Calibri"/>
                <a:cs typeface="Calibri"/>
                <a:sym typeface="Calibri"/>
              </a:rPr>
              <a:t>Øvelse 3A - At rejse stik ved at knibe (special version af opspil)</a:t>
            </a:r>
            <a:endParaRPr sz="1200" dirty="0"/>
          </a:p>
        </p:txBody>
      </p:sp>
      <p:grpSp>
        <p:nvGrpSpPr>
          <p:cNvPr id="4" name="Google Shape;301;p14"/>
          <p:cNvGrpSpPr/>
          <p:nvPr/>
        </p:nvGrpSpPr>
        <p:grpSpPr>
          <a:xfrm>
            <a:off x="1389798" y="3016964"/>
            <a:ext cx="1440000" cy="1440000"/>
            <a:chOff x="5336351" y="2396766"/>
            <a:chExt cx="1440000" cy="1440000"/>
          </a:xfrm>
        </p:grpSpPr>
        <p:sp>
          <p:nvSpPr>
            <p:cNvPr id="302" name="Google Shape;302;p14"/>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3" name="Google Shape;303;p14"/>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N</a:t>
              </a:r>
              <a:endParaRPr/>
            </a:p>
          </p:txBody>
        </p:sp>
        <p:sp>
          <p:nvSpPr>
            <p:cNvPr id="304" name="Google Shape;304;p14"/>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V</a:t>
              </a:r>
              <a:endParaRPr/>
            </a:p>
          </p:txBody>
        </p:sp>
        <p:sp>
          <p:nvSpPr>
            <p:cNvPr id="305" name="Google Shape;305;p14"/>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Ø</a:t>
              </a:r>
              <a:endParaRPr/>
            </a:p>
          </p:txBody>
        </p:sp>
        <p:sp>
          <p:nvSpPr>
            <p:cNvPr id="306" name="Google Shape;306;p14"/>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S</a:t>
              </a:r>
              <a:endParaRPr/>
            </a:p>
          </p:txBody>
        </p:sp>
      </p:grpSp>
      <p:sp>
        <p:nvSpPr>
          <p:cNvPr id="307" name="Google Shape;307;p14"/>
          <p:cNvSpPr txBox="1"/>
          <p:nvPr/>
        </p:nvSpPr>
        <p:spPr>
          <a:xfrm>
            <a:off x="1300375" y="2480636"/>
            <a:ext cx="1717020" cy="510240"/>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E B T 9 </a:t>
            </a:r>
            <a:endParaRPr dirty="0"/>
          </a:p>
        </p:txBody>
      </p:sp>
      <p:sp>
        <p:nvSpPr>
          <p:cNvPr id="308" name="Google Shape;308;p14"/>
          <p:cNvSpPr txBox="1"/>
          <p:nvPr/>
        </p:nvSpPr>
        <p:spPr>
          <a:xfrm>
            <a:off x="1350762" y="4450276"/>
            <a:ext cx="1717020" cy="643419"/>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D 2</a:t>
            </a:r>
            <a:endParaRPr dirty="0"/>
          </a:p>
          <a:p>
            <a:pPr marL="228600" marR="0" lvl="0" indent="-76200" algn="ctr" rtl="0">
              <a:lnSpc>
                <a:spcPct val="90000"/>
              </a:lnSpc>
              <a:spcBef>
                <a:spcPts val="100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p:txBody>
      </p:sp>
      <p:sp>
        <p:nvSpPr>
          <p:cNvPr id="319" name="Google Shape;319;p14"/>
          <p:cNvSpPr txBox="1"/>
          <p:nvPr/>
        </p:nvSpPr>
        <p:spPr>
          <a:xfrm flipH="1">
            <a:off x="882003" y="957754"/>
            <a:ext cx="9976496" cy="4924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da-DK" sz="2600" dirty="0">
                <a:solidFill>
                  <a:schemeClr val="dk1"/>
                </a:solidFill>
                <a:latin typeface="Calibri"/>
                <a:ea typeface="Calibri"/>
                <a:cs typeface="Calibri"/>
                <a:sym typeface="Calibri"/>
              </a:rPr>
              <a:t>En </a:t>
            </a:r>
            <a:r>
              <a:rPr lang="da-DK" sz="2600" b="1" i="1" dirty="0">
                <a:solidFill>
                  <a:schemeClr val="dk1"/>
                </a:solidFill>
                <a:latin typeface="Calibri"/>
                <a:ea typeface="Calibri"/>
                <a:cs typeface="Calibri"/>
                <a:sym typeface="Calibri"/>
              </a:rPr>
              <a:t>knibning </a:t>
            </a:r>
            <a:r>
              <a:rPr lang="da-DK" sz="2600" dirty="0">
                <a:solidFill>
                  <a:schemeClr val="dk1"/>
                </a:solidFill>
                <a:latin typeface="Calibri"/>
                <a:ea typeface="Calibri"/>
                <a:cs typeface="Calibri"/>
                <a:sym typeface="Calibri"/>
              </a:rPr>
              <a:t>er at fange en honnør hos modparten</a:t>
            </a:r>
            <a:endParaRPr sz="2600" dirty="0">
              <a:solidFill>
                <a:schemeClr val="dk1"/>
              </a:solidFill>
              <a:latin typeface="Calibri"/>
              <a:ea typeface="Calibri"/>
              <a:cs typeface="Calibri"/>
              <a:sym typeface="Calibri"/>
            </a:endParaRPr>
          </a:p>
        </p:txBody>
      </p:sp>
      <p:pic>
        <p:nvPicPr>
          <p:cNvPr id="3" name="Billede 2">
            <a:extLst>
              <a:ext uri="{FF2B5EF4-FFF2-40B4-BE49-F238E27FC236}">
                <a16:creationId xmlns:a16="http://schemas.microsoft.com/office/drawing/2014/main" id="{4A74ED2C-3542-690C-BD8D-652F2D54A4FC}"/>
              </a:ext>
            </a:extLst>
          </p:cNvPr>
          <p:cNvPicPr>
            <a:picLocks noChangeAspect="1"/>
          </p:cNvPicPr>
          <p:nvPr/>
        </p:nvPicPr>
        <p:blipFill>
          <a:blip r:embed="rId3" cstate="print"/>
          <a:stretch>
            <a:fillRect/>
          </a:stretch>
        </p:blipFill>
        <p:spPr>
          <a:xfrm flipH="1">
            <a:off x="10674350" y="5965348"/>
            <a:ext cx="1032312" cy="892652"/>
          </a:xfrm>
          <a:prstGeom prst="rect">
            <a:avLst/>
          </a:prstGeom>
        </p:spPr>
      </p:pic>
      <p:sp>
        <p:nvSpPr>
          <p:cNvPr id="25" name="Google Shape;107;p3">
            <a:extLst>
              <a:ext uri="{FF2B5EF4-FFF2-40B4-BE49-F238E27FC236}">
                <a16:creationId xmlns:a16="http://schemas.microsoft.com/office/drawing/2014/main" id="{D5AE77A0-AE5B-2F7D-8440-1444388BA240}"/>
              </a:ext>
            </a:extLst>
          </p:cNvPr>
          <p:cNvSpPr txBox="1"/>
          <p:nvPr/>
        </p:nvSpPr>
        <p:spPr>
          <a:xfrm>
            <a:off x="4214804" y="2048697"/>
            <a:ext cx="7260931" cy="3046948"/>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Damen fra hånden og stik med Esset, hvis Kongen kommer på fra Vest. Ellers læg lavt fra Bordet. Hvis Damen får lov at beholde stikket, spilles lille kor mod bordets Bonde næste gang. </a:t>
            </a:r>
            <a:br>
              <a:rPr lang="da-DK" sz="2400" dirty="0">
                <a:ea typeface="Calibri"/>
              </a:rPr>
            </a:br>
            <a:endParaRPr lang="da-DK" sz="2400" dirty="0"/>
          </a:p>
          <a:p>
            <a:r>
              <a:rPr lang="da-DK" sz="2400" b="1" dirty="0"/>
              <a:t>Hvor mange stik får du?</a:t>
            </a:r>
          </a:p>
          <a:p>
            <a:r>
              <a:rPr lang="da-DK" sz="2400" dirty="0"/>
              <a:t>4 stik hvis Kongen sidder hos Vest. Ellers 3 stik. </a:t>
            </a:r>
            <a:endParaRPr lang="da-DK" sz="2400" b="1" dirty="0"/>
          </a:p>
        </p:txBody>
      </p:sp>
      <p:sp>
        <p:nvSpPr>
          <p:cNvPr id="26" name="Tekstboks 25"/>
          <p:cNvSpPr txBox="1"/>
          <p:nvPr/>
        </p:nvSpPr>
        <p:spPr>
          <a:xfrm>
            <a:off x="1531620" y="2137410"/>
            <a:ext cx="1531620" cy="369332"/>
          </a:xfrm>
          <a:prstGeom prst="rect">
            <a:avLst/>
          </a:prstGeom>
          <a:noFill/>
        </p:spPr>
        <p:txBody>
          <a:bodyPr wrap="square" rtlCol="0">
            <a:spAutoFit/>
          </a:bodyPr>
          <a:lstStyle/>
          <a:p>
            <a:pPr algn="ctr"/>
            <a:r>
              <a:rPr lang="da-DK" b="1" dirty="0"/>
              <a:t>Bordet</a:t>
            </a:r>
          </a:p>
        </p:txBody>
      </p:sp>
      <p:sp>
        <p:nvSpPr>
          <p:cNvPr id="27" name="Tekstboks 26"/>
          <p:cNvSpPr txBox="1"/>
          <p:nvPr/>
        </p:nvSpPr>
        <p:spPr>
          <a:xfrm>
            <a:off x="1383030" y="498348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 calcmode="lin" valueType="num">
                                      <p:cBhvr additive="base">
                                        <p:cTn id="17"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5">
                                            <p:txEl>
                                              <p:pRg st="3" end="3"/>
                                            </p:txEl>
                                          </p:spTgt>
                                        </p:tgtEl>
                                        <p:attrNameLst>
                                          <p:attrName>style.visibility</p:attrName>
                                        </p:attrNameLst>
                                      </p:cBhvr>
                                      <p:to>
                                        <p:strVal val="visible"/>
                                      </p:to>
                                    </p:set>
                                    <p:anim calcmode="lin" valueType="num">
                                      <p:cBhvr additive="base">
                                        <p:cTn id="23" dur="500" fill="hold"/>
                                        <p:tgtEl>
                                          <p:spTgt spid="2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p:bldP spid="30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4"/>
          <p:cNvSpPr txBox="1"/>
          <p:nvPr/>
        </p:nvSpPr>
        <p:spPr>
          <a:xfrm>
            <a:off x="839788" y="386077"/>
            <a:ext cx="11174412"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dirty="0">
                <a:solidFill>
                  <a:schemeClr val="dk1"/>
                </a:solidFill>
                <a:latin typeface="Calibri"/>
                <a:ea typeface="Calibri"/>
                <a:cs typeface="Calibri"/>
                <a:sym typeface="Calibri"/>
              </a:rPr>
              <a:t>Øvelse 3B - At rejse stik ved at knibe (special version af opspil)</a:t>
            </a:r>
            <a:endParaRPr sz="1200" dirty="0"/>
          </a:p>
        </p:txBody>
      </p:sp>
      <p:grpSp>
        <p:nvGrpSpPr>
          <p:cNvPr id="2" name="Google Shape;301;p14"/>
          <p:cNvGrpSpPr/>
          <p:nvPr/>
        </p:nvGrpSpPr>
        <p:grpSpPr>
          <a:xfrm>
            <a:off x="1389798" y="3016964"/>
            <a:ext cx="1440000" cy="1440000"/>
            <a:chOff x="5336351" y="2396766"/>
            <a:chExt cx="1440000" cy="1440000"/>
          </a:xfrm>
        </p:grpSpPr>
        <p:sp>
          <p:nvSpPr>
            <p:cNvPr id="302" name="Google Shape;302;p14"/>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3" name="Google Shape;303;p14"/>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N</a:t>
              </a:r>
              <a:endParaRPr/>
            </a:p>
          </p:txBody>
        </p:sp>
        <p:sp>
          <p:nvSpPr>
            <p:cNvPr id="304" name="Google Shape;304;p14"/>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V</a:t>
              </a:r>
              <a:endParaRPr/>
            </a:p>
          </p:txBody>
        </p:sp>
        <p:sp>
          <p:nvSpPr>
            <p:cNvPr id="305" name="Google Shape;305;p14"/>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Ø</a:t>
              </a:r>
              <a:endParaRPr/>
            </a:p>
          </p:txBody>
        </p:sp>
        <p:sp>
          <p:nvSpPr>
            <p:cNvPr id="306" name="Google Shape;306;p14"/>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S</a:t>
              </a:r>
              <a:endParaRPr/>
            </a:p>
          </p:txBody>
        </p:sp>
      </p:grpSp>
      <p:sp>
        <p:nvSpPr>
          <p:cNvPr id="307" name="Google Shape;307;p14"/>
          <p:cNvSpPr txBox="1"/>
          <p:nvPr/>
        </p:nvSpPr>
        <p:spPr>
          <a:xfrm>
            <a:off x="1300375" y="2480636"/>
            <a:ext cx="1717020" cy="510240"/>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E B 8 4 </a:t>
            </a:r>
            <a:endParaRPr dirty="0"/>
          </a:p>
        </p:txBody>
      </p:sp>
      <p:sp>
        <p:nvSpPr>
          <p:cNvPr id="308" name="Google Shape;308;p14"/>
          <p:cNvSpPr txBox="1"/>
          <p:nvPr/>
        </p:nvSpPr>
        <p:spPr>
          <a:xfrm>
            <a:off x="1350762" y="4450276"/>
            <a:ext cx="1717020" cy="643419"/>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T 9 3</a:t>
            </a:r>
            <a:endParaRPr dirty="0"/>
          </a:p>
          <a:p>
            <a:pPr marL="228600" marR="0" lvl="0" indent="-76200" algn="ctr" rtl="0">
              <a:lnSpc>
                <a:spcPct val="90000"/>
              </a:lnSpc>
              <a:spcBef>
                <a:spcPts val="100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p:txBody>
      </p:sp>
      <p:sp>
        <p:nvSpPr>
          <p:cNvPr id="319" name="Google Shape;319;p14"/>
          <p:cNvSpPr txBox="1"/>
          <p:nvPr/>
        </p:nvSpPr>
        <p:spPr>
          <a:xfrm flipH="1">
            <a:off x="882003" y="957754"/>
            <a:ext cx="9976496" cy="4924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da-DK" sz="2600" dirty="0">
                <a:solidFill>
                  <a:schemeClr val="dk1"/>
                </a:solidFill>
                <a:latin typeface="Calibri"/>
                <a:ea typeface="Calibri"/>
                <a:cs typeface="Calibri"/>
                <a:sym typeface="Calibri"/>
              </a:rPr>
              <a:t>En </a:t>
            </a:r>
            <a:r>
              <a:rPr lang="da-DK" sz="2600" b="1" i="1" dirty="0">
                <a:solidFill>
                  <a:schemeClr val="dk1"/>
                </a:solidFill>
                <a:latin typeface="Calibri"/>
                <a:ea typeface="Calibri"/>
                <a:cs typeface="Calibri"/>
                <a:sym typeface="Calibri"/>
              </a:rPr>
              <a:t>knibning </a:t>
            </a:r>
            <a:r>
              <a:rPr lang="da-DK" sz="2600" dirty="0">
                <a:solidFill>
                  <a:schemeClr val="dk1"/>
                </a:solidFill>
                <a:latin typeface="Calibri"/>
                <a:ea typeface="Calibri"/>
                <a:cs typeface="Calibri"/>
                <a:sym typeface="Calibri"/>
              </a:rPr>
              <a:t>er at fange en honnør hos modparten</a:t>
            </a:r>
            <a:endParaRPr sz="2600" dirty="0">
              <a:solidFill>
                <a:schemeClr val="dk1"/>
              </a:solidFill>
              <a:latin typeface="Calibri"/>
              <a:ea typeface="Calibri"/>
              <a:cs typeface="Calibri"/>
              <a:sym typeface="Calibri"/>
            </a:endParaRPr>
          </a:p>
        </p:txBody>
      </p:sp>
      <p:pic>
        <p:nvPicPr>
          <p:cNvPr id="3" name="Billede 2">
            <a:extLst>
              <a:ext uri="{FF2B5EF4-FFF2-40B4-BE49-F238E27FC236}">
                <a16:creationId xmlns:a16="http://schemas.microsoft.com/office/drawing/2014/main" id="{4A74ED2C-3542-690C-BD8D-652F2D54A4FC}"/>
              </a:ext>
            </a:extLst>
          </p:cNvPr>
          <p:cNvPicPr>
            <a:picLocks noChangeAspect="1"/>
          </p:cNvPicPr>
          <p:nvPr/>
        </p:nvPicPr>
        <p:blipFill>
          <a:blip r:embed="rId3" cstate="print"/>
          <a:stretch>
            <a:fillRect/>
          </a:stretch>
        </p:blipFill>
        <p:spPr>
          <a:xfrm flipH="1">
            <a:off x="10674350" y="5965348"/>
            <a:ext cx="1032312" cy="892652"/>
          </a:xfrm>
          <a:prstGeom prst="rect">
            <a:avLst/>
          </a:prstGeom>
        </p:spPr>
      </p:pic>
      <p:sp>
        <p:nvSpPr>
          <p:cNvPr id="25" name="Google Shape;107;p3">
            <a:extLst>
              <a:ext uri="{FF2B5EF4-FFF2-40B4-BE49-F238E27FC236}">
                <a16:creationId xmlns:a16="http://schemas.microsoft.com/office/drawing/2014/main" id="{D5AE77A0-AE5B-2F7D-8440-1444388BA240}"/>
              </a:ext>
            </a:extLst>
          </p:cNvPr>
          <p:cNvSpPr txBox="1"/>
          <p:nvPr/>
        </p:nvSpPr>
        <p:spPr>
          <a:xfrm>
            <a:off x="4214804" y="1774377"/>
            <a:ext cx="7260931" cy="4524275"/>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10’eren og stik med Esset, hvis Kongen eller Damen kommer på fra Vest. Ellers læg lavt fra Bordet. Sandsynligvis stikker modstanderne med Kongen eller Damen hos Øst. Gå tilbage til hånden i en anden farve, og spil 9’eren rundt til Øst. </a:t>
            </a:r>
            <a:br>
              <a:rPr lang="da-DK" sz="2400" dirty="0">
                <a:ea typeface="Calibri"/>
              </a:rPr>
            </a:br>
            <a:endParaRPr lang="da-DK" sz="2400" dirty="0"/>
          </a:p>
          <a:p>
            <a:r>
              <a:rPr lang="da-DK" sz="2400" b="1" dirty="0"/>
              <a:t>Hvor mange stik får du?</a:t>
            </a:r>
          </a:p>
          <a:p>
            <a:r>
              <a:rPr lang="da-DK" sz="2400" dirty="0"/>
              <a:t>3 stik hvis 1) Kongen og Damen sidder fordelt hos Øst og Vest, eller</a:t>
            </a:r>
          </a:p>
          <a:p>
            <a:r>
              <a:rPr lang="da-DK" sz="2400" dirty="0"/>
              <a:t>2) Kongen og Damen begge sidder hos Vest. </a:t>
            </a:r>
            <a:br>
              <a:rPr lang="da-DK" sz="2400" dirty="0"/>
            </a:br>
            <a:r>
              <a:rPr lang="da-DK" sz="2400" dirty="0"/>
              <a:t>2 stik hvis Kongen og Damen begge sidder hos Øst</a:t>
            </a:r>
            <a:endParaRPr lang="da-DK" sz="2400" b="1" dirty="0"/>
          </a:p>
        </p:txBody>
      </p:sp>
      <p:sp>
        <p:nvSpPr>
          <p:cNvPr id="26" name="Tekstboks 25"/>
          <p:cNvSpPr txBox="1"/>
          <p:nvPr/>
        </p:nvSpPr>
        <p:spPr>
          <a:xfrm>
            <a:off x="1474470" y="2137410"/>
            <a:ext cx="1531620" cy="369332"/>
          </a:xfrm>
          <a:prstGeom prst="rect">
            <a:avLst/>
          </a:prstGeom>
          <a:noFill/>
        </p:spPr>
        <p:txBody>
          <a:bodyPr wrap="square" rtlCol="0">
            <a:spAutoFit/>
          </a:bodyPr>
          <a:lstStyle/>
          <a:p>
            <a:pPr algn="ctr"/>
            <a:r>
              <a:rPr lang="da-DK" b="1" dirty="0"/>
              <a:t>Bordet</a:t>
            </a:r>
          </a:p>
        </p:txBody>
      </p:sp>
      <p:sp>
        <p:nvSpPr>
          <p:cNvPr id="27" name="Tekstboks 26"/>
          <p:cNvSpPr txBox="1"/>
          <p:nvPr/>
        </p:nvSpPr>
        <p:spPr>
          <a:xfrm>
            <a:off x="1383030" y="498348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 calcmode="lin" valueType="num">
                                      <p:cBhvr additive="base">
                                        <p:cTn id="17"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5">
                                            <p:txEl>
                                              <p:pRg st="3" end="3"/>
                                            </p:txEl>
                                          </p:spTgt>
                                        </p:tgtEl>
                                        <p:attrNameLst>
                                          <p:attrName>style.visibility</p:attrName>
                                        </p:attrNameLst>
                                      </p:cBhvr>
                                      <p:to>
                                        <p:strVal val="visible"/>
                                      </p:to>
                                    </p:set>
                                    <p:anim calcmode="lin" valueType="num">
                                      <p:cBhvr additive="base">
                                        <p:cTn id="23" dur="500" fill="hold"/>
                                        <p:tgtEl>
                                          <p:spTgt spid="2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5">
                                            <p:txEl>
                                              <p:pRg st="4" end="4"/>
                                            </p:txEl>
                                          </p:spTgt>
                                        </p:tgtEl>
                                        <p:attrNameLst>
                                          <p:attrName>style.visibility</p:attrName>
                                        </p:attrNameLst>
                                      </p:cBhvr>
                                      <p:to>
                                        <p:strVal val="visible"/>
                                      </p:to>
                                    </p:set>
                                    <p:anim calcmode="lin" valueType="num">
                                      <p:cBhvr additive="base">
                                        <p:cTn id="29" dur="500" fill="hold"/>
                                        <p:tgtEl>
                                          <p:spTgt spid="25">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p:bldP spid="30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14"/>
          <p:cNvSpPr txBox="1"/>
          <p:nvPr/>
        </p:nvSpPr>
        <p:spPr>
          <a:xfrm>
            <a:off x="839788" y="386077"/>
            <a:ext cx="11174412" cy="985524"/>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chemeClr val="dk1"/>
              </a:buClr>
              <a:buSzPts val="4400"/>
              <a:buFont typeface="Calibri"/>
              <a:buNone/>
            </a:pPr>
            <a:r>
              <a:rPr lang="da-DK" sz="3200" b="1" dirty="0">
                <a:solidFill>
                  <a:schemeClr val="dk1"/>
                </a:solidFill>
                <a:latin typeface="Calibri"/>
                <a:ea typeface="Calibri"/>
                <a:cs typeface="Calibri"/>
                <a:sym typeface="Calibri"/>
              </a:rPr>
              <a:t>Øvelse 3C - At rejse stik ved at knibe (special version af opspil)</a:t>
            </a:r>
            <a:endParaRPr sz="1200" dirty="0"/>
          </a:p>
        </p:txBody>
      </p:sp>
      <p:grpSp>
        <p:nvGrpSpPr>
          <p:cNvPr id="2" name="Google Shape;301;p14"/>
          <p:cNvGrpSpPr/>
          <p:nvPr/>
        </p:nvGrpSpPr>
        <p:grpSpPr>
          <a:xfrm>
            <a:off x="1389798" y="3016964"/>
            <a:ext cx="1440000" cy="1440000"/>
            <a:chOff x="5336351" y="2396766"/>
            <a:chExt cx="1440000" cy="1440000"/>
          </a:xfrm>
        </p:grpSpPr>
        <p:sp>
          <p:nvSpPr>
            <p:cNvPr id="302" name="Google Shape;302;p14"/>
            <p:cNvSpPr/>
            <p:nvPr/>
          </p:nvSpPr>
          <p:spPr>
            <a:xfrm>
              <a:off x="5336351" y="2396766"/>
              <a:ext cx="1440000" cy="1440000"/>
            </a:xfrm>
            <a:prstGeom prst="rect">
              <a:avLst/>
            </a:prstGeom>
            <a:solidFill>
              <a:srgbClr val="385623"/>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303" name="Google Shape;303;p14"/>
            <p:cNvSpPr/>
            <p:nvPr/>
          </p:nvSpPr>
          <p:spPr>
            <a:xfrm>
              <a:off x="5988000" y="2493775"/>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N</a:t>
              </a:r>
              <a:endParaRPr/>
            </a:p>
          </p:txBody>
        </p:sp>
        <p:sp>
          <p:nvSpPr>
            <p:cNvPr id="304" name="Google Shape;304;p14"/>
            <p:cNvSpPr/>
            <p:nvPr/>
          </p:nvSpPr>
          <p:spPr>
            <a:xfrm>
              <a:off x="5443036" y="2984402"/>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V</a:t>
              </a:r>
              <a:endParaRPr/>
            </a:p>
          </p:txBody>
        </p:sp>
        <p:sp>
          <p:nvSpPr>
            <p:cNvPr id="305" name="Google Shape;305;p14"/>
            <p:cNvSpPr/>
            <p:nvPr/>
          </p:nvSpPr>
          <p:spPr>
            <a:xfrm>
              <a:off x="6435488" y="2984400"/>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Ø</a:t>
              </a:r>
              <a:endParaRPr/>
            </a:p>
          </p:txBody>
        </p:sp>
        <p:sp>
          <p:nvSpPr>
            <p:cNvPr id="306" name="Google Shape;306;p14"/>
            <p:cNvSpPr/>
            <p:nvPr/>
          </p:nvSpPr>
          <p:spPr>
            <a:xfrm>
              <a:off x="5988000" y="3482514"/>
              <a:ext cx="288000" cy="28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da-DK" sz="1800">
                  <a:solidFill>
                    <a:schemeClr val="dk1"/>
                  </a:solidFill>
                  <a:latin typeface="Calibri"/>
                  <a:ea typeface="Calibri"/>
                  <a:cs typeface="Calibri"/>
                  <a:sym typeface="Calibri"/>
                </a:rPr>
                <a:t>S</a:t>
              </a:r>
              <a:endParaRPr/>
            </a:p>
          </p:txBody>
        </p:sp>
      </p:grpSp>
      <p:sp>
        <p:nvSpPr>
          <p:cNvPr id="307" name="Google Shape;307;p14"/>
          <p:cNvSpPr txBox="1"/>
          <p:nvPr/>
        </p:nvSpPr>
        <p:spPr>
          <a:xfrm>
            <a:off x="1300375" y="2480636"/>
            <a:ext cx="1717020" cy="510240"/>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K B 3 </a:t>
            </a:r>
            <a:endParaRPr dirty="0"/>
          </a:p>
        </p:txBody>
      </p:sp>
      <p:sp>
        <p:nvSpPr>
          <p:cNvPr id="308" name="Google Shape;308;p14"/>
          <p:cNvSpPr txBox="1"/>
          <p:nvPr/>
        </p:nvSpPr>
        <p:spPr>
          <a:xfrm>
            <a:off x="1350762" y="4450276"/>
            <a:ext cx="1717020" cy="643419"/>
          </a:xfrm>
          <a:prstGeom prst="rect">
            <a:avLst/>
          </a:prstGeom>
          <a:noFill/>
          <a:ln>
            <a:noFill/>
          </a:ln>
        </p:spPr>
        <p:txBody>
          <a:bodyPr spcFirstLastPara="1" wrap="square" lIns="91425" tIns="45700" rIns="91425" bIns="45700" anchor="t" anchorCtr="0">
            <a:normAutofit/>
          </a:bodyPr>
          <a:lstStyle/>
          <a:p>
            <a:pPr marL="0" marR="0" lvl="0" indent="0" algn="ctr" rtl="0">
              <a:lnSpc>
                <a:spcPct val="110000"/>
              </a:lnSpc>
              <a:spcBef>
                <a:spcPts val="0"/>
              </a:spcBef>
              <a:spcAft>
                <a:spcPts val="0"/>
              </a:spcAft>
              <a:buClr>
                <a:schemeClr val="dk1"/>
              </a:buClr>
              <a:buSzPts val="2400"/>
              <a:buFont typeface="Arial"/>
              <a:buNone/>
            </a:pPr>
            <a:r>
              <a:rPr lang="da-DK" sz="2400" dirty="0">
                <a:solidFill>
                  <a:schemeClr val="dk1"/>
                </a:solidFill>
                <a:latin typeface="Calibri"/>
                <a:ea typeface="Calibri"/>
                <a:cs typeface="Calibri"/>
                <a:sym typeface="Calibri"/>
              </a:rPr>
              <a:t>5 4 2</a:t>
            </a:r>
            <a:endParaRPr dirty="0"/>
          </a:p>
          <a:p>
            <a:pPr marL="228600" marR="0" lvl="0" indent="-76200" algn="ctr" rtl="0">
              <a:lnSpc>
                <a:spcPct val="90000"/>
              </a:lnSpc>
              <a:spcBef>
                <a:spcPts val="1000"/>
              </a:spcBef>
              <a:spcAft>
                <a:spcPts val="0"/>
              </a:spcAft>
              <a:buClr>
                <a:schemeClr val="dk1"/>
              </a:buClr>
              <a:buSzPts val="2400"/>
              <a:buFont typeface="Arial"/>
              <a:buNone/>
            </a:pPr>
            <a:endParaRPr sz="2400" dirty="0">
              <a:solidFill>
                <a:schemeClr val="dk1"/>
              </a:solidFill>
              <a:latin typeface="Calibri"/>
              <a:ea typeface="Calibri"/>
              <a:cs typeface="Calibri"/>
              <a:sym typeface="Calibri"/>
            </a:endParaRPr>
          </a:p>
        </p:txBody>
      </p:sp>
      <p:sp>
        <p:nvSpPr>
          <p:cNvPr id="319" name="Google Shape;319;p14"/>
          <p:cNvSpPr txBox="1"/>
          <p:nvPr/>
        </p:nvSpPr>
        <p:spPr>
          <a:xfrm flipH="1">
            <a:off x="882003" y="957754"/>
            <a:ext cx="9976496" cy="49240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da-DK" sz="2600" dirty="0">
                <a:solidFill>
                  <a:schemeClr val="dk1"/>
                </a:solidFill>
                <a:latin typeface="Calibri"/>
                <a:ea typeface="Calibri"/>
                <a:cs typeface="Calibri"/>
                <a:sym typeface="Calibri"/>
              </a:rPr>
              <a:t>En </a:t>
            </a:r>
            <a:r>
              <a:rPr lang="da-DK" sz="2600" b="1" i="1" dirty="0">
                <a:solidFill>
                  <a:schemeClr val="dk1"/>
                </a:solidFill>
                <a:latin typeface="Calibri"/>
                <a:ea typeface="Calibri"/>
                <a:cs typeface="Calibri"/>
                <a:sym typeface="Calibri"/>
              </a:rPr>
              <a:t>knibning </a:t>
            </a:r>
            <a:r>
              <a:rPr lang="da-DK" sz="2600" dirty="0">
                <a:solidFill>
                  <a:schemeClr val="dk1"/>
                </a:solidFill>
                <a:latin typeface="Calibri"/>
                <a:ea typeface="Calibri"/>
                <a:cs typeface="Calibri"/>
                <a:sym typeface="Calibri"/>
              </a:rPr>
              <a:t>er at fange en honnør hos modparten</a:t>
            </a:r>
            <a:endParaRPr sz="2600" dirty="0">
              <a:solidFill>
                <a:schemeClr val="dk1"/>
              </a:solidFill>
              <a:latin typeface="Calibri"/>
              <a:ea typeface="Calibri"/>
              <a:cs typeface="Calibri"/>
              <a:sym typeface="Calibri"/>
            </a:endParaRPr>
          </a:p>
        </p:txBody>
      </p:sp>
      <p:pic>
        <p:nvPicPr>
          <p:cNvPr id="3" name="Billede 2">
            <a:extLst>
              <a:ext uri="{FF2B5EF4-FFF2-40B4-BE49-F238E27FC236}">
                <a16:creationId xmlns:a16="http://schemas.microsoft.com/office/drawing/2014/main" id="{4A74ED2C-3542-690C-BD8D-652F2D54A4FC}"/>
              </a:ext>
            </a:extLst>
          </p:cNvPr>
          <p:cNvPicPr>
            <a:picLocks noChangeAspect="1"/>
          </p:cNvPicPr>
          <p:nvPr/>
        </p:nvPicPr>
        <p:blipFill>
          <a:blip r:embed="rId3" cstate="print"/>
          <a:stretch>
            <a:fillRect/>
          </a:stretch>
        </p:blipFill>
        <p:spPr>
          <a:xfrm flipH="1">
            <a:off x="10674350" y="5965348"/>
            <a:ext cx="1032312" cy="892652"/>
          </a:xfrm>
          <a:prstGeom prst="rect">
            <a:avLst/>
          </a:prstGeom>
        </p:spPr>
      </p:pic>
      <p:sp>
        <p:nvSpPr>
          <p:cNvPr id="25" name="Google Shape;107;p3">
            <a:extLst>
              <a:ext uri="{FF2B5EF4-FFF2-40B4-BE49-F238E27FC236}">
                <a16:creationId xmlns:a16="http://schemas.microsoft.com/office/drawing/2014/main" id="{D5AE77A0-AE5B-2F7D-8440-1444388BA240}"/>
              </a:ext>
            </a:extLst>
          </p:cNvPr>
          <p:cNvSpPr txBox="1"/>
          <p:nvPr/>
        </p:nvSpPr>
        <p:spPr>
          <a:xfrm>
            <a:off x="4214804" y="1774377"/>
            <a:ext cx="7260931" cy="3785611"/>
          </a:xfrm>
          <a:prstGeom prst="rect">
            <a:avLst/>
          </a:prstGeom>
          <a:noFill/>
          <a:ln>
            <a:noFill/>
          </a:ln>
        </p:spPr>
        <p:txBody>
          <a:bodyPr spcFirstLastPara="1" wrap="square" lIns="91425" tIns="45700" rIns="91425" bIns="45700" anchor="t" anchorCtr="0">
            <a:spAutoFit/>
          </a:bodyPr>
          <a:lstStyle/>
          <a:p>
            <a:r>
              <a:rPr lang="da-DK" sz="2400" b="1" dirty="0"/>
              <a:t>Hvordan spiller du farven?</a:t>
            </a:r>
          </a:p>
          <a:p>
            <a:r>
              <a:rPr lang="da-DK" sz="2400" dirty="0"/>
              <a:t>Spil et lille kort op imod Bordets Bonde for at knibe Damen ud hos Vest. Gå tilbage til hånden i en anden farve, og spil lille kort op imod Bordets konge (=simpelt opspil imod styrke). </a:t>
            </a:r>
            <a:br>
              <a:rPr lang="da-DK" sz="2400" dirty="0">
                <a:ea typeface="Calibri"/>
              </a:rPr>
            </a:br>
            <a:endParaRPr lang="da-DK" sz="2400" dirty="0"/>
          </a:p>
          <a:p>
            <a:r>
              <a:rPr lang="da-DK" sz="2400" b="1" dirty="0"/>
              <a:t>Hvor mange stik får du?</a:t>
            </a:r>
          </a:p>
          <a:p>
            <a:r>
              <a:rPr lang="da-DK" sz="2400" dirty="0"/>
              <a:t>2 stik hvis Es og Dame begge sidder hos Vest. </a:t>
            </a:r>
          </a:p>
          <a:p>
            <a:r>
              <a:rPr lang="da-DK" sz="2400" dirty="0"/>
              <a:t>1 stik hvis enten Es eller Dame sidder hos Vest.</a:t>
            </a:r>
          </a:p>
          <a:p>
            <a:r>
              <a:rPr lang="da-DK" sz="2400" dirty="0"/>
              <a:t>0 stik hvis både Es og Dame sidder hos Øst. </a:t>
            </a:r>
            <a:endParaRPr lang="da-DK" sz="2400" b="1" dirty="0"/>
          </a:p>
        </p:txBody>
      </p:sp>
      <p:sp>
        <p:nvSpPr>
          <p:cNvPr id="26" name="Tekstboks 25"/>
          <p:cNvSpPr txBox="1"/>
          <p:nvPr/>
        </p:nvSpPr>
        <p:spPr>
          <a:xfrm>
            <a:off x="1474470" y="2137410"/>
            <a:ext cx="1531620" cy="369332"/>
          </a:xfrm>
          <a:prstGeom prst="rect">
            <a:avLst/>
          </a:prstGeom>
          <a:noFill/>
        </p:spPr>
        <p:txBody>
          <a:bodyPr wrap="square" rtlCol="0">
            <a:spAutoFit/>
          </a:bodyPr>
          <a:lstStyle/>
          <a:p>
            <a:pPr algn="ctr"/>
            <a:r>
              <a:rPr lang="da-DK" b="1" dirty="0"/>
              <a:t>Bordet</a:t>
            </a:r>
          </a:p>
        </p:txBody>
      </p:sp>
      <p:sp>
        <p:nvSpPr>
          <p:cNvPr id="27" name="Tekstboks 26"/>
          <p:cNvSpPr txBox="1"/>
          <p:nvPr/>
        </p:nvSpPr>
        <p:spPr>
          <a:xfrm>
            <a:off x="1383030" y="4983480"/>
            <a:ext cx="2674620" cy="369332"/>
          </a:xfrm>
          <a:prstGeom prst="rect">
            <a:avLst/>
          </a:prstGeom>
          <a:noFill/>
        </p:spPr>
        <p:txBody>
          <a:bodyPr wrap="square" rtlCol="0">
            <a:spAutoFit/>
          </a:bodyPr>
          <a:lstStyle/>
          <a:p>
            <a:r>
              <a:rPr lang="da-DK" b="1" dirty="0"/>
              <a:t>Spilfører - hånden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0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5">
                                            <p:txEl>
                                              <p:pRg st="1" end="1"/>
                                            </p:txEl>
                                          </p:spTgt>
                                        </p:tgtEl>
                                        <p:attrNameLst>
                                          <p:attrName>style.visibility</p:attrName>
                                        </p:attrNameLst>
                                      </p:cBhvr>
                                      <p:to>
                                        <p:strVal val="visible"/>
                                      </p:to>
                                    </p:set>
                                    <p:anim calcmode="lin" valueType="num">
                                      <p:cBhvr additive="base">
                                        <p:cTn id="17" dur="500" fill="hold"/>
                                        <p:tgtEl>
                                          <p:spTgt spid="25">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25">
                                            <p:txEl>
                                              <p:pRg st="3" end="3"/>
                                            </p:txEl>
                                          </p:spTgt>
                                        </p:tgtEl>
                                        <p:attrNameLst>
                                          <p:attrName>style.visibility</p:attrName>
                                        </p:attrNameLst>
                                      </p:cBhvr>
                                      <p:to>
                                        <p:strVal val="visible"/>
                                      </p:to>
                                    </p:set>
                                    <p:anim calcmode="lin" valueType="num">
                                      <p:cBhvr additive="base">
                                        <p:cTn id="23" dur="500" fill="hold"/>
                                        <p:tgtEl>
                                          <p:spTgt spid="25">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5">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25">
                                            <p:txEl>
                                              <p:pRg st="4" end="4"/>
                                            </p:txEl>
                                          </p:spTgt>
                                        </p:tgtEl>
                                        <p:attrNameLst>
                                          <p:attrName>style.visibility</p:attrName>
                                        </p:attrNameLst>
                                      </p:cBhvr>
                                      <p:to>
                                        <p:strVal val="visible"/>
                                      </p:to>
                                    </p:set>
                                    <p:anim calcmode="lin" valueType="num">
                                      <p:cBhvr additive="base">
                                        <p:cTn id="27" dur="500" fill="hold"/>
                                        <p:tgtEl>
                                          <p:spTgt spid="25">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5">
                                            <p:txEl>
                                              <p:pRg st="4" end="4"/>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5">
                                            <p:txEl>
                                              <p:pRg st="5" end="5"/>
                                            </p:txEl>
                                          </p:spTgt>
                                        </p:tgtEl>
                                        <p:attrNameLst>
                                          <p:attrName>style.visibility</p:attrName>
                                        </p:attrNameLst>
                                      </p:cBhvr>
                                      <p:to>
                                        <p:strVal val="visible"/>
                                      </p:to>
                                    </p:set>
                                    <p:anim calcmode="lin" valueType="num">
                                      <p:cBhvr additive="base">
                                        <p:cTn id="31" dur="500" fill="hold"/>
                                        <p:tgtEl>
                                          <p:spTgt spid="25">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 grpId="0"/>
      <p:bldP spid="30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6"/>
          <p:cNvSpPr txBox="1"/>
          <p:nvPr/>
        </p:nvSpPr>
        <p:spPr>
          <a:xfrm>
            <a:off x="839788" y="464904"/>
            <a:ext cx="10515600" cy="9128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Nu skal vi spille </a:t>
            </a:r>
            <a:r>
              <a:rPr lang="da-DK" sz="4400" b="1" i="0" u="none" strike="noStrike" cap="none">
                <a:solidFill>
                  <a:schemeClr val="dk1"/>
                </a:solidFill>
                <a:latin typeface="Calibri"/>
                <a:ea typeface="Calibri"/>
                <a:cs typeface="Calibri"/>
                <a:sym typeface="Calibri"/>
              </a:rPr>
              <a:t>kort – spil 5, 6, 7 og 8</a:t>
            </a:r>
            <a:endParaRPr sz="1400" b="0" i="0" u="none" strike="noStrike" cap="none" dirty="0">
              <a:solidFill>
                <a:srgbClr val="000000"/>
              </a:solidFill>
              <a:latin typeface="Arial"/>
              <a:ea typeface="Arial"/>
              <a:cs typeface="Arial"/>
              <a:sym typeface="Arial"/>
            </a:endParaRPr>
          </a:p>
        </p:txBody>
      </p:sp>
      <p:sp>
        <p:nvSpPr>
          <p:cNvPr id="194" name="Google Shape;194;p6"/>
          <p:cNvSpPr/>
          <p:nvPr/>
        </p:nvSpPr>
        <p:spPr>
          <a:xfrm>
            <a:off x="887203" y="1562992"/>
            <a:ext cx="4052787" cy="4252156"/>
          </a:xfrm>
          <a:prstGeom prst="rect">
            <a:avLst/>
          </a:pr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2400"/>
              <a:buFont typeface="Arial"/>
              <a:buNone/>
            </a:pPr>
            <a:endParaRPr sz="2400" b="0" i="0" u="none" strike="noStrike" cap="none" dirty="0">
              <a:solidFill>
                <a:schemeClr val="dk1"/>
              </a:solidFill>
              <a:latin typeface="Calibri"/>
              <a:ea typeface="Calibri"/>
              <a:cs typeface="Calibri"/>
              <a:sym typeface="Calibri"/>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I skal sidde 4 mand ved hvert bord</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1" i="0" u="sng" strike="noStrike" cap="none" dirty="0">
                <a:solidFill>
                  <a:schemeClr val="dk1"/>
                </a:solidFill>
                <a:latin typeface="Calibri"/>
                <a:ea typeface="Calibri"/>
                <a:cs typeface="Calibri"/>
                <a:sym typeface="Calibri"/>
              </a:rPr>
              <a:t>Bemærk: Spilfører er valgt på forhånd. </a:t>
            </a: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Skriv på tavlen, hvor mange stik I tog ved hvert spil</a:t>
            </a:r>
            <a:endParaRPr sz="1400" b="0" i="0" u="none" strike="noStrike" cap="none" dirty="0">
              <a:solidFill>
                <a:srgbClr val="000000"/>
              </a:solidFill>
              <a:latin typeface="Arial"/>
              <a:ea typeface="Arial"/>
              <a:cs typeface="Arial"/>
              <a:sym typeface="Arial"/>
            </a:endParaRPr>
          </a:p>
          <a:p>
            <a:pPr marL="342900" marR="0" lvl="0" indent="-342900" algn="l" rtl="0">
              <a:lnSpc>
                <a:spcPct val="100000"/>
              </a:lnSpc>
              <a:spcBef>
                <a:spcPts val="0"/>
              </a:spcBef>
              <a:spcAft>
                <a:spcPts val="0"/>
              </a:spcAft>
              <a:buClr>
                <a:schemeClr val="dk1"/>
              </a:buClr>
              <a:buSzPts val="2400"/>
              <a:buFont typeface="Arial"/>
              <a:buChar char="•"/>
            </a:pPr>
            <a:r>
              <a:rPr lang="da-DK" sz="2400" b="0" i="0" u="none" strike="noStrike" cap="none" dirty="0">
                <a:solidFill>
                  <a:schemeClr val="dk1"/>
                </a:solidFill>
                <a:latin typeface="Calibri"/>
                <a:ea typeface="Calibri"/>
                <a:cs typeface="Calibri"/>
                <a:sym typeface="Calibri"/>
              </a:rPr>
              <a:t>Opsamling hvorfor tror I nogle får flere stik end andre?</a:t>
            </a:r>
            <a:endParaRPr sz="1400" b="0" i="0" u="none" strike="noStrike" cap="none" dirty="0">
              <a:solidFill>
                <a:srgbClr val="000000"/>
              </a:solidFill>
              <a:latin typeface="Arial"/>
              <a:ea typeface="Arial"/>
              <a:cs typeface="Arial"/>
              <a:sym typeface="Arial"/>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dirty="0">
              <a:solidFill>
                <a:schemeClr val="dk1"/>
              </a:solidFill>
              <a:latin typeface="Calibri"/>
              <a:ea typeface="Calibri"/>
              <a:cs typeface="Calibri"/>
              <a:sym typeface="Calibri"/>
            </a:endParaRPr>
          </a:p>
        </p:txBody>
      </p:sp>
      <p:pic>
        <p:nvPicPr>
          <p:cNvPr id="3" name="Google Shape;346;p32">
            <a:extLst>
              <a:ext uri="{FF2B5EF4-FFF2-40B4-BE49-F238E27FC236}">
                <a16:creationId xmlns:a16="http://schemas.microsoft.com/office/drawing/2014/main" id="{4958A97F-03B0-49C5-CAB6-B074C6AA98C8}"/>
              </a:ext>
            </a:extLst>
          </p:cNvPr>
          <p:cNvPicPr preferRelativeResize="0"/>
          <p:nvPr/>
        </p:nvPicPr>
        <p:blipFill rotWithShape="1">
          <a:blip r:embed="rId3" cstate="print">
            <a:alphaModFix/>
          </a:blip>
          <a:srcRect/>
          <a:stretch/>
        </p:blipFill>
        <p:spPr>
          <a:xfrm>
            <a:off x="5645279" y="1895051"/>
            <a:ext cx="5625843" cy="3677499"/>
          </a:xfrm>
          <a:prstGeom prst="rect">
            <a:avLst/>
          </a:prstGeom>
          <a:noFill/>
          <a:ln>
            <a:noFill/>
          </a:ln>
        </p:spPr>
      </p:pic>
    </p:spTree>
    <p:extLst>
      <p:ext uri="{BB962C8B-B14F-4D97-AF65-F5344CB8AC3E}">
        <p14:creationId xmlns:p14="http://schemas.microsoft.com/office/powerpoint/2010/main" val="27104677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52;p13">
            <a:extLst>
              <a:ext uri="{FF2B5EF4-FFF2-40B4-BE49-F238E27FC236}">
                <a16:creationId xmlns:a16="http://schemas.microsoft.com/office/drawing/2014/main" id="{26D8FF1F-2C46-A87D-D579-9D1DD08F5796}"/>
              </a:ext>
            </a:extLst>
          </p:cNvPr>
          <p:cNvSpPr txBox="1"/>
          <p:nvPr/>
        </p:nvSpPr>
        <p:spPr>
          <a:xfrm>
            <a:off x="887203" y="464904"/>
            <a:ext cx="10515600" cy="912842"/>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dk1"/>
              </a:buClr>
              <a:buSzPts val="4400"/>
              <a:buFont typeface="Calibri"/>
              <a:buNone/>
            </a:pPr>
            <a:r>
              <a:rPr lang="da-DK" sz="4400" b="1" i="0" u="none" strike="noStrike" cap="none" dirty="0">
                <a:solidFill>
                  <a:schemeClr val="dk1"/>
                </a:solidFill>
                <a:latin typeface="Calibri"/>
                <a:ea typeface="Calibri"/>
                <a:cs typeface="Calibri"/>
                <a:sym typeface="Calibri"/>
              </a:rPr>
              <a:t>Repetition – lektion 2</a:t>
            </a:r>
            <a:endParaRPr sz="1400" b="0" i="0" u="none" strike="noStrike" cap="none" dirty="0">
              <a:solidFill>
                <a:srgbClr val="000000"/>
              </a:solidFill>
              <a:latin typeface="Arial"/>
              <a:ea typeface="Arial"/>
              <a:cs typeface="Arial"/>
              <a:sym typeface="Arial"/>
            </a:endParaRPr>
          </a:p>
        </p:txBody>
      </p:sp>
      <p:sp>
        <p:nvSpPr>
          <p:cNvPr id="3" name="Tekstfelt 2">
            <a:extLst>
              <a:ext uri="{FF2B5EF4-FFF2-40B4-BE49-F238E27FC236}">
                <a16:creationId xmlns:a16="http://schemas.microsoft.com/office/drawing/2014/main" id="{37A2E401-7002-9A96-20F3-223BAA22E0FE}"/>
              </a:ext>
            </a:extLst>
          </p:cNvPr>
          <p:cNvSpPr txBox="1"/>
          <p:nvPr/>
        </p:nvSpPr>
        <p:spPr>
          <a:xfrm>
            <a:off x="963168" y="1475232"/>
            <a:ext cx="10850880" cy="4524315"/>
          </a:xfrm>
          <a:prstGeom prst="rect">
            <a:avLst/>
          </a:prstGeom>
          <a:noFill/>
        </p:spPr>
        <p:txBody>
          <a:bodyPr wrap="square" rtlCol="0">
            <a:spAutoFit/>
          </a:bodyPr>
          <a:lstStyle/>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Når man spiller </a:t>
            </a:r>
            <a:r>
              <a:rPr lang="da-DK" sz="2400" b="1" dirty="0">
                <a:latin typeface="Calibri" panose="020F0502020204030204" pitchFamily="34" charset="0"/>
                <a:ea typeface="Calibri" panose="020F0502020204030204" pitchFamily="34" charset="0"/>
                <a:cs typeface="Calibri" panose="020F0502020204030204" pitchFamily="34" charset="0"/>
              </a:rPr>
              <a:t>uden trumf </a:t>
            </a:r>
            <a:r>
              <a:rPr lang="da-DK" sz="2400" dirty="0">
                <a:latin typeface="Calibri" panose="020F0502020204030204" pitchFamily="34" charset="0"/>
                <a:ea typeface="Calibri" panose="020F0502020204030204" pitchFamily="34" charset="0"/>
                <a:cs typeface="Calibri" panose="020F0502020204030204" pitchFamily="34" charset="0"/>
              </a:rPr>
              <a:t>(UT/NT), så har alle farver samme værdi</a:t>
            </a:r>
          </a:p>
          <a:p>
            <a:pPr marL="285750" indent="-285750">
              <a:buFontTx/>
              <a:buChar char="-"/>
            </a:pPr>
            <a:r>
              <a:rPr lang="da-DK" sz="2400" dirty="0">
                <a:latin typeface="Calibri" panose="020F0502020204030204" pitchFamily="34" charset="0"/>
                <a:ea typeface="Calibri" panose="020F0502020204030204" pitchFamily="34" charset="0"/>
                <a:cs typeface="Calibri" panose="020F0502020204030204" pitchFamily="34" charset="0"/>
              </a:rPr>
              <a:t>I spillet </a:t>
            </a:r>
            <a:r>
              <a:rPr lang="da-DK" sz="2400" b="1" dirty="0">
                <a:latin typeface="Calibri" panose="020F0502020204030204" pitchFamily="34" charset="0"/>
                <a:ea typeface="Calibri" panose="020F0502020204030204" pitchFamily="34" charset="0"/>
                <a:cs typeface="Calibri" panose="020F0502020204030204" pitchFamily="34" charset="0"/>
              </a:rPr>
              <a:t>med trumf</a:t>
            </a:r>
            <a:r>
              <a:rPr lang="da-DK" sz="2400" dirty="0">
                <a:latin typeface="Calibri" panose="020F0502020204030204" pitchFamily="34" charset="0"/>
                <a:ea typeface="Calibri" panose="020F0502020204030204" pitchFamily="34" charset="0"/>
                <a:cs typeface="Calibri" panose="020F0502020204030204" pitchFamily="34" charset="0"/>
              </a:rPr>
              <a:t>, så har en udvalgt farve højere værdi </a:t>
            </a: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Spilfører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bør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ofte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trække</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modpartens</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trumfer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således</a:t>
            </a:r>
            <a:r>
              <a:rPr lang="en-US" sz="2400" dirty="0">
                <a:latin typeface="Calibri" panose="020F0502020204030204" pitchFamily="34" charset="0"/>
                <a:ea typeface="Calibri" panose="020F0502020204030204" pitchFamily="34" charset="0"/>
                <a:cs typeface="Calibri" panose="020F0502020204030204" pitchFamily="34" charset="0"/>
              </a:rPr>
              <a:t> at de </a:t>
            </a:r>
            <a:r>
              <a:rPr lang="en-US" sz="2400" dirty="0" err="1">
                <a:latin typeface="Calibri" panose="020F0502020204030204" pitchFamily="34" charset="0"/>
                <a:ea typeface="Calibri" panose="020F0502020204030204" pitchFamily="34" charset="0"/>
                <a:cs typeface="Calibri" panose="020F0502020204030204" pitchFamily="34" charset="0"/>
              </a:rPr>
              <a:t>ikke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trumfer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hendes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stik</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i</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utide</a:t>
            </a:r>
            <a:r>
              <a:rPr lang="en-US" sz="2400" dirty="0">
                <a:latin typeface="Calibri" panose="020F0502020204030204" pitchFamily="34" charset="0"/>
                <a:ea typeface="Calibri" panose="020F0502020204030204" pitchFamily="34" charset="0"/>
                <a:cs typeface="Calibri" panose="020F0502020204030204" pitchFamily="34" charset="0"/>
              </a:rPr>
              <a:t>.</a:t>
            </a: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Spilfører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bør</a:t>
            </a:r>
            <a:r>
              <a:rPr lang="en-US" sz="2400" dirty="0">
                <a:latin typeface="Calibri" panose="020F0502020204030204" pitchFamily="34" charset="0"/>
                <a:ea typeface="Calibri" panose="020F0502020204030204" pitchFamily="34" charset="0"/>
                <a:cs typeface="Calibri" panose="020F0502020204030204" pitchFamily="34" charset="0"/>
              </a:rPr>
              <a:t> dog </a:t>
            </a:r>
            <a:r>
              <a:rPr lang="en-US" sz="2400" dirty="0" err="1">
                <a:latin typeface="Calibri" panose="020F0502020204030204" pitchFamily="34" charset="0"/>
                <a:ea typeface="Calibri" panose="020F0502020204030204" pitchFamily="34" charset="0"/>
                <a:cs typeface="Calibri" panose="020F0502020204030204" pitchFamily="34" charset="0"/>
              </a:rPr>
              <a:t>overveje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hvorvidt</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bordet</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kan</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trumfe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spilførers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tabere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b="1" dirty="0" err="1">
                <a:latin typeface="Calibri" panose="020F0502020204030204" pitchFamily="34" charset="0"/>
                <a:ea typeface="Calibri" panose="020F0502020204030204" pitchFamily="34" charset="0"/>
                <a:cs typeface="Calibri" panose="020F0502020204030204" pitchFamily="34" charset="0"/>
              </a:rPr>
              <a:t>inden</a:t>
            </a:r>
            <a:r>
              <a:rPr lang="en-US" sz="2400" b="1" dirty="0">
                <a:latin typeface="Calibri" panose="020F0502020204030204" pitchFamily="34" charset="0"/>
                <a:ea typeface="Calibri" panose="020F0502020204030204" pitchFamily="34" charset="0"/>
                <a:cs typeface="Calibri" panose="020F0502020204030204" pitchFamily="34" charset="0"/>
              </a:rPr>
              <a:t> </a:t>
            </a:r>
            <a:r>
              <a:rPr lang="en-US" sz="2400" dirty="0">
                <a:latin typeface="Calibri" panose="020F0502020204030204" pitchFamily="34" charset="0"/>
                <a:ea typeface="Calibri" panose="020F0502020204030204" pitchFamily="34" charset="0"/>
                <a:cs typeface="Calibri" panose="020F0502020204030204" pitchFamily="34" charset="0"/>
              </a:rPr>
              <a:t>der </a:t>
            </a:r>
            <a:r>
              <a:rPr lang="en-US" sz="2400" dirty="0" err="1">
                <a:latin typeface="Calibri" panose="020F0502020204030204" pitchFamily="34" charset="0"/>
                <a:ea typeface="Calibri" panose="020F0502020204030204" pitchFamily="34" charset="0"/>
                <a:cs typeface="Calibri" panose="020F0502020204030204" pitchFamily="34" charset="0"/>
              </a:rPr>
              <a:t>trækkes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trumf</a:t>
            </a:r>
            <a:r>
              <a:rPr lang="en-US" sz="2400" dirty="0">
                <a:latin typeface="Calibri" panose="020F0502020204030204" pitchFamily="34" charset="0"/>
                <a:ea typeface="Calibri" panose="020F0502020204030204" pitchFamily="34" charset="0"/>
                <a:cs typeface="Calibri" panose="020F0502020204030204" pitchFamily="34" charset="0"/>
              </a:rPr>
              <a:t>.</a:t>
            </a:r>
          </a:p>
          <a:p>
            <a:pPr marL="285750" indent="-285750">
              <a:buFontTx/>
              <a:buChar char="-"/>
            </a:pPr>
            <a:r>
              <a:rPr lang="en-US" sz="2400" dirty="0" err="1">
                <a:latin typeface="Calibri" panose="020F0502020204030204" pitchFamily="34" charset="0"/>
                <a:ea typeface="Calibri" panose="020F0502020204030204" pitchFamily="34" charset="0"/>
                <a:cs typeface="Calibri" panose="020F0502020204030204" pitchFamily="34" charset="0"/>
              </a:rPr>
              <a:t>Fokuser</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på</a:t>
            </a:r>
            <a:r>
              <a:rPr lang="en-US" sz="2400" dirty="0">
                <a:latin typeface="Calibri" panose="020F0502020204030204" pitchFamily="34" charset="0"/>
                <a:ea typeface="Calibri" panose="020F0502020204030204" pitchFamily="34" charset="0"/>
                <a:cs typeface="Calibri" panose="020F0502020204030204" pitchFamily="34" charset="0"/>
              </a:rPr>
              <a:t> at </a:t>
            </a:r>
            <a:r>
              <a:rPr lang="en-US" sz="2400" dirty="0" err="1">
                <a:latin typeface="Calibri" panose="020F0502020204030204" pitchFamily="34" charset="0"/>
                <a:ea typeface="Calibri" panose="020F0502020204030204" pitchFamily="34" charset="0"/>
                <a:cs typeface="Calibri" panose="020F0502020204030204" pitchFamily="34" charset="0"/>
              </a:rPr>
              <a:t>tælle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modpartens</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trumf</a:t>
            </a:r>
            <a:endParaRPr lang="en-US" sz="2400" dirty="0">
              <a:latin typeface="Calibri" panose="020F0502020204030204" pitchFamily="34" charset="0"/>
              <a:ea typeface="Calibri" panose="020F0502020204030204" pitchFamily="34" charset="0"/>
              <a:cs typeface="Calibri" panose="020F0502020204030204" pitchFamily="34" charset="0"/>
            </a:endParaRPr>
          </a:p>
          <a:p>
            <a:pPr marL="285750" indent="-285750">
              <a:buFontTx/>
              <a:buChar char="-"/>
            </a:pPr>
            <a:r>
              <a:rPr lang="en-US" sz="2400" dirty="0">
                <a:latin typeface="Calibri" panose="020F0502020204030204" pitchFamily="34" charset="0"/>
                <a:ea typeface="Calibri" panose="020F0502020204030204" pitchFamily="34" charset="0"/>
                <a:cs typeface="Calibri" panose="020F0502020204030204" pitchFamily="34" charset="0"/>
              </a:rPr>
              <a:t>En </a:t>
            </a:r>
            <a:r>
              <a:rPr lang="en-US" sz="2400" b="1" dirty="0" err="1">
                <a:latin typeface="Calibri" panose="020F0502020204030204" pitchFamily="34" charset="0"/>
                <a:ea typeface="Calibri" panose="020F0502020204030204" pitchFamily="34" charset="0"/>
                <a:cs typeface="Calibri" panose="020F0502020204030204" pitchFamily="34" charset="0"/>
              </a:rPr>
              <a:t>taber</a:t>
            </a:r>
            <a:r>
              <a:rPr lang="en-US" sz="2400" dirty="0">
                <a:latin typeface="Calibri" panose="020F0502020204030204" pitchFamily="34" charset="0"/>
                <a:ea typeface="Calibri" panose="020F0502020204030204" pitchFamily="34" charset="0"/>
                <a:cs typeface="Calibri" panose="020F0502020204030204" pitchFamily="34" charset="0"/>
              </a:rPr>
              <a:t> er et </a:t>
            </a:r>
            <a:r>
              <a:rPr lang="en-US" sz="2400" dirty="0" err="1">
                <a:latin typeface="Calibri" panose="020F0502020204030204" pitchFamily="34" charset="0"/>
                <a:ea typeface="Calibri" panose="020F0502020204030204" pitchFamily="34" charset="0"/>
                <a:cs typeface="Calibri" panose="020F0502020204030204" pitchFamily="34" charset="0"/>
              </a:rPr>
              <a:t>stik</a:t>
            </a:r>
            <a:r>
              <a:rPr lang="en-US" sz="2400" dirty="0">
                <a:latin typeface="Calibri" panose="020F0502020204030204" pitchFamily="34" charset="0"/>
                <a:ea typeface="Calibri" panose="020F0502020204030204" pitchFamily="34" charset="0"/>
                <a:cs typeface="Calibri" panose="020F0502020204030204" pitchFamily="34" charset="0"/>
              </a:rPr>
              <a:t> man </a:t>
            </a:r>
            <a:r>
              <a:rPr lang="en-US" sz="2400" dirty="0" err="1">
                <a:latin typeface="Calibri" panose="020F0502020204030204" pitchFamily="34" charset="0"/>
                <a:ea typeface="Calibri" panose="020F0502020204030204" pitchFamily="34" charset="0"/>
                <a:cs typeface="Calibri" panose="020F0502020204030204" pitchFamily="34" charset="0"/>
              </a:rPr>
              <a:t>regner</a:t>
            </a:r>
            <a:r>
              <a:rPr lang="en-US" sz="2400" dirty="0">
                <a:latin typeface="Calibri" panose="020F0502020204030204" pitchFamily="34" charset="0"/>
                <a:ea typeface="Calibri" panose="020F0502020204030204" pitchFamily="34" charset="0"/>
                <a:cs typeface="Calibri" panose="020F0502020204030204" pitchFamily="34" charset="0"/>
              </a:rPr>
              <a:t> med at </a:t>
            </a:r>
            <a:r>
              <a:rPr lang="en-US" sz="2400" dirty="0" err="1">
                <a:latin typeface="Calibri" panose="020F0502020204030204" pitchFamily="34" charset="0"/>
                <a:ea typeface="Calibri" panose="020F0502020204030204" pitchFamily="34" charset="0"/>
                <a:cs typeface="Calibri" panose="020F0502020204030204" pitchFamily="34" charset="0"/>
              </a:rPr>
              <a:t>modparten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kan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vinde</a:t>
            </a:r>
            <a:r>
              <a:rPr lang="en-US" sz="2400" dirty="0">
                <a:latin typeface="Calibri" panose="020F0502020204030204" pitchFamily="34" charset="0"/>
                <a:ea typeface="Calibri" panose="020F0502020204030204" pitchFamily="34" charset="0"/>
                <a:cs typeface="Calibri" panose="020F0502020204030204" pitchFamily="34" charset="0"/>
              </a:rPr>
              <a:t>.</a:t>
            </a:r>
          </a:p>
          <a:p>
            <a:pPr marL="285750" indent="-285750">
              <a:buFontTx/>
              <a:buChar char="-"/>
            </a:pPr>
            <a:r>
              <a:rPr lang="en-US" sz="2400" dirty="0">
                <a:latin typeface="Calibri" panose="020F0502020204030204" pitchFamily="34" charset="0"/>
                <a:ea typeface="Calibri" panose="020F0502020204030204" pitchFamily="34" charset="0"/>
                <a:cs typeface="Calibri" panose="020F0502020204030204" pitchFamily="34" charset="0"/>
              </a:rPr>
              <a:t>Man </a:t>
            </a:r>
            <a:r>
              <a:rPr lang="en-US" sz="2400" dirty="0" err="1">
                <a:latin typeface="Calibri" panose="020F0502020204030204" pitchFamily="34" charset="0"/>
                <a:ea typeface="Calibri" panose="020F0502020204030204" pitchFamily="34" charset="0"/>
                <a:cs typeface="Calibri" panose="020F0502020204030204" pitchFamily="34" charset="0"/>
              </a:rPr>
              <a:t>kan</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ofte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få</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flere</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stik</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i</a:t>
            </a:r>
            <a:r>
              <a:rPr lang="en-US" sz="2400" dirty="0">
                <a:latin typeface="Calibri" panose="020F0502020204030204" pitchFamily="34" charset="0"/>
                <a:ea typeface="Calibri" panose="020F0502020204030204" pitchFamily="34" charset="0"/>
                <a:cs typeface="Calibri" panose="020F0502020204030204" pitchFamily="34" charset="0"/>
              </a:rPr>
              <a:t> </a:t>
            </a:r>
            <a:r>
              <a:rPr lang="en-US" sz="2400" dirty="0" err="1">
                <a:latin typeface="Calibri" panose="020F0502020204030204" pitchFamily="34" charset="0"/>
                <a:ea typeface="Calibri" panose="020F0502020204030204" pitchFamily="34" charset="0"/>
                <a:cs typeface="Calibri" panose="020F0502020204030204" pitchFamily="34" charset="0"/>
              </a:rPr>
              <a:t>trumf</a:t>
            </a:r>
            <a:r>
              <a:rPr lang="en-US" sz="2400" dirty="0">
                <a:latin typeface="Calibri" panose="020F0502020204030204" pitchFamily="34" charset="0"/>
                <a:ea typeface="Calibri" panose="020F0502020204030204" pitchFamily="34" charset="0"/>
                <a:cs typeface="Calibri" panose="020F0502020204030204" pitchFamily="34" charset="0"/>
              </a:rPr>
              <a:t> </a:t>
            </a:r>
          </a:p>
          <a:p>
            <a:pPr marL="285750" indent="-285750">
              <a:buFontTx/>
              <a:buChar char="-"/>
            </a:pPr>
            <a:r>
              <a:rPr lang="da-DK" sz="2400" b="0" u="none" strike="noStrike" cap="none" dirty="0">
                <a:solidFill>
                  <a:schemeClr val="dk1"/>
                </a:solidFill>
                <a:latin typeface="Calibri"/>
                <a:ea typeface="Calibri"/>
                <a:cs typeface="Calibri"/>
                <a:sym typeface="Calibri"/>
              </a:rPr>
              <a:t>Et </a:t>
            </a:r>
            <a:r>
              <a:rPr lang="da-DK" sz="2400" b="1" u="none" strike="noStrike" cap="none" dirty="0">
                <a:solidFill>
                  <a:schemeClr val="dk1"/>
                </a:solidFill>
                <a:latin typeface="Calibri"/>
                <a:ea typeface="Calibri"/>
                <a:cs typeface="Calibri"/>
                <a:sym typeface="Calibri"/>
              </a:rPr>
              <a:t>opspil </a:t>
            </a:r>
            <a:r>
              <a:rPr lang="da-DK" sz="2400" b="0" u="none" strike="noStrike" cap="none" dirty="0">
                <a:solidFill>
                  <a:schemeClr val="dk1"/>
                </a:solidFill>
                <a:latin typeface="Calibri"/>
                <a:ea typeface="Calibri"/>
                <a:cs typeface="Calibri"/>
                <a:sym typeface="Calibri"/>
              </a:rPr>
              <a:t>er et </a:t>
            </a:r>
            <a:r>
              <a:rPr lang="da-DK" sz="2400" b="0" i="0" u="none" strike="noStrike" cap="none" dirty="0">
                <a:solidFill>
                  <a:schemeClr val="dk1"/>
                </a:solidFill>
                <a:latin typeface="Calibri"/>
                <a:ea typeface="Calibri"/>
                <a:cs typeface="Calibri"/>
                <a:sym typeface="Calibri"/>
              </a:rPr>
              <a:t>forsøg på at fange en af modstandernes honnører i plads.</a:t>
            </a:r>
          </a:p>
          <a:p>
            <a:pPr marL="285750" indent="-285750">
              <a:buFontTx/>
              <a:buChar char="-"/>
            </a:pPr>
            <a:r>
              <a:rPr lang="da-DK" sz="2400" dirty="0">
                <a:solidFill>
                  <a:schemeClr val="dk1"/>
                </a:solidFill>
                <a:latin typeface="Calibri"/>
                <a:ea typeface="Calibri"/>
                <a:cs typeface="Calibri"/>
                <a:sym typeface="Calibri"/>
              </a:rPr>
              <a:t>En </a:t>
            </a:r>
            <a:r>
              <a:rPr lang="da-DK" sz="2400" b="1" dirty="0">
                <a:solidFill>
                  <a:schemeClr val="dk1"/>
                </a:solidFill>
                <a:latin typeface="Calibri"/>
                <a:ea typeface="Calibri"/>
                <a:cs typeface="Calibri"/>
                <a:sym typeface="Calibri"/>
              </a:rPr>
              <a:t>knibning er et specielt opspil</a:t>
            </a:r>
            <a:r>
              <a:rPr lang="da-DK" sz="2400" dirty="0">
                <a:solidFill>
                  <a:schemeClr val="dk1"/>
                </a:solidFill>
                <a:latin typeface="Calibri"/>
                <a:ea typeface="Calibri"/>
                <a:cs typeface="Calibri"/>
                <a:sym typeface="Calibri"/>
              </a:rPr>
              <a:t>, hvor modpartens honnører kommer i klemme.</a:t>
            </a:r>
            <a:endParaRPr lang="da-DK" sz="2400" b="0" i="0" u="none" strike="noStrike" cap="none" dirty="0">
              <a:solidFill>
                <a:schemeClr val="dk1"/>
              </a:solidFill>
              <a:latin typeface="Calibri"/>
              <a:ea typeface="Calibri"/>
              <a:cs typeface="Calibri"/>
              <a:sym typeface="Calibri"/>
            </a:endParaRPr>
          </a:p>
          <a:p>
            <a:pPr marL="285750" indent="-285750">
              <a:buFontTx/>
              <a:buChar char="-"/>
            </a:pP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
        <p:nvSpPr>
          <p:cNvPr id="4" name="Rektangel 3">
            <a:extLst>
              <a:ext uri="{FF2B5EF4-FFF2-40B4-BE49-F238E27FC236}">
                <a16:creationId xmlns:a16="http://schemas.microsoft.com/office/drawing/2014/main" id="{3355BA1F-F501-6E7C-A5A1-075EFA1FBADE}"/>
              </a:ext>
            </a:extLst>
          </p:cNvPr>
          <p:cNvSpPr/>
          <p:nvPr/>
        </p:nvSpPr>
        <p:spPr>
          <a:xfrm>
            <a:off x="963168" y="1085088"/>
            <a:ext cx="10850880" cy="390144"/>
          </a:xfrm>
          <a:prstGeom prst="rect">
            <a:avLst/>
          </a:prstGeom>
          <a:solidFill>
            <a:srgbClr val="FFEEB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3870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wipe(down)">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wipe(down)">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wipe(down)">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ladsholder til sidefod 1"/>
          <p:cNvSpPr>
            <a:spLocks noGrp="1"/>
          </p:cNvSpPr>
          <p:nvPr>
            <p:ph type="ftr" sz="quarter" idx="11"/>
          </p:nvPr>
        </p:nvSpPr>
        <p:spPr/>
        <p:txBody>
          <a:bodyPr/>
          <a:lstStyle/>
          <a:p>
            <a:r>
              <a:rPr lang="da-DK"/>
              <a:t>2 klør åbningen</a:t>
            </a:r>
          </a:p>
        </p:txBody>
      </p:sp>
      <p:sp>
        <p:nvSpPr>
          <p:cNvPr id="3" name="Pladsholder til diasnummer 2"/>
          <p:cNvSpPr>
            <a:spLocks noGrp="1"/>
          </p:cNvSpPr>
          <p:nvPr>
            <p:ph type="sldNum" sz="quarter" idx="12"/>
          </p:nvPr>
        </p:nvSpPr>
        <p:spPr/>
        <p:txBody>
          <a:bodyPr/>
          <a:lstStyle/>
          <a:p>
            <a:fld id="{87DAC4ED-8E51-4F8F-833B-4EC71F5371AB}" type="slidenum">
              <a:rPr lang="da-DK" smtClean="0"/>
              <a:pPr/>
              <a:t>28</a:t>
            </a:fld>
            <a:endParaRPr lang="da-DK"/>
          </a:p>
        </p:txBody>
      </p:sp>
      <p:pic>
        <p:nvPicPr>
          <p:cNvPr id="44034" name="Picture 2"/>
          <p:cNvPicPr>
            <a:picLocks noChangeAspect="1" noChangeArrowheads="1"/>
          </p:cNvPicPr>
          <p:nvPr/>
        </p:nvPicPr>
        <p:blipFill>
          <a:blip r:embed="rId2" cstate="print"/>
          <a:srcRect l="14035" r="19414" b="56325"/>
          <a:stretch>
            <a:fillRect/>
          </a:stretch>
        </p:blipFill>
        <p:spPr bwMode="auto">
          <a:xfrm>
            <a:off x="548640" y="245721"/>
            <a:ext cx="6585594" cy="5758839"/>
          </a:xfrm>
          <a:prstGeom prst="rect">
            <a:avLst/>
          </a:prstGeom>
          <a:noFill/>
          <a:ln w="9525">
            <a:noFill/>
            <a:miter lim="800000"/>
            <a:headEnd/>
            <a:tailEnd/>
          </a:ln>
          <a:effectLst/>
        </p:spPr>
      </p:pic>
      <p:sp>
        <p:nvSpPr>
          <p:cNvPr id="5" name="Rektangel 4"/>
          <p:cNvSpPr/>
          <p:nvPr/>
        </p:nvSpPr>
        <p:spPr>
          <a:xfrm>
            <a:off x="731520" y="1737360"/>
            <a:ext cx="2118360" cy="2621280"/>
          </a:xfrm>
          <a:prstGeom prst="rect">
            <a:avLst/>
          </a:prstGeom>
          <a:noFill/>
          <a:ln w="19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7" name="Tekstboks 6"/>
          <p:cNvSpPr txBox="1"/>
          <p:nvPr/>
        </p:nvSpPr>
        <p:spPr>
          <a:xfrm>
            <a:off x="1051560" y="1859280"/>
            <a:ext cx="1280160" cy="400110"/>
          </a:xfrm>
          <a:prstGeom prst="rect">
            <a:avLst/>
          </a:prstGeom>
          <a:noFill/>
        </p:spPr>
        <p:txBody>
          <a:bodyPr wrap="square" rtlCol="0">
            <a:spAutoFit/>
          </a:bodyPr>
          <a:lstStyle/>
          <a:p>
            <a:r>
              <a:rPr lang="da-DK" sz="2000" b="1" dirty="0"/>
              <a:t>Spilfører</a:t>
            </a:r>
          </a:p>
        </p:txBody>
      </p:sp>
      <p:pic>
        <p:nvPicPr>
          <p:cNvPr id="44035" name="Picture 3"/>
          <p:cNvPicPr>
            <a:picLocks noChangeAspect="1" noChangeArrowheads="1"/>
          </p:cNvPicPr>
          <p:nvPr/>
        </p:nvPicPr>
        <p:blipFill>
          <a:blip r:embed="rId2" cstate="print"/>
          <a:srcRect t="43346" b="6446"/>
          <a:stretch>
            <a:fillRect/>
          </a:stretch>
        </p:blipFill>
        <p:spPr bwMode="auto">
          <a:xfrm>
            <a:off x="6686368" y="259080"/>
            <a:ext cx="5079866" cy="3398520"/>
          </a:xfrm>
          <a:prstGeom prst="rect">
            <a:avLst/>
          </a:prstGeom>
          <a:noFill/>
          <a:ln w="9525">
            <a:noFill/>
            <a:miter lim="800000"/>
            <a:headEnd/>
            <a:tailEnd/>
          </a:ln>
          <a:effectLst/>
        </p:spPr>
      </p:pic>
      <p:sp>
        <p:nvSpPr>
          <p:cNvPr id="9" name="Rektangel 8"/>
          <p:cNvSpPr/>
          <p:nvPr/>
        </p:nvSpPr>
        <p:spPr>
          <a:xfrm>
            <a:off x="3307080" y="144780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0" name="Rektangel 9"/>
          <p:cNvSpPr/>
          <p:nvPr/>
        </p:nvSpPr>
        <p:spPr>
          <a:xfrm>
            <a:off x="5806440" y="318516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1" name="Rektangel 10"/>
          <p:cNvSpPr/>
          <p:nvPr/>
        </p:nvSpPr>
        <p:spPr>
          <a:xfrm>
            <a:off x="3825240" y="492252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2" name="Rektangel 11"/>
          <p:cNvSpPr/>
          <p:nvPr/>
        </p:nvSpPr>
        <p:spPr>
          <a:xfrm>
            <a:off x="1386840" y="318516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3" name="Rektangel 12"/>
          <p:cNvSpPr/>
          <p:nvPr/>
        </p:nvSpPr>
        <p:spPr>
          <a:xfrm>
            <a:off x="1356360" y="361188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4" name="Rektangel 13"/>
          <p:cNvSpPr/>
          <p:nvPr/>
        </p:nvSpPr>
        <p:spPr>
          <a:xfrm>
            <a:off x="3307080" y="185928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5" name="Rektangel 14"/>
          <p:cNvSpPr/>
          <p:nvPr/>
        </p:nvSpPr>
        <p:spPr>
          <a:xfrm>
            <a:off x="6050280" y="362712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6" name="Rektangel 15"/>
          <p:cNvSpPr/>
          <p:nvPr/>
        </p:nvSpPr>
        <p:spPr>
          <a:xfrm>
            <a:off x="3825240" y="537972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7" name="Rektangel 16"/>
          <p:cNvSpPr/>
          <p:nvPr/>
        </p:nvSpPr>
        <p:spPr>
          <a:xfrm>
            <a:off x="4114800" y="146304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
        <p:nvSpPr>
          <p:cNvPr id="18" name="Rektangel 17"/>
          <p:cNvSpPr/>
          <p:nvPr/>
        </p:nvSpPr>
        <p:spPr>
          <a:xfrm>
            <a:off x="5273040" y="3185160"/>
            <a:ext cx="335280" cy="381000"/>
          </a:xfrm>
          <a:prstGeom prst="rect">
            <a:avLst/>
          </a:prstGeom>
          <a:solidFill>
            <a:schemeClr val="accent1">
              <a:alpha val="14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a-DK"/>
          </a:p>
        </p:txBody>
      </p:sp>
    </p:spTree>
  </p:cSld>
  <p:clrMapOvr>
    <a:masterClrMapping/>
  </p:clrMapOvr>
  <p:transition/>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9027B662296D94428BB55CC17988BC4F" ma:contentTypeVersion="15" ma:contentTypeDescription="Opret et nyt dokument." ma:contentTypeScope="" ma:versionID="8846f91dde5bea9260d0fa7645864b9b">
  <xsd:schema xmlns:xsd="http://www.w3.org/2001/XMLSchema" xmlns:xs="http://www.w3.org/2001/XMLSchema" xmlns:p="http://schemas.microsoft.com/office/2006/metadata/properties" xmlns:ns2="7142b482-a2e3-43c2-bfca-9d67d4a2474d" xmlns:ns3="10ba8109-05ba-4e79-b7ee-b72f310a5338" targetNamespace="http://schemas.microsoft.com/office/2006/metadata/properties" ma:root="true" ma:fieldsID="be59af7b9052ab402603eb3af513a325" ns2:_="" ns3:_="">
    <xsd:import namespace="7142b482-a2e3-43c2-bfca-9d67d4a2474d"/>
    <xsd:import namespace="10ba8109-05ba-4e79-b7ee-b72f310a5338"/>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42b482-a2e3-43c2-bfca-9d67d4a247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descriptio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Billedmærker" ma:readOnly="false" ma:fieldId="{5cf76f15-5ced-4ddc-b409-7134ff3c332f}" ma:taxonomyMulti="true" ma:sspId="7f26c4c8-7c02-48a2-ba93-43ef5c49c125"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0ba8109-05ba-4e79-b7ee-b72f310a5338"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96657d76-c76d-465b-9e60-0aa9b7b02a43}" ma:internalName="TaxCatchAll" ma:showField="CatchAllData" ma:web="10ba8109-05ba-4e79-b7ee-b72f310a5338">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Delt med"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Delt med detaljer"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dhol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1FB4420-B85A-4710-9824-E6C3635DE45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42b482-a2e3-43c2-bfca-9d67d4a2474d"/>
    <ds:schemaRef ds:uri="10ba8109-05ba-4e79-b7ee-b72f310a533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5B3EBF8-7A87-4AA2-A2EF-8636AF094D8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3922</TotalTime>
  <Words>2650</Words>
  <Application>Microsoft Office PowerPoint</Application>
  <PresentationFormat>Widescreen</PresentationFormat>
  <Paragraphs>390</Paragraphs>
  <Slides>28</Slides>
  <Notes>18</Notes>
  <HiddenSlides>1</HiddenSlides>
  <MMClips>0</MMClips>
  <ScaleCrop>false</ScaleCrop>
  <HeadingPairs>
    <vt:vector size="6" baseType="variant">
      <vt:variant>
        <vt:lpstr>Benyttede skrifttyper</vt:lpstr>
      </vt:variant>
      <vt:variant>
        <vt:i4>4</vt:i4>
      </vt:variant>
      <vt:variant>
        <vt:lpstr>Tema</vt:lpstr>
      </vt:variant>
      <vt:variant>
        <vt:i4>1</vt:i4>
      </vt:variant>
      <vt:variant>
        <vt:lpstr>Slidetitler</vt:lpstr>
      </vt:variant>
      <vt:variant>
        <vt:i4>28</vt:i4>
      </vt:variant>
    </vt:vector>
  </HeadingPairs>
  <TitlesOfParts>
    <vt:vector size="33" baseType="lpstr">
      <vt:lpstr>Arial</vt:lpstr>
      <vt:lpstr>Arial Unicode MS</vt:lpstr>
      <vt:lpstr>Calibri</vt:lpstr>
      <vt:lpstr>Calibri Light</vt:lpstr>
      <vt:lpstr>Office-tema</vt:lpstr>
      <vt:lpstr>PowerPoint-præsentation</vt:lpstr>
      <vt:lpstr>PowerPoint-præsentation</vt:lpstr>
      <vt:lpstr>PowerPoint-præsentation</vt:lpstr>
      <vt:lpstr> BRIDGEKURSUS for BEGYNDERE  LEKTION 2: Stik med trumf</vt:lpstr>
      <vt:lpstr>Bridge kan spilles UDEN og MED trumf!</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lpstr>PowerPoint-præsentation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BALLERUP BRIDGEKURSUS LEKTION 15</dc:title>
  <dc:creator>Janech Jensen</dc:creator>
  <cp:lastModifiedBy>Søren Herget</cp:lastModifiedBy>
  <cp:revision>121</cp:revision>
  <cp:lastPrinted>2024-01-22T11:28:11Z</cp:lastPrinted>
  <dcterms:created xsi:type="dcterms:W3CDTF">2023-02-15T05:03:20Z</dcterms:created>
  <dcterms:modified xsi:type="dcterms:W3CDTF">2026-09-21T09:09:26Z</dcterms:modified>
</cp:coreProperties>
</file>