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3"/>
    <p:sldMasterId id="2147483660" r:id="rId4"/>
  </p:sldMasterIdLst>
  <p:notesMasterIdLst>
    <p:notesMasterId r:id="rId32"/>
  </p:notesMasterIdLst>
  <p:sldIdLst>
    <p:sldId id="277" r:id="rId5"/>
    <p:sldId id="278" r:id="rId6"/>
    <p:sldId id="279" r:id="rId7"/>
    <p:sldId id="280" r:id="rId8"/>
    <p:sldId id="256" r:id="rId9"/>
    <p:sldId id="257" r:id="rId10"/>
    <p:sldId id="258" r:id="rId11"/>
    <p:sldId id="259" r:id="rId12"/>
    <p:sldId id="260" r:id="rId13"/>
    <p:sldId id="261" r:id="rId14"/>
    <p:sldId id="262" r:id="rId15"/>
    <p:sldId id="263" r:id="rId16"/>
    <p:sldId id="281" r:id="rId17"/>
    <p:sldId id="282"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h3c/oWIYaZPRGdOY0qv/iMH+TrH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722018-CCCE-4D30-961C-318323187613}" v="227" dt="2026-09-28T14:58:16.062"/>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0" d="100"/>
          <a:sy n="70" d="100"/>
        </p:scale>
        <p:origin x="509" y="42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customschemas.google.com/relationships/presentationmetadata" Target="metadata"/><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øren Herget" userId="d262a203f69c97a3" providerId="LiveId" clId="{26E40665-B5D8-4B2E-B59C-72AB5984345A}"/>
    <pc:docChg chg="undo custSel addSld modSld">
      <pc:chgData name="Søren Herget" userId="d262a203f69c97a3" providerId="LiveId" clId="{26E40665-B5D8-4B2E-B59C-72AB5984345A}" dt="2026-09-28T15:08:04.177" v="527" actId="6549"/>
      <pc:docMkLst>
        <pc:docMk/>
      </pc:docMkLst>
      <pc:sldChg chg="modAnim">
        <pc:chgData name="Søren Herget" userId="d262a203f69c97a3" providerId="LiveId" clId="{26E40665-B5D8-4B2E-B59C-72AB5984345A}" dt="2026-09-28T14:07:26.686" v="221"/>
        <pc:sldMkLst>
          <pc:docMk/>
          <pc:sldMk cId="0" sldId="259"/>
        </pc:sldMkLst>
      </pc:sldChg>
      <pc:sldChg chg="modSp mod">
        <pc:chgData name="Søren Herget" userId="d262a203f69c97a3" providerId="LiveId" clId="{26E40665-B5D8-4B2E-B59C-72AB5984345A}" dt="2026-09-28T15:02:32.167" v="498" actId="6549"/>
        <pc:sldMkLst>
          <pc:docMk/>
          <pc:sldMk cId="0" sldId="264"/>
        </pc:sldMkLst>
        <pc:spChg chg="mod">
          <ac:chgData name="Søren Herget" userId="d262a203f69c97a3" providerId="LiveId" clId="{26E40665-B5D8-4B2E-B59C-72AB5984345A}" dt="2026-09-28T15:02:32.167" v="498" actId="6549"/>
          <ac:spMkLst>
            <pc:docMk/>
            <pc:sldMk cId="0" sldId="264"/>
            <ac:spMk id="333" creationId="{00000000-0000-0000-0000-000000000000}"/>
          </ac:spMkLst>
        </pc:spChg>
      </pc:sldChg>
      <pc:sldChg chg="delSp mod delAnim">
        <pc:chgData name="Søren Herget" userId="d262a203f69c97a3" providerId="LiveId" clId="{26E40665-B5D8-4B2E-B59C-72AB5984345A}" dt="2026-09-28T15:05:26.401" v="499" actId="478"/>
        <pc:sldMkLst>
          <pc:docMk/>
          <pc:sldMk cId="0" sldId="269"/>
        </pc:sldMkLst>
        <pc:spChg chg="del">
          <ac:chgData name="Søren Herget" userId="d262a203f69c97a3" providerId="LiveId" clId="{26E40665-B5D8-4B2E-B59C-72AB5984345A}" dt="2026-09-28T15:05:26.401" v="499" actId="478"/>
          <ac:spMkLst>
            <pc:docMk/>
            <pc:sldMk cId="0" sldId="269"/>
            <ac:spMk id="422" creationId="{00000000-0000-0000-0000-000000000000}"/>
          </ac:spMkLst>
        </pc:spChg>
      </pc:sldChg>
      <pc:sldChg chg="modSp mod">
        <pc:chgData name="Søren Herget" userId="d262a203f69c97a3" providerId="LiveId" clId="{26E40665-B5D8-4B2E-B59C-72AB5984345A}" dt="2026-09-28T15:05:39.572" v="515" actId="6549"/>
        <pc:sldMkLst>
          <pc:docMk/>
          <pc:sldMk cId="0" sldId="270"/>
        </pc:sldMkLst>
        <pc:spChg chg="mod">
          <ac:chgData name="Søren Herget" userId="d262a203f69c97a3" providerId="LiveId" clId="{26E40665-B5D8-4B2E-B59C-72AB5984345A}" dt="2026-09-28T15:05:39.572" v="515" actId="6549"/>
          <ac:spMkLst>
            <pc:docMk/>
            <pc:sldMk cId="0" sldId="270"/>
            <ac:spMk id="427" creationId="{00000000-0000-0000-0000-000000000000}"/>
          </ac:spMkLst>
        </pc:spChg>
      </pc:sldChg>
      <pc:sldChg chg="delSp mod delAnim">
        <pc:chgData name="Søren Herget" userId="d262a203f69c97a3" providerId="LiveId" clId="{26E40665-B5D8-4B2E-B59C-72AB5984345A}" dt="2026-09-28T15:07:52.662" v="516" actId="478"/>
        <pc:sldMkLst>
          <pc:docMk/>
          <pc:sldMk cId="0" sldId="274"/>
        </pc:sldMkLst>
        <pc:spChg chg="del">
          <ac:chgData name="Søren Herget" userId="d262a203f69c97a3" providerId="LiveId" clId="{26E40665-B5D8-4B2E-B59C-72AB5984345A}" dt="2026-09-28T15:07:52.662" v="516" actId="478"/>
          <ac:spMkLst>
            <pc:docMk/>
            <pc:sldMk cId="0" sldId="274"/>
            <ac:spMk id="579" creationId="{00000000-0000-0000-0000-000000000000}"/>
          </ac:spMkLst>
        </pc:spChg>
      </pc:sldChg>
      <pc:sldChg chg="modSp mod">
        <pc:chgData name="Søren Herget" userId="d262a203f69c97a3" providerId="LiveId" clId="{26E40665-B5D8-4B2E-B59C-72AB5984345A}" dt="2026-09-28T15:08:04.177" v="527" actId="6549"/>
        <pc:sldMkLst>
          <pc:docMk/>
          <pc:sldMk cId="0" sldId="275"/>
        </pc:sldMkLst>
        <pc:spChg chg="mod">
          <ac:chgData name="Søren Herget" userId="d262a203f69c97a3" providerId="LiveId" clId="{26E40665-B5D8-4B2E-B59C-72AB5984345A}" dt="2026-09-28T15:08:04.177" v="527" actId="6549"/>
          <ac:spMkLst>
            <pc:docMk/>
            <pc:sldMk cId="0" sldId="275"/>
            <ac:spMk id="584" creationId="{00000000-0000-0000-0000-000000000000}"/>
          </ac:spMkLst>
        </pc:spChg>
      </pc:sldChg>
      <pc:sldChg chg="addSp delSp modSp new mod modAnim">
        <pc:chgData name="Søren Herget" userId="d262a203f69c97a3" providerId="LiveId" clId="{26E40665-B5D8-4B2E-B59C-72AB5984345A}" dt="2026-09-28T14:04:37.514" v="218"/>
        <pc:sldMkLst>
          <pc:docMk/>
          <pc:sldMk cId="2961889142" sldId="280"/>
        </pc:sldMkLst>
        <pc:spChg chg="add del">
          <ac:chgData name="Søren Herget" userId="d262a203f69c97a3" providerId="LiveId" clId="{26E40665-B5D8-4B2E-B59C-72AB5984345A}" dt="2026-09-28T13:19:47.764" v="2" actId="22"/>
          <ac:spMkLst>
            <pc:docMk/>
            <pc:sldMk cId="2961889142" sldId="280"/>
            <ac:spMk id="3" creationId="{6AA10CBE-958E-8D22-1F73-1C8E7D4AF6CB}"/>
          </ac:spMkLst>
        </pc:spChg>
        <pc:spChg chg="add del">
          <ac:chgData name="Søren Herget" userId="d262a203f69c97a3" providerId="LiveId" clId="{26E40665-B5D8-4B2E-B59C-72AB5984345A}" dt="2026-09-28T13:19:52.816" v="4" actId="22"/>
          <ac:spMkLst>
            <pc:docMk/>
            <pc:sldMk cId="2961889142" sldId="280"/>
            <ac:spMk id="5" creationId="{1091BDE0-A15F-C9A3-CDE1-40BC924FBB2C}"/>
          </ac:spMkLst>
        </pc:spChg>
        <pc:spChg chg="add mod">
          <ac:chgData name="Søren Herget" userId="d262a203f69c97a3" providerId="LiveId" clId="{26E40665-B5D8-4B2E-B59C-72AB5984345A}" dt="2026-09-28T13:34:19.031" v="85" actId="1076"/>
          <ac:spMkLst>
            <pc:docMk/>
            <pc:sldMk cId="2961889142" sldId="280"/>
            <ac:spMk id="13" creationId="{29F1BC7B-6460-8E4E-91A5-AAA1EF1BB346}"/>
          </ac:spMkLst>
        </pc:spChg>
        <pc:spChg chg="add mod">
          <ac:chgData name="Søren Herget" userId="d262a203f69c97a3" providerId="LiveId" clId="{26E40665-B5D8-4B2E-B59C-72AB5984345A}" dt="2026-09-28T13:34:16.168" v="84" actId="1076"/>
          <ac:spMkLst>
            <pc:docMk/>
            <pc:sldMk cId="2961889142" sldId="280"/>
            <ac:spMk id="15" creationId="{343B9947-9089-63D9-278D-04707B5A1F06}"/>
          </ac:spMkLst>
        </pc:spChg>
        <pc:spChg chg="add mod">
          <ac:chgData name="Søren Herget" userId="d262a203f69c97a3" providerId="LiveId" clId="{26E40665-B5D8-4B2E-B59C-72AB5984345A}" dt="2026-09-28T13:58:49.584" v="145" actId="207"/>
          <ac:spMkLst>
            <pc:docMk/>
            <pc:sldMk cId="2961889142" sldId="280"/>
            <ac:spMk id="17" creationId="{1B1F196B-7EE3-A437-91E3-CC4A7FB3B784}"/>
          </ac:spMkLst>
        </pc:spChg>
        <pc:spChg chg="add del mod">
          <ac:chgData name="Søren Herget" userId="d262a203f69c97a3" providerId="LiveId" clId="{26E40665-B5D8-4B2E-B59C-72AB5984345A}" dt="2026-09-28T13:36:40.885" v="97" actId="478"/>
          <ac:spMkLst>
            <pc:docMk/>
            <pc:sldMk cId="2961889142" sldId="280"/>
            <ac:spMk id="18" creationId="{D5545B09-9562-70B8-AE68-56662F03885E}"/>
          </ac:spMkLst>
        </pc:spChg>
        <pc:spChg chg="add mod">
          <ac:chgData name="Søren Herget" userId="d262a203f69c97a3" providerId="LiveId" clId="{26E40665-B5D8-4B2E-B59C-72AB5984345A}" dt="2026-09-28T13:33:23.663" v="79" actId="1076"/>
          <ac:spMkLst>
            <pc:docMk/>
            <pc:sldMk cId="2961889142" sldId="280"/>
            <ac:spMk id="19" creationId="{D4F2D493-3538-7ADE-83B8-23CC4C7EC472}"/>
          </ac:spMkLst>
        </pc:spChg>
        <pc:spChg chg="add del mod">
          <ac:chgData name="Søren Herget" userId="d262a203f69c97a3" providerId="LiveId" clId="{26E40665-B5D8-4B2E-B59C-72AB5984345A}" dt="2026-09-28T13:33:31.479" v="81" actId="478"/>
          <ac:spMkLst>
            <pc:docMk/>
            <pc:sldMk cId="2961889142" sldId="280"/>
            <ac:spMk id="20" creationId="{233FB13B-87C9-74A7-75B9-59DDEF869C53}"/>
          </ac:spMkLst>
        </pc:spChg>
        <pc:spChg chg="add del mod">
          <ac:chgData name="Søren Herget" userId="d262a203f69c97a3" providerId="LiveId" clId="{26E40665-B5D8-4B2E-B59C-72AB5984345A}" dt="2026-09-28T13:36:46.214" v="99" actId="478"/>
          <ac:spMkLst>
            <pc:docMk/>
            <pc:sldMk cId="2961889142" sldId="280"/>
            <ac:spMk id="22" creationId="{EC470A27-D59A-0E4D-8D34-78E18C507465}"/>
          </ac:spMkLst>
        </pc:spChg>
        <pc:spChg chg="add del mod">
          <ac:chgData name="Søren Herget" userId="d262a203f69c97a3" providerId="LiveId" clId="{26E40665-B5D8-4B2E-B59C-72AB5984345A}" dt="2026-09-28T13:36:38.126" v="96" actId="478"/>
          <ac:spMkLst>
            <pc:docMk/>
            <pc:sldMk cId="2961889142" sldId="280"/>
            <ac:spMk id="24" creationId="{5BE0EB61-05A5-9FD3-6068-9D379E84C799}"/>
          </ac:spMkLst>
        </pc:spChg>
        <pc:spChg chg="add del mod">
          <ac:chgData name="Søren Herget" userId="d262a203f69c97a3" providerId="LiveId" clId="{26E40665-B5D8-4B2E-B59C-72AB5984345A}" dt="2026-09-28T13:36:43.520" v="98" actId="478"/>
          <ac:spMkLst>
            <pc:docMk/>
            <pc:sldMk cId="2961889142" sldId="280"/>
            <ac:spMk id="26" creationId="{31A07577-F1C3-B624-403F-A8DD22077028}"/>
          </ac:spMkLst>
        </pc:spChg>
        <pc:spChg chg="add mod">
          <ac:chgData name="Søren Herget" userId="d262a203f69c97a3" providerId="LiveId" clId="{26E40665-B5D8-4B2E-B59C-72AB5984345A}" dt="2026-09-28T14:04:37.514" v="218"/>
          <ac:spMkLst>
            <pc:docMk/>
            <pc:sldMk cId="2961889142" sldId="280"/>
            <ac:spMk id="28" creationId="{7B7B903B-5194-BB7B-EA7A-3B5ADBC6C116}"/>
          </ac:spMkLst>
        </pc:spChg>
        <pc:picChg chg="add del mod">
          <ac:chgData name="Søren Herget" userId="d262a203f69c97a3" providerId="LiveId" clId="{26E40665-B5D8-4B2E-B59C-72AB5984345A}" dt="2026-09-28T13:21:04.713" v="9" actId="478"/>
          <ac:picMkLst>
            <pc:docMk/>
            <pc:sldMk cId="2961889142" sldId="280"/>
            <ac:picMk id="7" creationId="{08DB5995-0AC3-64C2-ECC2-6BBAA53D1C63}"/>
          </ac:picMkLst>
        </pc:picChg>
        <pc:picChg chg="add del mod">
          <ac:chgData name="Søren Herget" userId="d262a203f69c97a3" providerId="LiveId" clId="{26E40665-B5D8-4B2E-B59C-72AB5984345A}" dt="2026-09-28T13:27:48.459" v="38" actId="478"/>
          <ac:picMkLst>
            <pc:docMk/>
            <pc:sldMk cId="2961889142" sldId="280"/>
            <ac:picMk id="9" creationId="{4B01430D-8021-3BA2-08D3-B0A247A21B23}"/>
          </ac:picMkLst>
        </pc:picChg>
        <pc:picChg chg="add mod modCrop">
          <ac:chgData name="Søren Herget" userId="d262a203f69c97a3" providerId="LiveId" clId="{26E40665-B5D8-4B2E-B59C-72AB5984345A}" dt="2026-09-28T13:38:59.557" v="106" actId="1076"/>
          <ac:picMkLst>
            <pc:docMk/>
            <pc:sldMk cId="2961889142" sldId="280"/>
            <ac:picMk id="11" creationId="{79B98DCF-BC1D-3E41-0995-DF65ABED97F4}"/>
          </ac:picMkLst>
        </pc:picChg>
      </pc:sldChg>
      <pc:sldChg chg="addSp delSp modSp new mod modTransition modAnim">
        <pc:chgData name="Søren Herget" userId="d262a203f69c97a3" providerId="LiveId" clId="{26E40665-B5D8-4B2E-B59C-72AB5984345A}" dt="2026-09-28T14:31:20.298" v="401"/>
        <pc:sldMkLst>
          <pc:docMk/>
          <pc:sldMk cId="2590778013" sldId="281"/>
        </pc:sldMkLst>
        <pc:spChg chg="add">
          <ac:chgData name="Søren Herget" userId="d262a203f69c97a3" providerId="LiveId" clId="{26E40665-B5D8-4B2E-B59C-72AB5984345A}" dt="2026-09-28T14:15:28.966" v="224"/>
          <ac:spMkLst>
            <pc:docMk/>
            <pc:sldMk cId="2590778013" sldId="281"/>
            <ac:spMk id="4" creationId="{E72BB571-18AD-3CDD-763D-0DE6DD154690}"/>
          </ac:spMkLst>
        </pc:spChg>
        <pc:spChg chg="add del mod">
          <ac:chgData name="Søren Herget" userId="d262a203f69c97a3" providerId="LiveId" clId="{26E40665-B5D8-4B2E-B59C-72AB5984345A}" dt="2026-09-28T14:15:51.450" v="227" actId="478"/>
          <ac:spMkLst>
            <pc:docMk/>
            <pc:sldMk cId="2590778013" sldId="281"/>
            <ac:spMk id="6" creationId="{D93F4339-4B1D-8F47-DF37-88BF25DF4E8D}"/>
          </ac:spMkLst>
        </pc:spChg>
        <pc:spChg chg="add del mod">
          <ac:chgData name="Søren Herget" userId="d262a203f69c97a3" providerId="LiveId" clId="{26E40665-B5D8-4B2E-B59C-72AB5984345A}" dt="2026-09-28T14:29:33.084" v="372" actId="478"/>
          <ac:spMkLst>
            <pc:docMk/>
            <pc:sldMk cId="2590778013" sldId="281"/>
            <ac:spMk id="7" creationId="{C5E10945-6273-00C0-6FD1-0FB9B8351A0F}"/>
          </ac:spMkLst>
        </pc:spChg>
        <pc:spChg chg="add del mod">
          <ac:chgData name="Søren Herget" userId="d262a203f69c97a3" providerId="LiveId" clId="{26E40665-B5D8-4B2E-B59C-72AB5984345A}" dt="2026-09-28T14:29:33.084" v="372" actId="478"/>
          <ac:spMkLst>
            <pc:docMk/>
            <pc:sldMk cId="2590778013" sldId="281"/>
            <ac:spMk id="9" creationId="{B27CC36C-FBC9-33D3-5E79-1F6B8A8BCC0D}"/>
          </ac:spMkLst>
        </pc:spChg>
        <pc:spChg chg="add del mod">
          <ac:chgData name="Søren Herget" userId="d262a203f69c97a3" providerId="LiveId" clId="{26E40665-B5D8-4B2E-B59C-72AB5984345A}" dt="2026-09-28T14:29:33.084" v="372" actId="478"/>
          <ac:spMkLst>
            <pc:docMk/>
            <pc:sldMk cId="2590778013" sldId="281"/>
            <ac:spMk id="11" creationId="{5A79DCC2-5BCC-1322-EC9A-D5DBB88ACDDB}"/>
          </ac:spMkLst>
        </pc:spChg>
        <pc:spChg chg="add del mod">
          <ac:chgData name="Søren Herget" userId="d262a203f69c97a3" providerId="LiveId" clId="{26E40665-B5D8-4B2E-B59C-72AB5984345A}" dt="2026-09-28T14:29:33.084" v="372" actId="478"/>
          <ac:spMkLst>
            <pc:docMk/>
            <pc:sldMk cId="2590778013" sldId="281"/>
            <ac:spMk id="13" creationId="{714B671B-A54F-ED51-B584-5BED24739EBD}"/>
          </ac:spMkLst>
        </pc:spChg>
        <pc:spChg chg="add del mod">
          <ac:chgData name="Søren Herget" userId="d262a203f69c97a3" providerId="LiveId" clId="{26E40665-B5D8-4B2E-B59C-72AB5984345A}" dt="2026-09-28T14:29:33.084" v="372" actId="478"/>
          <ac:spMkLst>
            <pc:docMk/>
            <pc:sldMk cId="2590778013" sldId="281"/>
            <ac:spMk id="15" creationId="{5CDD8703-52ED-D5D3-5F12-2DF106B4E457}"/>
          </ac:spMkLst>
        </pc:spChg>
        <pc:spChg chg="add del mod">
          <ac:chgData name="Søren Herget" userId="d262a203f69c97a3" providerId="LiveId" clId="{26E40665-B5D8-4B2E-B59C-72AB5984345A}" dt="2026-09-28T14:29:33.084" v="372" actId="478"/>
          <ac:spMkLst>
            <pc:docMk/>
            <pc:sldMk cId="2590778013" sldId="281"/>
            <ac:spMk id="17" creationId="{6C74A799-D17D-5549-3CA3-0801AD0AE57C}"/>
          </ac:spMkLst>
        </pc:spChg>
        <pc:spChg chg="add del mod">
          <ac:chgData name="Søren Herget" userId="d262a203f69c97a3" providerId="LiveId" clId="{26E40665-B5D8-4B2E-B59C-72AB5984345A}" dt="2026-09-28T14:29:33.084" v="372" actId="478"/>
          <ac:spMkLst>
            <pc:docMk/>
            <pc:sldMk cId="2590778013" sldId="281"/>
            <ac:spMk id="19" creationId="{4C7CD0CC-3740-9DBC-B9B4-CC54A8EB6040}"/>
          </ac:spMkLst>
        </pc:spChg>
        <pc:spChg chg="add del mod">
          <ac:chgData name="Søren Herget" userId="d262a203f69c97a3" providerId="LiveId" clId="{26E40665-B5D8-4B2E-B59C-72AB5984345A}" dt="2026-09-28T14:29:33.084" v="372" actId="478"/>
          <ac:spMkLst>
            <pc:docMk/>
            <pc:sldMk cId="2590778013" sldId="281"/>
            <ac:spMk id="21" creationId="{6D7C667D-9841-82F6-F4BE-83A09F10DC86}"/>
          </ac:spMkLst>
        </pc:spChg>
        <pc:spChg chg="add del">
          <ac:chgData name="Søren Herget" userId="d262a203f69c97a3" providerId="LiveId" clId="{26E40665-B5D8-4B2E-B59C-72AB5984345A}" dt="2026-09-28T14:28:25.819" v="359" actId="22"/>
          <ac:spMkLst>
            <pc:docMk/>
            <pc:sldMk cId="2590778013" sldId="281"/>
            <ac:spMk id="24" creationId="{9BAB47ED-D586-9897-D7F8-D5749B60BD4A}"/>
          </ac:spMkLst>
        </pc:spChg>
        <pc:spChg chg="add">
          <ac:chgData name="Søren Herget" userId="d262a203f69c97a3" providerId="LiveId" clId="{26E40665-B5D8-4B2E-B59C-72AB5984345A}" dt="2026-09-28T14:27:34.080" v="342"/>
          <ac:spMkLst>
            <pc:docMk/>
            <pc:sldMk cId="2590778013" sldId="281"/>
            <ac:spMk id="27" creationId="{04E4482C-DCC3-C2E3-E125-17A35F5AC011}"/>
          </ac:spMkLst>
        </pc:spChg>
        <pc:spChg chg="add del mod">
          <ac:chgData name="Søren Herget" userId="d262a203f69c97a3" providerId="LiveId" clId="{26E40665-B5D8-4B2E-B59C-72AB5984345A}" dt="2026-09-28T14:28:22.060" v="357" actId="22"/>
          <ac:spMkLst>
            <pc:docMk/>
            <pc:sldMk cId="2590778013" sldId="281"/>
            <ac:spMk id="30" creationId="{5AC8CFC9-CD68-38E3-2C36-302704FB5986}"/>
          </ac:spMkLst>
        </pc:spChg>
        <pc:spChg chg="add">
          <ac:chgData name="Søren Herget" userId="d262a203f69c97a3" providerId="LiveId" clId="{26E40665-B5D8-4B2E-B59C-72AB5984345A}" dt="2026-09-28T14:27:51.824" v="348"/>
          <ac:spMkLst>
            <pc:docMk/>
            <pc:sldMk cId="2590778013" sldId="281"/>
            <ac:spMk id="33" creationId="{D65293FA-B965-A97D-C42C-F51F8DE4272D}"/>
          </ac:spMkLst>
        </pc:spChg>
        <pc:spChg chg="add mod">
          <ac:chgData name="Søren Herget" userId="d262a203f69c97a3" providerId="LiveId" clId="{26E40665-B5D8-4B2E-B59C-72AB5984345A}" dt="2026-09-28T14:28:16.698" v="354" actId="1076"/>
          <ac:spMkLst>
            <pc:docMk/>
            <pc:sldMk cId="2590778013" sldId="281"/>
            <ac:spMk id="36" creationId="{11B9F3C3-0BB3-8313-95E9-30F404C12933}"/>
          </ac:spMkLst>
        </pc:spChg>
        <pc:spChg chg="add mod">
          <ac:chgData name="Søren Herget" userId="d262a203f69c97a3" providerId="LiveId" clId="{26E40665-B5D8-4B2E-B59C-72AB5984345A}" dt="2026-09-28T14:30:15.834" v="378" actId="14100"/>
          <ac:spMkLst>
            <pc:docMk/>
            <pc:sldMk cId="2590778013" sldId="281"/>
            <ac:spMk id="37" creationId="{D17C1833-D486-6A7F-CF9F-3EAA2F73D30D}"/>
          </ac:spMkLst>
        </pc:spChg>
        <pc:spChg chg="add mod">
          <ac:chgData name="Søren Herget" userId="d262a203f69c97a3" providerId="LiveId" clId="{26E40665-B5D8-4B2E-B59C-72AB5984345A}" dt="2026-09-28T14:30:19.635" v="380" actId="1076"/>
          <ac:spMkLst>
            <pc:docMk/>
            <pc:sldMk cId="2590778013" sldId="281"/>
            <ac:spMk id="39" creationId="{F8D51C97-D7B2-DC12-0712-F48EDB115B44}"/>
          </ac:spMkLst>
        </pc:spChg>
        <pc:spChg chg="add mod">
          <ac:chgData name="Søren Herget" userId="d262a203f69c97a3" providerId="LiveId" clId="{26E40665-B5D8-4B2E-B59C-72AB5984345A}" dt="2026-09-28T14:30:23.995" v="382" actId="1076"/>
          <ac:spMkLst>
            <pc:docMk/>
            <pc:sldMk cId="2590778013" sldId="281"/>
            <ac:spMk id="41" creationId="{6C209AD0-580B-718F-3091-7E6A551245B9}"/>
          </ac:spMkLst>
        </pc:spChg>
        <pc:spChg chg="add mod">
          <ac:chgData name="Søren Herget" userId="d262a203f69c97a3" providerId="LiveId" clId="{26E40665-B5D8-4B2E-B59C-72AB5984345A}" dt="2026-09-28T14:30:26.995" v="384" actId="1076"/>
          <ac:spMkLst>
            <pc:docMk/>
            <pc:sldMk cId="2590778013" sldId="281"/>
            <ac:spMk id="43" creationId="{FAD122CC-872A-7509-1FA6-A12FDBD27EEF}"/>
          </ac:spMkLst>
        </pc:spChg>
        <pc:spChg chg="add mod">
          <ac:chgData name="Søren Herget" userId="d262a203f69c97a3" providerId="LiveId" clId="{26E40665-B5D8-4B2E-B59C-72AB5984345A}" dt="2026-09-28T14:30:32.707" v="387" actId="14100"/>
          <ac:spMkLst>
            <pc:docMk/>
            <pc:sldMk cId="2590778013" sldId="281"/>
            <ac:spMk id="45" creationId="{1AAF402F-B95B-C3D4-CBBC-13FFCBA38E81}"/>
          </ac:spMkLst>
        </pc:spChg>
        <pc:spChg chg="add mod">
          <ac:chgData name="Søren Herget" userId="d262a203f69c97a3" providerId="LiveId" clId="{26E40665-B5D8-4B2E-B59C-72AB5984345A}" dt="2026-09-28T14:30:35.372" v="389" actId="1076"/>
          <ac:spMkLst>
            <pc:docMk/>
            <pc:sldMk cId="2590778013" sldId="281"/>
            <ac:spMk id="47" creationId="{42F4F34F-21EF-4C0E-3A52-CA053AE74549}"/>
          </ac:spMkLst>
        </pc:spChg>
        <pc:spChg chg="add mod">
          <ac:chgData name="Søren Herget" userId="d262a203f69c97a3" providerId="LiveId" clId="{26E40665-B5D8-4B2E-B59C-72AB5984345A}" dt="2026-09-28T14:30:38.581" v="391" actId="1076"/>
          <ac:spMkLst>
            <pc:docMk/>
            <pc:sldMk cId="2590778013" sldId="281"/>
            <ac:spMk id="49" creationId="{F12BB4EC-25E2-3D56-155F-6F6ED132EA35}"/>
          </ac:spMkLst>
        </pc:spChg>
        <pc:spChg chg="add mod">
          <ac:chgData name="Søren Herget" userId="d262a203f69c97a3" providerId="LiveId" clId="{26E40665-B5D8-4B2E-B59C-72AB5984345A}" dt="2026-09-28T14:30:41.701" v="393" actId="1076"/>
          <ac:spMkLst>
            <pc:docMk/>
            <pc:sldMk cId="2590778013" sldId="281"/>
            <ac:spMk id="51" creationId="{67A41618-0345-E65B-4950-FADC3D057585}"/>
          </ac:spMkLst>
        </pc:spChg>
        <pc:graphicFrameChg chg="add mod modGraphic">
          <ac:chgData name="Søren Herget" userId="d262a203f69c97a3" providerId="LiveId" clId="{26E40665-B5D8-4B2E-B59C-72AB5984345A}" dt="2026-09-28T14:29:43.258" v="373" actId="1076"/>
          <ac:graphicFrameMkLst>
            <pc:docMk/>
            <pc:sldMk cId="2590778013" sldId="281"/>
            <ac:graphicFrameMk id="2" creationId="{B3F24802-609E-E58E-55CD-A578BE61DF07}"/>
          </ac:graphicFrameMkLst>
        </pc:graphicFrameChg>
        <pc:graphicFrameChg chg="add del mod">
          <ac:chgData name="Søren Herget" userId="d262a203f69c97a3" providerId="LiveId" clId="{26E40665-B5D8-4B2E-B59C-72AB5984345A}" dt="2026-09-28T14:29:33.084" v="372" actId="478"/>
          <ac:graphicFrameMkLst>
            <pc:docMk/>
            <pc:sldMk cId="2590778013" sldId="281"/>
            <ac:graphicFrameMk id="22" creationId="{D5C3BAA4-FE4D-68E7-5804-9F17E6F7FB72}"/>
          </ac:graphicFrameMkLst>
        </pc:graphicFrameChg>
        <pc:graphicFrameChg chg="add del mod">
          <ac:chgData name="Søren Herget" userId="d262a203f69c97a3" providerId="LiveId" clId="{26E40665-B5D8-4B2E-B59C-72AB5984345A}" dt="2026-09-28T14:29:33.084" v="372" actId="478"/>
          <ac:graphicFrameMkLst>
            <pc:docMk/>
            <pc:sldMk cId="2590778013" sldId="281"/>
            <ac:graphicFrameMk id="25" creationId="{F9459FFA-1D56-F1B4-0249-026C9873AF3C}"/>
          </ac:graphicFrameMkLst>
        </pc:graphicFrameChg>
        <pc:graphicFrameChg chg="add del mod">
          <ac:chgData name="Søren Herget" userId="d262a203f69c97a3" providerId="LiveId" clId="{26E40665-B5D8-4B2E-B59C-72AB5984345A}" dt="2026-09-28T14:28:20.514" v="356" actId="1076"/>
          <ac:graphicFrameMkLst>
            <pc:docMk/>
            <pc:sldMk cId="2590778013" sldId="281"/>
            <ac:graphicFrameMk id="28" creationId="{C686825E-5E9F-D6FA-10EC-24CDF493733E}"/>
          </ac:graphicFrameMkLst>
        </pc:graphicFrameChg>
        <pc:graphicFrameChg chg="add mod">
          <ac:chgData name="Søren Herget" userId="d262a203f69c97a3" providerId="LiveId" clId="{26E40665-B5D8-4B2E-B59C-72AB5984345A}" dt="2026-09-28T14:27:56.487" v="350"/>
          <ac:graphicFrameMkLst>
            <pc:docMk/>
            <pc:sldMk cId="2590778013" sldId="281"/>
            <ac:graphicFrameMk id="31" creationId="{591D5EFF-D552-BA4E-DD69-8E97FD002FD5}"/>
          </ac:graphicFrameMkLst>
        </pc:graphicFrameChg>
        <pc:graphicFrameChg chg="add mod modGraphic">
          <ac:chgData name="Søren Herget" userId="d262a203f69c97a3" providerId="LiveId" clId="{26E40665-B5D8-4B2E-B59C-72AB5984345A}" dt="2026-09-28T14:28:16.698" v="354" actId="1076"/>
          <ac:graphicFrameMkLst>
            <pc:docMk/>
            <pc:sldMk cId="2590778013" sldId="281"/>
            <ac:graphicFrameMk id="34" creationId="{2E1B1996-B8AC-7026-14F5-8E276B390E99}"/>
          </ac:graphicFrameMkLst>
        </pc:graphicFrameChg>
      </pc:sldChg>
      <pc:sldChg chg="addSp delSp modSp new mod modAnim">
        <pc:chgData name="Søren Herget" userId="d262a203f69c97a3" providerId="LiveId" clId="{26E40665-B5D8-4B2E-B59C-72AB5984345A}" dt="2026-09-28T14:58:16.062" v="482"/>
        <pc:sldMkLst>
          <pc:docMk/>
          <pc:sldMk cId="853489808" sldId="282"/>
        </pc:sldMkLst>
        <pc:spChg chg="add">
          <ac:chgData name="Søren Herget" userId="d262a203f69c97a3" providerId="LiveId" clId="{26E40665-B5D8-4B2E-B59C-72AB5984345A}" dt="2026-09-28T14:52:29.866" v="404"/>
          <ac:spMkLst>
            <pc:docMk/>
            <pc:sldMk cId="853489808" sldId="282"/>
            <ac:spMk id="4" creationId="{CF690A43-E698-CF4E-E65C-FF6403F6A96D}"/>
          </ac:spMkLst>
        </pc:spChg>
        <pc:spChg chg="add del mod">
          <ac:chgData name="Søren Herget" userId="d262a203f69c97a3" providerId="LiveId" clId="{26E40665-B5D8-4B2E-B59C-72AB5984345A}" dt="2026-09-28T14:52:50.035" v="408" actId="478"/>
          <ac:spMkLst>
            <pc:docMk/>
            <pc:sldMk cId="853489808" sldId="282"/>
            <ac:spMk id="7" creationId="{3A51A387-ECAC-3D38-4581-9D1C8686E440}"/>
          </ac:spMkLst>
        </pc:spChg>
        <pc:spChg chg="add mod">
          <ac:chgData name="Søren Herget" userId="d262a203f69c97a3" providerId="LiveId" clId="{26E40665-B5D8-4B2E-B59C-72AB5984345A}" dt="2026-09-28T14:55:51.201" v="450" actId="403"/>
          <ac:spMkLst>
            <pc:docMk/>
            <pc:sldMk cId="853489808" sldId="282"/>
            <ac:spMk id="9" creationId="{7EAA8EC9-94C4-B6C2-684C-04516C21AE2D}"/>
          </ac:spMkLst>
        </pc:spChg>
        <pc:spChg chg="add mod">
          <ac:chgData name="Søren Herget" userId="d262a203f69c97a3" providerId="LiveId" clId="{26E40665-B5D8-4B2E-B59C-72AB5984345A}" dt="2026-09-28T14:56:24.792" v="455" actId="14100"/>
          <ac:spMkLst>
            <pc:docMk/>
            <pc:sldMk cId="853489808" sldId="282"/>
            <ac:spMk id="10" creationId="{D74D2E11-957F-0BCF-464B-01E917FC8CC3}"/>
          </ac:spMkLst>
        </pc:spChg>
        <pc:spChg chg="add mod">
          <ac:chgData name="Søren Herget" userId="d262a203f69c97a3" providerId="LiveId" clId="{26E40665-B5D8-4B2E-B59C-72AB5984345A}" dt="2026-09-28T14:56:30.242" v="457" actId="1076"/>
          <ac:spMkLst>
            <pc:docMk/>
            <pc:sldMk cId="853489808" sldId="282"/>
            <ac:spMk id="12" creationId="{D4032CF1-96D1-B965-3A09-F67904C321C9}"/>
          </ac:spMkLst>
        </pc:spChg>
        <pc:spChg chg="add mod">
          <ac:chgData name="Søren Herget" userId="d262a203f69c97a3" providerId="LiveId" clId="{26E40665-B5D8-4B2E-B59C-72AB5984345A}" dt="2026-09-28T14:56:35.416" v="460" actId="14100"/>
          <ac:spMkLst>
            <pc:docMk/>
            <pc:sldMk cId="853489808" sldId="282"/>
            <ac:spMk id="14" creationId="{39192C3B-FBE1-AFA9-5B97-F5D867B8E6A5}"/>
          </ac:spMkLst>
        </pc:spChg>
        <pc:spChg chg="add mod">
          <ac:chgData name="Søren Herget" userId="d262a203f69c97a3" providerId="LiveId" clId="{26E40665-B5D8-4B2E-B59C-72AB5984345A}" dt="2026-09-28T14:56:42.603" v="463" actId="14100"/>
          <ac:spMkLst>
            <pc:docMk/>
            <pc:sldMk cId="853489808" sldId="282"/>
            <ac:spMk id="16" creationId="{E7497152-ACE9-40AF-C398-0472BCC99E9D}"/>
          </ac:spMkLst>
        </pc:spChg>
        <pc:spChg chg="add mod">
          <ac:chgData name="Søren Herget" userId="d262a203f69c97a3" providerId="LiveId" clId="{26E40665-B5D8-4B2E-B59C-72AB5984345A}" dt="2026-09-28T14:56:47.441" v="465" actId="1076"/>
          <ac:spMkLst>
            <pc:docMk/>
            <pc:sldMk cId="853489808" sldId="282"/>
            <ac:spMk id="18" creationId="{D3830EAA-A91F-A135-D30B-B260DFE5A636}"/>
          </ac:spMkLst>
        </pc:spChg>
        <pc:spChg chg="add mod">
          <ac:chgData name="Søren Herget" userId="d262a203f69c97a3" providerId="LiveId" clId="{26E40665-B5D8-4B2E-B59C-72AB5984345A}" dt="2026-09-28T14:56:53.379" v="468" actId="14100"/>
          <ac:spMkLst>
            <pc:docMk/>
            <pc:sldMk cId="853489808" sldId="282"/>
            <ac:spMk id="20" creationId="{34998EC2-A01B-ADBE-49D6-F510FA274901}"/>
          </ac:spMkLst>
        </pc:spChg>
        <pc:graphicFrameChg chg="add mod modGraphic">
          <ac:chgData name="Søren Herget" userId="d262a203f69c97a3" providerId="LiveId" clId="{26E40665-B5D8-4B2E-B59C-72AB5984345A}" dt="2026-09-28T14:55:07.767" v="441" actId="403"/>
          <ac:graphicFrameMkLst>
            <pc:docMk/>
            <pc:sldMk cId="853489808" sldId="282"/>
            <ac:graphicFrameMk id="2" creationId="{D503C6FA-B958-B9B4-7FC9-4AED87A5D997}"/>
          </ac:graphicFrameMkLst>
        </pc:graphicFrameChg>
        <pc:graphicFrameChg chg="add del mod">
          <ac:chgData name="Søren Herget" userId="d262a203f69c97a3" providerId="LiveId" clId="{26E40665-B5D8-4B2E-B59C-72AB5984345A}" dt="2026-09-28T14:52:50.035" v="408" actId="478"/>
          <ac:graphicFrameMkLst>
            <pc:docMk/>
            <pc:sldMk cId="853489808" sldId="282"/>
            <ac:graphicFrameMk id="5" creationId="{CF069E95-FB34-7615-FA86-AF02D25F4336}"/>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a-DK"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a-DK" dirty="0"/>
              <a:t>Bemærk: Indtil nu har vi fokuseret på den anden del af bridgespillet: Nemlig spillet af kortene. Det er jo faktisk del 2 af et normalt bridgeforløb. Nu tager vi så fat i selve meldingerne, som jo er del 1 af spillet. </a:t>
            </a:r>
            <a:endParaRPr dirty="0"/>
          </a:p>
          <a:p>
            <a:pPr marL="0" lvl="0" indent="0" algn="l" rtl="0">
              <a:lnSpc>
                <a:spcPct val="100000"/>
              </a:lnSpc>
              <a:spcBef>
                <a:spcPts val="0"/>
              </a:spcBef>
              <a:spcAft>
                <a:spcPts val="0"/>
              </a:spcAft>
              <a:buSzPts val="1400"/>
              <a:buNone/>
            </a:pPr>
            <a:r>
              <a:rPr lang="da-DK" dirty="0"/>
              <a:t>Dette er illustreret i </a:t>
            </a:r>
            <a:r>
              <a:rPr lang="da-DK" dirty="0" err="1"/>
              <a:t>PPT’en</a:t>
            </a:r>
            <a:r>
              <a:rPr lang="da-DK" dirty="0"/>
              <a:t> ved at delene har nummer 1 </a:t>
            </a:r>
            <a:r>
              <a:rPr lang="da-DK"/>
              <a:t>og 2</a:t>
            </a:r>
            <a:endParaRPr dirty="0"/>
          </a:p>
        </p:txBody>
      </p:sp>
      <p:sp>
        <p:nvSpPr>
          <p:cNvPr id="176" name="Google Shape;176;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a-DK"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SzPts val="1200"/>
                <a:buNone/>
              </a:p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6" name="Google Shape;20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18" name="Google Shape;318;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a-DK"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SzPts val="1200"/>
                <a:buNone/>
              </a:p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da-DK"/>
              <a:t>Bemærk: Dette er den mest skrabede version af undervisning i point-tildeling for det enkelte spil. Herved bliver kursisterne ikke trukket igennem beregning af disse. I stedet er materialet om pointberegning og udvidet bonus forståelse indført i ”Lektion 4, Bonus og pointberegning, udvidet”.  Den enkelte bridgelærer opfordres derefter til at vælge hvornår kursisterne skal indføres i dette. </a:t>
            </a:r>
            <a:endParaRPr/>
          </a:p>
        </p:txBody>
      </p:sp>
      <p:sp>
        <p:nvSpPr>
          <p:cNvPr id="345" name="Google Shape;345;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a-DK"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SzPts val="1200"/>
                <a:buNone/>
              </a:p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a-DK"/>
              <a:t>HUSK eksempelt med 2hj/3hj med 9 stik giver samme score!</a:t>
            </a:r>
            <a:endParaRPr/>
          </a:p>
        </p:txBody>
      </p:sp>
      <p:sp>
        <p:nvSpPr>
          <p:cNvPr id="414" name="Google Shape;4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5" name="Google Shape;42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da-DK"/>
              <a:t>Bemærk at når antallet af TP vises for de tre eksempler, så sættes der også et meget udvasket x i hjerter farven, som gerne skulle antyde antallet af tomme pladser, som potentielt kan udnyttes til at lave en trumfning. </a:t>
            </a:r>
            <a:endParaRPr/>
          </a:p>
        </p:txBody>
      </p:sp>
      <p:sp>
        <p:nvSpPr>
          <p:cNvPr id="433" name="Google Shape;433;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a-DK"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SzPts val="1200"/>
                <a:buNone/>
              </a:pPr>
              <a:t>22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da-DK"/>
              <a:t>Det er lidt indviklet med at man ikke kan tælle TP for Kx, Dx, Bx, og de kan helt sikkert ikke huske alle detaljerne. Men det gøre helller ikke så meget – bare de på sigt har nogle gode retningslinjer. </a:t>
            </a:r>
            <a:endParaRPr/>
          </a:p>
        </p:txBody>
      </p:sp>
      <p:sp>
        <p:nvSpPr>
          <p:cNvPr id="478" name="Google Shape;478;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a-DK"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SzPts val="1200"/>
                <a:buNone/>
              </a:p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Google Shape;503;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504" name="Google Shape;504;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a-DK"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SzPts val="1200"/>
                <a:buNone/>
              </a:p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549" name="Google Shape;549;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a-DK"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SzPts val="1200"/>
                <a:buNone/>
              </a:pPr>
              <a:t>25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2" name="Google Shape;582;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9" name="Google Shape;589;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15"/>
        <p:cNvGrpSpPr/>
        <p:nvPr/>
      </p:nvGrpSpPr>
      <p:grpSpPr>
        <a:xfrm>
          <a:off x="0" y="0"/>
          <a:ext cx="0" cy="0"/>
          <a:chOff x="0" y="0"/>
          <a:chExt cx="0" cy="0"/>
        </a:xfrm>
      </p:grpSpPr>
      <p:sp>
        <p:nvSpPr>
          <p:cNvPr id="16" name="Google Shape;16;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21"/>
        <p:cNvGrpSpPr/>
        <p:nvPr/>
      </p:nvGrpSpPr>
      <p:grpSpPr>
        <a:xfrm>
          <a:off x="0" y="0"/>
          <a:ext cx="0" cy="0"/>
          <a:chOff x="0" y="0"/>
          <a:chExt cx="0" cy="0"/>
        </a:xfrm>
      </p:grpSpPr>
      <p:sp>
        <p:nvSpPr>
          <p:cNvPr id="22" name="Google Shape;2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9"/>
          <p:cNvSpPr>
            <a:spLocks noGrp="1"/>
          </p:cNvSpPr>
          <p:nvPr>
            <p:ph type="pic" idx="2"/>
          </p:nvPr>
        </p:nvSpPr>
        <p:spPr>
          <a:xfrm>
            <a:off x="5183188" y="987425"/>
            <a:ext cx="6172200" cy="4873625"/>
          </a:xfrm>
          <a:prstGeom prst="rect">
            <a:avLst/>
          </a:prstGeom>
          <a:noFill/>
          <a:ln>
            <a:noFill/>
          </a:ln>
        </p:spPr>
      </p:sp>
      <p:sp>
        <p:nvSpPr>
          <p:cNvPr id="24" name="Google Shape;2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5" name="Google Shape;2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28"/>
        <p:cNvGrpSpPr/>
        <p:nvPr/>
      </p:nvGrpSpPr>
      <p:grpSpPr>
        <a:xfrm>
          <a:off x="0" y="0"/>
          <a:ext cx="0" cy="0"/>
          <a:chOff x="0" y="0"/>
          <a:chExt cx="0" cy="0"/>
        </a:xfrm>
      </p:grpSpPr>
      <p:sp>
        <p:nvSpPr>
          <p:cNvPr id="29" name="Google Shape;2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32"/>
        <p:cNvGrpSpPr/>
        <p:nvPr/>
      </p:nvGrpSpPr>
      <p:grpSpPr>
        <a:xfrm>
          <a:off x="0" y="0"/>
          <a:ext cx="0" cy="0"/>
          <a:chOff x="0" y="0"/>
          <a:chExt cx="0" cy="0"/>
        </a:xfrm>
      </p:grpSpPr>
      <p:sp>
        <p:nvSpPr>
          <p:cNvPr id="33" name="Google Shape;33;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5" name="Google Shape;35;p2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6" name="Google Shape;3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39"/>
        <p:cNvGrpSpPr/>
        <p:nvPr/>
      </p:nvGrpSpPr>
      <p:grpSpPr>
        <a:xfrm>
          <a:off x="0" y="0"/>
          <a:ext cx="0" cy="0"/>
          <a:chOff x="0" y="0"/>
          <a:chExt cx="0" cy="0"/>
        </a:xfrm>
      </p:grpSpPr>
      <p:sp>
        <p:nvSpPr>
          <p:cNvPr id="40" name="Google Shape;4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45"/>
        <p:cNvGrpSpPr/>
        <p:nvPr/>
      </p:nvGrpSpPr>
      <p:grpSpPr>
        <a:xfrm>
          <a:off x="0" y="0"/>
          <a:ext cx="0" cy="0"/>
          <a:chOff x="0" y="0"/>
          <a:chExt cx="0" cy="0"/>
        </a:xfrm>
      </p:grpSpPr>
      <p:sp>
        <p:nvSpPr>
          <p:cNvPr id="46" name="Google Shape;46;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8" name="Google Shape;4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51"/>
        <p:cNvGrpSpPr/>
        <p:nvPr/>
      </p:nvGrpSpPr>
      <p:grpSpPr>
        <a:xfrm>
          <a:off x="0" y="0"/>
          <a:ext cx="0" cy="0"/>
          <a:chOff x="0" y="0"/>
          <a:chExt cx="0" cy="0"/>
        </a:xfrm>
      </p:grpSpPr>
      <p:sp>
        <p:nvSpPr>
          <p:cNvPr id="52" name="Google Shape;5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58"/>
        <p:cNvGrpSpPr/>
        <p:nvPr/>
      </p:nvGrpSpPr>
      <p:grpSpPr>
        <a:xfrm>
          <a:off x="0" y="0"/>
          <a:ext cx="0" cy="0"/>
          <a:chOff x="0" y="0"/>
          <a:chExt cx="0" cy="0"/>
        </a:xfrm>
      </p:grpSpPr>
      <p:sp>
        <p:nvSpPr>
          <p:cNvPr id="59" name="Google Shape;59;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3" name="Google Shape;63;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67"/>
        <p:cNvGrpSpPr/>
        <p:nvPr/>
      </p:nvGrpSpPr>
      <p:grpSpPr>
        <a:xfrm>
          <a:off x="0" y="0"/>
          <a:ext cx="0" cy="0"/>
          <a:chOff x="0" y="0"/>
          <a:chExt cx="0" cy="0"/>
        </a:xfrm>
      </p:grpSpPr>
      <p:sp>
        <p:nvSpPr>
          <p:cNvPr id="68" name="Google Shape;68;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90"/>
        <p:cNvGrpSpPr/>
        <p:nvPr/>
      </p:nvGrpSpPr>
      <p:grpSpPr>
        <a:xfrm>
          <a:off x="0" y="0"/>
          <a:ext cx="0" cy="0"/>
          <a:chOff x="0" y="0"/>
          <a:chExt cx="0" cy="0"/>
        </a:xfrm>
      </p:grpSpPr>
      <p:sp>
        <p:nvSpPr>
          <p:cNvPr id="91" name="Google Shape;91;p4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4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3" name="Google Shape;93;p4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4" name="Google Shape;94;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97"/>
        <p:cNvGrpSpPr/>
        <p:nvPr/>
      </p:nvGrpSpPr>
      <p:grpSpPr>
        <a:xfrm>
          <a:off x="0" y="0"/>
          <a:ext cx="0" cy="0"/>
          <a:chOff x="0" y="0"/>
          <a:chExt cx="0" cy="0"/>
        </a:xfrm>
      </p:grpSpPr>
      <p:sp>
        <p:nvSpPr>
          <p:cNvPr id="98" name="Google Shape;98;p4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4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0" name="Google Shape;100;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103"/>
        <p:cNvGrpSpPr/>
        <p:nvPr/>
      </p:nvGrpSpPr>
      <p:grpSpPr>
        <a:xfrm>
          <a:off x="0" y="0"/>
          <a:ext cx="0" cy="0"/>
          <a:chOff x="0" y="0"/>
          <a:chExt cx="0" cy="0"/>
        </a:xfrm>
      </p:grpSpPr>
      <p:sp>
        <p:nvSpPr>
          <p:cNvPr id="104" name="Google Shape;104;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4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109"/>
        <p:cNvGrpSpPr/>
        <p:nvPr/>
      </p:nvGrpSpPr>
      <p:grpSpPr>
        <a:xfrm>
          <a:off x="0" y="0"/>
          <a:ext cx="0" cy="0"/>
          <a:chOff x="0" y="0"/>
          <a:chExt cx="0" cy="0"/>
        </a:xfrm>
      </p:grpSpPr>
      <p:sp>
        <p:nvSpPr>
          <p:cNvPr id="110" name="Google Shape;110;p4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4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2" name="Google Shape;112;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115"/>
        <p:cNvGrpSpPr/>
        <p:nvPr/>
      </p:nvGrpSpPr>
      <p:grpSpPr>
        <a:xfrm>
          <a:off x="0" y="0"/>
          <a:ext cx="0" cy="0"/>
          <a:chOff x="0" y="0"/>
          <a:chExt cx="0" cy="0"/>
        </a:xfrm>
      </p:grpSpPr>
      <p:sp>
        <p:nvSpPr>
          <p:cNvPr id="116" name="Google Shape;116;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5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5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122"/>
        <p:cNvGrpSpPr/>
        <p:nvPr/>
      </p:nvGrpSpPr>
      <p:grpSpPr>
        <a:xfrm>
          <a:off x="0" y="0"/>
          <a:ext cx="0" cy="0"/>
          <a:chOff x="0" y="0"/>
          <a:chExt cx="0" cy="0"/>
        </a:xfrm>
      </p:grpSpPr>
      <p:sp>
        <p:nvSpPr>
          <p:cNvPr id="123" name="Google Shape;123;p5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4" name="Google Shape;124;p5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5" name="Google Shape;125;p5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6" name="Google Shape;126;p5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7" name="Google Shape;127;p5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131"/>
        <p:cNvGrpSpPr/>
        <p:nvPr/>
      </p:nvGrpSpPr>
      <p:grpSpPr>
        <a:xfrm>
          <a:off x="0" y="0"/>
          <a:ext cx="0" cy="0"/>
          <a:chOff x="0" y="0"/>
          <a:chExt cx="0" cy="0"/>
        </a:xfrm>
      </p:grpSpPr>
      <p:sp>
        <p:nvSpPr>
          <p:cNvPr id="132" name="Google Shape;132;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136"/>
        <p:cNvGrpSpPr/>
        <p:nvPr/>
      </p:nvGrpSpPr>
      <p:grpSpPr>
        <a:xfrm>
          <a:off x="0" y="0"/>
          <a:ext cx="0" cy="0"/>
          <a:chOff x="0" y="0"/>
          <a:chExt cx="0" cy="0"/>
        </a:xfrm>
      </p:grpSpPr>
      <p:sp>
        <p:nvSpPr>
          <p:cNvPr id="137" name="Google Shape;137;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140"/>
        <p:cNvGrpSpPr/>
        <p:nvPr/>
      </p:nvGrpSpPr>
      <p:grpSpPr>
        <a:xfrm>
          <a:off x="0" y="0"/>
          <a:ext cx="0" cy="0"/>
          <a:chOff x="0" y="0"/>
          <a:chExt cx="0" cy="0"/>
        </a:xfrm>
      </p:grpSpPr>
      <p:sp>
        <p:nvSpPr>
          <p:cNvPr id="141" name="Google Shape;141;p5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4"/>
          <p:cNvSpPr>
            <a:spLocks noGrp="1"/>
          </p:cNvSpPr>
          <p:nvPr>
            <p:ph type="pic" idx="2"/>
          </p:nvPr>
        </p:nvSpPr>
        <p:spPr>
          <a:xfrm>
            <a:off x="5183188" y="987425"/>
            <a:ext cx="6172200" cy="4873625"/>
          </a:xfrm>
          <a:prstGeom prst="rect">
            <a:avLst/>
          </a:prstGeom>
          <a:noFill/>
          <a:ln>
            <a:noFill/>
          </a:ln>
        </p:spPr>
      </p:sp>
      <p:sp>
        <p:nvSpPr>
          <p:cNvPr id="143" name="Google Shape;143;p5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147"/>
        <p:cNvGrpSpPr/>
        <p:nvPr/>
      </p:nvGrpSpPr>
      <p:grpSpPr>
        <a:xfrm>
          <a:off x="0" y="0"/>
          <a:ext cx="0" cy="0"/>
          <a:chOff x="0" y="0"/>
          <a:chExt cx="0" cy="0"/>
        </a:xfrm>
      </p:grpSpPr>
      <p:sp>
        <p:nvSpPr>
          <p:cNvPr id="148" name="Google Shape;148;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5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153"/>
        <p:cNvGrpSpPr/>
        <p:nvPr/>
      </p:nvGrpSpPr>
      <p:grpSpPr>
        <a:xfrm>
          <a:off x="0" y="0"/>
          <a:ext cx="0" cy="0"/>
          <a:chOff x="0" y="0"/>
          <a:chExt cx="0" cy="0"/>
        </a:xfrm>
      </p:grpSpPr>
      <p:sp>
        <p:nvSpPr>
          <p:cNvPr id="154" name="Google Shape;154;p5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5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8" name="Google Shape;88;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9" name="Google Shape;89;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a-DK"/>
              <a:pPr marL="0" lvl="0" indent="0" algn="r" rtl="0">
                <a:spcBef>
                  <a:spcPts val="0"/>
                </a:spcBef>
                <a:spcAft>
                  <a:spcPts val="0"/>
                </a:spcAft>
                <a:buNone/>
              </a:pPr>
              <a:t>‹nr.›</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qNzpjlAKvMY"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zlkAsXtX_Dg"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52;p13">
            <a:extLst>
              <a:ext uri="{FF2B5EF4-FFF2-40B4-BE49-F238E27FC236}">
                <a16:creationId xmlns:a16="http://schemas.microsoft.com/office/drawing/2014/main" id="{26D8FF1F-2C46-A87D-D579-9D1DD08F5796}"/>
              </a:ext>
            </a:extLst>
          </p:cNvPr>
          <p:cNvSpPr txBox="1"/>
          <p:nvPr/>
        </p:nvSpPr>
        <p:spPr>
          <a:xfrm>
            <a:off x="887203" y="464904"/>
            <a:ext cx="10515600" cy="9128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dirty="0">
                <a:solidFill>
                  <a:schemeClr val="dk1"/>
                </a:solidFill>
                <a:latin typeface="Calibri"/>
                <a:ea typeface="Calibri"/>
                <a:cs typeface="Calibri"/>
                <a:sym typeface="Calibri"/>
              </a:rPr>
              <a:t>Repetition – lektion 2</a:t>
            </a:r>
            <a:endParaRPr sz="1400" b="0" i="0" u="none" strike="noStrike" cap="none" dirty="0">
              <a:solidFill>
                <a:srgbClr val="000000"/>
              </a:solidFill>
              <a:latin typeface="Arial"/>
              <a:ea typeface="Arial"/>
              <a:cs typeface="Arial"/>
              <a:sym typeface="Arial"/>
            </a:endParaRPr>
          </a:p>
        </p:txBody>
      </p:sp>
      <p:sp>
        <p:nvSpPr>
          <p:cNvPr id="3" name="Tekstfelt 2">
            <a:extLst>
              <a:ext uri="{FF2B5EF4-FFF2-40B4-BE49-F238E27FC236}">
                <a16:creationId xmlns:a16="http://schemas.microsoft.com/office/drawing/2014/main" id="{37A2E401-7002-9A96-20F3-223BAA22E0FE}"/>
              </a:ext>
            </a:extLst>
          </p:cNvPr>
          <p:cNvSpPr txBox="1"/>
          <p:nvPr/>
        </p:nvSpPr>
        <p:spPr>
          <a:xfrm>
            <a:off x="963168" y="1475232"/>
            <a:ext cx="10850880" cy="4524315"/>
          </a:xfrm>
          <a:prstGeom prst="rect">
            <a:avLst/>
          </a:prstGeom>
          <a:noFill/>
        </p:spPr>
        <p:txBody>
          <a:bodyPr wrap="square" rtlCol="0">
            <a:spAutoFit/>
          </a:bodyPr>
          <a:lstStyle/>
          <a:p>
            <a:pPr marL="285750" indent="-285750">
              <a:buFontTx/>
              <a:buChar char="-"/>
            </a:pPr>
            <a:r>
              <a:rPr lang="da-DK" sz="2400" dirty="0">
                <a:latin typeface="Calibri" panose="020F0502020204030204" pitchFamily="34" charset="0"/>
                <a:ea typeface="Calibri" panose="020F0502020204030204" pitchFamily="34" charset="0"/>
                <a:cs typeface="Calibri" panose="020F0502020204030204" pitchFamily="34" charset="0"/>
              </a:rPr>
              <a:t>Når man spiller </a:t>
            </a:r>
            <a:r>
              <a:rPr lang="da-DK" sz="2400" b="1" dirty="0">
                <a:latin typeface="Calibri" panose="020F0502020204030204" pitchFamily="34" charset="0"/>
                <a:ea typeface="Calibri" panose="020F0502020204030204" pitchFamily="34" charset="0"/>
                <a:cs typeface="Calibri" panose="020F0502020204030204" pitchFamily="34" charset="0"/>
              </a:rPr>
              <a:t>uden trumf </a:t>
            </a:r>
            <a:r>
              <a:rPr lang="da-DK" sz="2400" dirty="0">
                <a:latin typeface="Calibri" panose="020F0502020204030204" pitchFamily="34" charset="0"/>
                <a:ea typeface="Calibri" panose="020F0502020204030204" pitchFamily="34" charset="0"/>
                <a:cs typeface="Calibri" panose="020F0502020204030204" pitchFamily="34" charset="0"/>
              </a:rPr>
              <a:t>(UT/NT), så har alle farver samme værdi</a:t>
            </a:r>
          </a:p>
          <a:p>
            <a:pPr marL="285750" indent="-285750">
              <a:buFontTx/>
              <a:buChar char="-"/>
            </a:pPr>
            <a:r>
              <a:rPr lang="da-DK" sz="2400" dirty="0">
                <a:latin typeface="Calibri" panose="020F0502020204030204" pitchFamily="34" charset="0"/>
                <a:ea typeface="Calibri" panose="020F0502020204030204" pitchFamily="34" charset="0"/>
                <a:cs typeface="Calibri" panose="020F0502020204030204" pitchFamily="34" charset="0"/>
              </a:rPr>
              <a:t>I spillet </a:t>
            </a:r>
            <a:r>
              <a:rPr lang="da-DK" sz="2400" b="1" dirty="0">
                <a:latin typeface="Calibri" panose="020F0502020204030204" pitchFamily="34" charset="0"/>
                <a:ea typeface="Calibri" panose="020F0502020204030204" pitchFamily="34" charset="0"/>
                <a:cs typeface="Calibri" panose="020F0502020204030204" pitchFamily="34" charset="0"/>
              </a:rPr>
              <a:t>med trumf</a:t>
            </a:r>
            <a:r>
              <a:rPr lang="da-DK" sz="2400" dirty="0">
                <a:latin typeface="Calibri" panose="020F0502020204030204" pitchFamily="34" charset="0"/>
                <a:ea typeface="Calibri" panose="020F0502020204030204" pitchFamily="34" charset="0"/>
                <a:cs typeface="Calibri" panose="020F0502020204030204" pitchFamily="34" charset="0"/>
              </a:rPr>
              <a:t>, så har en udvalgt farve højere værdi </a:t>
            </a:r>
          </a:p>
          <a:p>
            <a:pPr marL="285750" indent="-285750">
              <a:buFontTx/>
              <a:buChar char="-"/>
            </a:pPr>
            <a:r>
              <a:rPr lang="en-US" sz="2400" dirty="0" err="1">
                <a:latin typeface="Calibri" panose="020F0502020204030204" pitchFamily="34" charset="0"/>
                <a:ea typeface="Calibri" panose="020F0502020204030204" pitchFamily="34" charset="0"/>
                <a:cs typeface="Calibri" panose="020F0502020204030204" pitchFamily="34" charset="0"/>
              </a:rPr>
              <a:t>Spilfører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bør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ofte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trække</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modpartens</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trumfer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således</a:t>
            </a:r>
            <a:r>
              <a:rPr lang="en-US" sz="2400" dirty="0">
                <a:latin typeface="Calibri" panose="020F0502020204030204" pitchFamily="34" charset="0"/>
                <a:ea typeface="Calibri" panose="020F0502020204030204" pitchFamily="34" charset="0"/>
                <a:cs typeface="Calibri" panose="020F0502020204030204" pitchFamily="34" charset="0"/>
              </a:rPr>
              <a:t> at de </a:t>
            </a:r>
            <a:r>
              <a:rPr lang="en-US" sz="2400" dirty="0" err="1">
                <a:latin typeface="Calibri" panose="020F0502020204030204" pitchFamily="34" charset="0"/>
                <a:ea typeface="Calibri" panose="020F0502020204030204" pitchFamily="34" charset="0"/>
                <a:cs typeface="Calibri" panose="020F0502020204030204" pitchFamily="34" charset="0"/>
              </a:rPr>
              <a:t>ikke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trumfer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hendes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stik</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i</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utide</a:t>
            </a:r>
            <a:r>
              <a:rPr lang="en-US" sz="2400" dirty="0">
                <a:latin typeface="Calibri" panose="020F0502020204030204" pitchFamily="34" charset="0"/>
                <a:ea typeface="Calibri" panose="020F0502020204030204" pitchFamily="34" charset="0"/>
                <a:cs typeface="Calibri" panose="020F0502020204030204" pitchFamily="34" charset="0"/>
              </a:rPr>
              <a:t>.</a:t>
            </a:r>
          </a:p>
          <a:p>
            <a:pPr marL="285750" indent="-285750">
              <a:buFontTx/>
              <a:buChar char="-"/>
            </a:pPr>
            <a:r>
              <a:rPr lang="en-US" sz="2400" dirty="0" err="1">
                <a:latin typeface="Calibri" panose="020F0502020204030204" pitchFamily="34" charset="0"/>
                <a:ea typeface="Calibri" panose="020F0502020204030204" pitchFamily="34" charset="0"/>
                <a:cs typeface="Calibri" panose="020F0502020204030204" pitchFamily="34" charset="0"/>
              </a:rPr>
              <a:t>Spilfører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bør</a:t>
            </a:r>
            <a:r>
              <a:rPr lang="en-US" sz="2400" dirty="0">
                <a:latin typeface="Calibri" panose="020F0502020204030204" pitchFamily="34" charset="0"/>
                <a:ea typeface="Calibri" panose="020F0502020204030204" pitchFamily="34" charset="0"/>
                <a:cs typeface="Calibri" panose="020F0502020204030204" pitchFamily="34" charset="0"/>
              </a:rPr>
              <a:t> dog </a:t>
            </a:r>
            <a:r>
              <a:rPr lang="en-US" sz="2400" dirty="0" err="1">
                <a:latin typeface="Calibri" panose="020F0502020204030204" pitchFamily="34" charset="0"/>
                <a:ea typeface="Calibri" panose="020F0502020204030204" pitchFamily="34" charset="0"/>
                <a:cs typeface="Calibri" panose="020F0502020204030204" pitchFamily="34" charset="0"/>
              </a:rPr>
              <a:t>overveje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hvorvidt</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bordet</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kan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trumfe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spilførers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tabere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err="1">
                <a:latin typeface="Calibri" panose="020F0502020204030204" pitchFamily="34" charset="0"/>
                <a:ea typeface="Calibri" panose="020F0502020204030204" pitchFamily="34" charset="0"/>
                <a:cs typeface="Calibri" panose="020F0502020204030204" pitchFamily="34" charset="0"/>
              </a:rPr>
              <a:t>inden</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der </a:t>
            </a:r>
            <a:r>
              <a:rPr lang="en-US" sz="2400" dirty="0" err="1">
                <a:latin typeface="Calibri" panose="020F0502020204030204" pitchFamily="34" charset="0"/>
                <a:ea typeface="Calibri" panose="020F0502020204030204" pitchFamily="34" charset="0"/>
                <a:cs typeface="Calibri" panose="020F0502020204030204" pitchFamily="34" charset="0"/>
              </a:rPr>
              <a:t>trækkes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trumf</a:t>
            </a:r>
            <a:r>
              <a:rPr lang="en-US" sz="2400" dirty="0">
                <a:latin typeface="Calibri" panose="020F0502020204030204" pitchFamily="34" charset="0"/>
                <a:ea typeface="Calibri" panose="020F0502020204030204" pitchFamily="34" charset="0"/>
                <a:cs typeface="Calibri" panose="020F0502020204030204" pitchFamily="34" charset="0"/>
              </a:rPr>
              <a:t>.</a:t>
            </a:r>
          </a:p>
          <a:p>
            <a:pPr marL="285750" indent="-285750">
              <a:buFontTx/>
              <a:buChar char="-"/>
            </a:pPr>
            <a:r>
              <a:rPr lang="en-US" sz="2400" dirty="0" err="1">
                <a:latin typeface="Calibri" panose="020F0502020204030204" pitchFamily="34" charset="0"/>
                <a:ea typeface="Calibri" panose="020F0502020204030204" pitchFamily="34" charset="0"/>
                <a:cs typeface="Calibri" panose="020F0502020204030204" pitchFamily="34" charset="0"/>
              </a:rPr>
              <a:t>Fokuser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på</a:t>
            </a:r>
            <a:r>
              <a:rPr lang="en-US" sz="2400" dirty="0">
                <a:latin typeface="Calibri" panose="020F0502020204030204" pitchFamily="34" charset="0"/>
                <a:ea typeface="Calibri" panose="020F0502020204030204" pitchFamily="34" charset="0"/>
                <a:cs typeface="Calibri" panose="020F0502020204030204" pitchFamily="34" charset="0"/>
              </a:rPr>
              <a:t> at </a:t>
            </a:r>
            <a:r>
              <a:rPr lang="en-US" sz="2400" dirty="0" err="1">
                <a:latin typeface="Calibri" panose="020F0502020204030204" pitchFamily="34" charset="0"/>
                <a:ea typeface="Calibri" panose="020F0502020204030204" pitchFamily="34" charset="0"/>
                <a:cs typeface="Calibri" panose="020F0502020204030204" pitchFamily="34" charset="0"/>
              </a:rPr>
              <a:t>tælle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modpartens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trumf</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285750" indent="-285750">
              <a:buFontTx/>
              <a:buChar char="-"/>
            </a:pPr>
            <a:r>
              <a:rPr lang="en-US" sz="2400" dirty="0">
                <a:latin typeface="Calibri" panose="020F0502020204030204" pitchFamily="34" charset="0"/>
                <a:ea typeface="Calibri" panose="020F0502020204030204" pitchFamily="34" charset="0"/>
                <a:cs typeface="Calibri" panose="020F0502020204030204" pitchFamily="34" charset="0"/>
              </a:rPr>
              <a:t>En </a:t>
            </a:r>
            <a:r>
              <a:rPr lang="en-US" sz="2400" b="1" dirty="0" err="1">
                <a:latin typeface="Calibri" panose="020F0502020204030204" pitchFamily="34" charset="0"/>
                <a:ea typeface="Calibri" panose="020F0502020204030204" pitchFamily="34" charset="0"/>
                <a:cs typeface="Calibri" panose="020F0502020204030204" pitchFamily="34" charset="0"/>
              </a:rPr>
              <a:t>taber</a:t>
            </a:r>
            <a:r>
              <a:rPr lang="en-US" sz="2400" dirty="0">
                <a:latin typeface="Calibri" panose="020F0502020204030204" pitchFamily="34" charset="0"/>
                <a:ea typeface="Calibri" panose="020F0502020204030204" pitchFamily="34" charset="0"/>
                <a:cs typeface="Calibri" panose="020F0502020204030204" pitchFamily="34" charset="0"/>
              </a:rPr>
              <a:t> er et </a:t>
            </a:r>
            <a:r>
              <a:rPr lang="en-US" sz="2400" dirty="0" err="1">
                <a:latin typeface="Calibri" panose="020F0502020204030204" pitchFamily="34" charset="0"/>
                <a:ea typeface="Calibri" panose="020F0502020204030204" pitchFamily="34" charset="0"/>
                <a:cs typeface="Calibri" panose="020F0502020204030204" pitchFamily="34" charset="0"/>
              </a:rPr>
              <a:t>stik</a:t>
            </a:r>
            <a:r>
              <a:rPr lang="en-US" sz="2400" dirty="0">
                <a:latin typeface="Calibri" panose="020F0502020204030204" pitchFamily="34" charset="0"/>
                <a:ea typeface="Calibri" panose="020F0502020204030204" pitchFamily="34" charset="0"/>
                <a:cs typeface="Calibri" panose="020F0502020204030204" pitchFamily="34" charset="0"/>
              </a:rPr>
              <a:t> man </a:t>
            </a:r>
            <a:r>
              <a:rPr lang="en-US" sz="2400" dirty="0" err="1">
                <a:latin typeface="Calibri" panose="020F0502020204030204" pitchFamily="34" charset="0"/>
                <a:ea typeface="Calibri" panose="020F0502020204030204" pitchFamily="34" charset="0"/>
                <a:cs typeface="Calibri" panose="020F0502020204030204" pitchFamily="34" charset="0"/>
              </a:rPr>
              <a:t>regner</a:t>
            </a:r>
            <a:r>
              <a:rPr lang="en-US" sz="2400" dirty="0">
                <a:latin typeface="Calibri" panose="020F0502020204030204" pitchFamily="34" charset="0"/>
                <a:ea typeface="Calibri" panose="020F0502020204030204" pitchFamily="34" charset="0"/>
                <a:cs typeface="Calibri" panose="020F0502020204030204" pitchFamily="34" charset="0"/>
              </a:rPr>
              <a:t> med at </a:t>
            </a:r>
            <a:r>
              <a:rPr lang="en-US" sz="2400" dirty="0" err="1">
                <a:latin typeface="Calibri" panose="020F0502020204030204" pitchFamily="34" charset="0"/>
                <a:ea typeface="Calibri" panose="020F0502020204030204" pitchFamily="34" charset="0"/>
                <a:cs typeface="Calibri" panose="020F0502020204030204" pitchFamily="34" charset="0"/>
              </a:rPr>
              <a:t>modparten</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kan</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vinde</a:t>
            </a:r>
            <a:r>
              <a:rPr lang="en-US" sz="2400" dirty="0">
                <a:latin typeface="Calibri" panose="020F0502020204030204" pitchFamily="34" charset="0"/>
                <a:ea typeface="Calibri" panose="020F0502020204030204" pitchFamily="34" charset="0"/>
                <a:cs typeface="Calibri" panose="020F0502020204030204" pitchFamily="34" charset="0"/>
              </a:rPr>
              <a:t>.</a:t>
            </a:r>
          </a:p>
          <a:p>
            <a:pPr marL="285750" indent="-285750">
              <a:buFontTx/>
              <a:buChar char="-"/>
            </a:pPr>
            <a:r>
              <a:rPr lang="en-US" sz="2400" dirty="0">
                <a:latin typeface="Calibri" panose="020F0502020204030204" pitchFamily="34" charset="0"/>
                <a:ea typeface="Calibri" panose="020F0502020204030204" pitchFamily="34" charset="0"/>
                <a:cs typeface="Calibri" panose="020F0502020204030204" pitchFamily="34" charset="0"/>
              </a:rPr>
              <a:t>Man </a:t>
            </a:r>
            <a:r>
              <a:rPr lang="en-US" sz="2400" dirty="0" err="1">
                <a:latin typeface="Calibri" panose="020F0502020204030204" pitchFamily="34" charset="0"/>
                <a:ea typeface="Calibri" panose="020F0502020204030204" pitchFamily="34" charset="0"/>
                <a:cs typeface="Calibri" panose="020F0502020204030204" pitchFamily="34" charset="0"/>
              </a:rPr>
              <a:t>kan</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ofte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få</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flere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stik</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i</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trumf</a:t>
            </a:r>
            <a:r>
              <a:rPr lang="en-US" sz="2400" dirty="0">
                <a:latin typeface="Calibri" panose="020F0502020204030204" pitchFamily="34" charset="0"/>
                <a:ea typeface="Calibri" panose="020F0502020204030204" pitchFamily="34" charset="0"/>
                <a:cs typeface="Calibri" panose="020F0502020204030204" pitchFamily="34" charset="0"/>
              </a:rPr>
              <a:t> </a:t>
            </a:r>
          </a:p>
          <a:p>
            <a:pPr marL="285750" indent="-285750">
              <a:buFontTx/>
              <a:buChar char="-"/>
            </a:pPr>
            <a:r>
              <a:rPr lang="da-DK" sz="2400" b="0" u="none" strike="noStrike" cap="none" dirty="0">
                <a:solidFill>
                  <a:schemeClr val="dk1"/>
                </a:solidFill>
                <a:latin typeface="Calibri"/>
                <a:ea typeface="Calibri"/>
                <a:cs typeface="Calibri"/>
                <a:sym typeface="Calibri"/>
              </a:rPr>
              <a:t>Et </a:t>
            </a:r>
            <a:r>
              <a:rPr lang="da-DK" sz="2400" b="1" u="none" strike="noStrike" cap="none" dirty="0">
                <a:solidFill>
                  <a:schemeClr val="dk1"/>
                </a:solidFill>
                <a:latin typeface="Calibri"/>
                <a:ea typeface="Calibri"/>
                <a:cs typeface="Calibri"/>
                <a:sym typeface="Calibri"/>
              </a:rPr>
              <a:t>opspil </a:t>
            </a:r>
            <a:r>
              <a:rPr lang="da-DK" sz="2400" b="0" u="none" strike="noStrike" cap="none" dirty="0">
                <a:solidFill>
                  <a:schemeClr val="dk1"/>
                </a:solidFill>
                <a:latin typeface="Calibri"/>
                <a:ea typeface="Calibri"/>
                <a:cs typeface="Calibri"/>
                <a:sym typeface="Calibri"/>
              </a:rPr>
              <a:t>er et </a:t>
            </a:r>
            <a:r>
              <a:rPr lang="da-DK" sz="2400" b="0" i="0" u="none" strike="noStrike" cap="none" dirty="0">
                <a:solidFill>
                  <a:schemeClr val="dk1"/>
                </a:solidFill>
                <a:latin typeface="Calibri"/>
                <a:ea typeface="Calibri"/>
                <a:cs typeface="Calibri"/>
                <a:sym typeface="Calibri"/>
              </a:rPr>
              <a:t>forsøg på at fange en af modstandernes honnører i plads.</a:t>
            </a:r>
          </a:p>
          <a:p>
            <a:pPr marL="285750" indent="-285750">
              <a:buFontTx/>
              <a:buChar char="-"/>
            </a:pPr>
            <a:r>
              <a:rPr lang="da-DK" sz="2400" dirty="0">
                <a:solidFill>
                  <a:schemeClr val="dk1"/>
                </a:solidFill>
                <a:latin typeface="Calibri"/>
                <a:ea typeface="Calibri"/>
                <a:cs typeface="Calibri"/>
                <a:sym typeface="Calibri"/>
              </a:rPr>
              <a:t>En </a:t>
            </a:r>
            <a:r>
              <a:rPr lang="da-DK" sz="2400" b="1" dirty="0">
                <a:solidFill>
                  <a:schemeClr val="dk1"/>
                </a:solidFill>
                <a:latin typeface="Calibri"/>
                <a:ea typeface="Calibri"/>
                <a:cs typeface="Calibri"/>
                <a:sym typeface="Calibri"/>
              </a:rPr>
              <a:t>knibning er et specielt opspil</a:t>
            </a:r>
            <a:r>
              <a:rPr lang="da-DK" sz="2400" dirty="0">
                <a:solidFill>
                  <a:schemeClr val="dk1"/>
                </a:solidFill>
                <a:latin typeface="Calibri"/>
                <a:ea typeface="Calibri"/>
                <a:cs typeface="Calibri"/>
                <a:sym typeface="Calibri"/>
              </a:rPr>
              <a:t>, hvor modpartens honnører kommer i klemme.</a:t>
            </a:r>
            <a:endParaRPr lang="da-DK" sz="2400" b="0" i="0" u="none" strike="noStrike" cap="none" dirty="0">
              <a:solidFill>
                <a:schemeClr val="dk1"/>
              </a:solidFill>
              <a:latin typeface="Calibri"/>
              <a:ea typeface="Calibri"/>
              <a:cs typeface="Calibri"/>
              <a:sym typeface="Calibri"/>
            </a:endParaRPr>
          </a:p>
          <a:p>
            <a:pPr marL="285750" indent="-285750">
              <a:buFontTx/>
              <a:buChar char="-"/>
            </a:pP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Rektangel 3">
            <a:extLst>
              <a:ext uri="{FF2B5EF4-FFF2-40B4-BE49-F238E27FC236}">
                <a16:creationId xmlns:a16="http://schemas.microsoft.com/office/drawing/2014/main" id="{3355BA1F-F501-6E7C-A5A1-075EFA1FBADE}"/>
              </a:ext>
            </a:extLst>
          </p:cNvPr>
          <p:cNvSpPr/>
          <p:nvPr/>
        </p:nvSpPr>
        <p:spPr>
          <a:xfrm>
            <a:off x="963168" y="1085088"/>
            <a:ext cx="10850880" cy="390144"/>
          </a:xfrm>
          <a:prstGeom prst="rect">
            <a:avLst/>
          </a:prstGeom>
          <a:solidFill>
            <a:srgbClr val="FFEE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387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629774" y="338387"/>
            <a:ext cx="9973155" cy="6031265"/>
          </a:xfrm>
          <a:prstGeom prst="rect">
            <a:avLst/>
          </a:prstGeom>
          <a:noFill/>
          <a:ln w="9525">
            <a:noFill/>
            <a:miter lim="800000"/>
            <a:headEnd/>
            <a:tailEnd/>
          </a:ln>
          <a:effectLst/>
        </p:spPr>
      </p:pic>
      <p:sp>
        <p:nvSpPr>
          <p:cNvPr id="3" name="Rektangel 2"/>
          <p:cNvSpPr/>
          <p:nvPr/>
        </p:nvSpPr>
        <p:spPr>
          <a:xfrm>
            <a:off x="7839182" y="1982912"/>
            <a:ext cx="2239766" cy="277402"/>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p:cNvSpPr/>
          <p:nvPr/>
        </p:nvSpPr>
        <p:spPr>
          <a:xfrm>
            <a:off x="851043" y="2936695"/>
            <a:ext cx="2498332" cy="772275"/>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p:cNvSpPr/>
          <p:nvPr/>
        </p:nvSpPr>
        <p:spPr>
          <a:xfrm>
            <a:off x="859604" y="4393913"/>
            <a:ext cx="2274014" cy="558231"/>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p:cNvSpPr/>
          <p:nvPr/>
        </p:nvSpPr>
        <p:spPr>
          <a:xfrm>
            <a:off x="3179851" y="5619964"/>
            <a:ext cx="2274014" cy="511995"/>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348841" y="124663"/>
            <a:ext cx="8393112" cy="6592887"/>
          </a:xfrm>
          <a:prstGeom prst="rect">
            <a:avLst/>
          </a:prstGeom>
          <a:noFill/>
          <a:ln w="9525">
            <a:noFill/>
            <a:miter lim="800000"/>
            <a:headEnd/>
            <a:tailEnd/>
          </a:ln>
          <a:effectLst/>
        </p:spPr>
      </p:pic>
      <p:sp>
        <p:nvSpPr>
          <p:cNvPr id="4" name="Rektangel 3"/>
          <p:cNvSpPr/>
          <p:nvPr/>
        </p:nvSpPr>
        <p:spPr>
          <a:xfrm>
            <a:off x="2695253" y="419528"/>
            <a:ext cx="1917844" cy="648983"/>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ktangel 4"/>
          <p:cNvSpPr/>
          <p:nvPr/>
        </p:nvSpPr>
        <p:spPr>
          <a:xfrm>
            <a:off x="2703814" y="1650716"/>
            <a:ext cx="1917844" cy="445212"/>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p:cNvSpPr/>
          <p:nvPr/>
        </p:nvSpPr>
        <p:spPr>
          <a:xfrm>
            <a:off x="4643917" y="2635322"/>
            <a:ext cx="1917844" cy="498295"/>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p:cNvSpPr/>
          <p:nvPr/>
        </p:nvSpPr>
        <p:spPr>
          <a:xfrm>
            <a:off x="6553198" y="3691848"/>
            <a:ext cx="1917844" cy="705491"/>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p:cNvSpPr/>
          <p:nvPr/>
        </p:nvSpPr>
        <p:spPr>
          <a:xfrm>
            <a:off x="4630218" y="5436743"/>
            <a:ext cx="1917844" cy="203770"/>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p:cNvSpPr/>
          <p:nvPr/>
        </p:nvSpPr>
        <p:spPr>
          <a:xfrm>
            <a:off x="2768883" y="6349431"/>
            <a:ext cx="1917844" cy="203770"/>
          </a:xfrm>
          <a:prstGeom prst="rect">
            <a:avLst/>
          </a:prstGeom>
          <a:solidFill>
            <a:schemeClr val="accent6">
              <a:lumMod val="60000"/>
              <a:lumOff val="4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79B98DCF-BC1D-3E41-0995-DF65ABED97F4}"/>
              </a:ext>
            </a:extLst>
          </p:cNvPr>
          <p:cNvPicPr>
            <a:picLocks noChangeAspect="1"/>
          </p:cNvPicPr>
          <p:nvPr/>
        </p:nvPicPr>
        <p:blipFill>
          <a:blip r:embed="rId2"/>
          <a:srcRect r="20300"/>
          <a:stretch>
            <a:fillRect/>
          </a:stretch>
        </p:blipFill>
        <p:spPr>
          <a:xfrm>
            <a:off x="338413" y="802047"/>
            <a:ext cx="4568077" cy="3352241"/>
          </a:xfrm>
          <a:prstGeom prst="rect">
            <a:avLst/>
          </a:prstGeom>
        </p:spPr>
      </p:pic>
      <p:sp>
        <p:nvSpPr>
          <p:cNvPr id="13" name="Tekstfelt 12">
            <a:extLst>
              <a:ext uri="{FF2B5EF4-FFF2-40B4-BE49-F238E27FC236}">
                <a16:creationId xmlns:a16="http://schemas.microsoft.com/office/drawing/2014/main" id="{29F1BC7B-6460-8E4E-91A5-AAA1EF1BB346}"/>
              </a:ext>
            </a:extLst>
          </p:cNvPr>
          <p:cNvSpPr txBox="1"/>
          <p:nvPr/>
        </p:nvSpPr>
        <p:spPr>
          <a:xfrm>
            <a:off x="1184764" y="4291804"/>
            <a:ext cx="6097464" cy="400110"/>
          </a:xfrm>
          <a:prstGeom prst="rect">
            <a:avLst/>
          </a:prstGeom>
          <a:noFill/>
        </p:spPr>
        <p:txBody>
          <a:bodyPr wrap="square">
            <a:spAutoFit/>
          </a:bodyPr>
          <a:lstStyle/>
          <a:p>
            <a:r>
              <a:rPr lang="da-DK" sz="2000" dirty="0"/>
              <a:t>Øst er spilfører med ♠ som trumf. </a:t>
            </a:r>
          </a:p>
        </p:txBody>
      </p:sp>
      <p:sp>
        <p:nvSpPr>
          <p:cNvPr id="15" name="Tekstfelt 14">
            <a:extLst>
              <a:ext uri="{FF2B5EF4-FFF2-40B4-BE49-F238E27FC236}">
                <a16:creationId xmlns:a16="http://schemas.microsoft.com/office/drawing/2014/main" id="{343B9947-9089-63D9-278D-04707B5A1F06}"/>
              </a:ext>
            </a:extLst>
          </p:cNvPr>
          <p:cNvSpPr txBox="1"/>
          <p:nvPr/>
        </p:nvSpPr>
        <p:spPr>
          <a:xfrm>
            <a:off x="1184764" y="4838088"/>
            <a:ext cx="6097464" cy="646331"/>
          </a:xfrm>
          <a:prstGeom prst="rect">
            <a:avLst/>
          </a:prstGeom>
          <a:noFill/>
        </p:spPr>
        <p:txBody>
          <a:bodyPr wrap="square">
            <a:spAutoFit/>
          </a:bodyPr>
          <a:lstStyle/>
          <a:p>
            <a:r>
              <a:rPr lang="da-DK" sz="1800" dirty="0"/>
              <a:t>Syd spiller </a:t>
            </a:r>
            <a:r>
              <a:rPr lang="da-DK" sz="1800" dirty="0">
                <a:solidFill>
                  <a:srgbClr val="FF0000"/>
                </a:solidFill>
              </a:rPr>
              <a:t>♥</a:t>
            </a:r>
            <a:r>
              <a:rPr lang="da-DK" sz="1800" dirty="0"/>
              <a:t> K ud (højest af sekvens). </a:t>
            </a:r>
          </a:p>
          <a:p>
            <a:r>
              <a:rPr lang="da-DK" sz="1800" dirty="0"/>
              <a:t>Nord kalder med </a:t>
            </a:r>
            <a:r>
              <a:rPr lang="da-DK" sz="1800" dirty="0">
                <a:solidFill>
                  <a:srgbClr val="FF0000"/>
                </a:solidFill>
              </a:rPr>
              <a:t>♥</a:t>
            </a:r>
            <a:r>
              <a:rPr lang="da-DK" sz="1800" dirty="0"/>
              <a:t> 7 (laveste kort). </a:t>
            </a:r>
          </a:p>
        </p:txBody>
      </p:sp>
      <p:sp>
        <p:nvSpPr>
          <p:cNvPr id="17" name="Tekstfelt 16">
            <a:extLst>
              <a:ext uri="{FF2B5EF4-FFF2-40B4-BE49-F238E27FC236}">
                <a16:creationId xmlns:a16="http://schemas.microsoft.com/office/drawing/2014/main" id="{1B1F196B-7EE3-A437-91E3-CC4A7FB3B784}"/>
              </a:ext>
            </a:extLst>
          </p:cNvPr>
          <p:cNvSpPr txBox="1"/>
          <p:nvPr/>
        </p:nvSpPr>
        <p:spPr>
          <a:xfrm>
            <a:off x="5651255" y="1247600"/>
            <a:ext cx="6097464" cy="3139321"/>
          </a:xfrm>
          <a:prstGeom prst="rect">
            <a:avLst/>
          </a:prstGeom>
          <a:noFill/>
        </p:spPr>
        <p:txBody>
          <a:bodyPr wrap="square">
            <a:spAutoFit/>
          </a:bodyPr>
          <a:lstStyle/>
          <a:p>
            <a:r>
              <a:rPr lang="da-DK" sz="1800" dirty="0"/>
              <a:t>Udspillet stikkes med trumf på Bordet, og der spilles en lille </a:t>
            </a:r>
            <a:r>
              <a:rPr lang="da-DK" sz="1800" dirty="0">
                <a:solidFill>
                  <a:srgbClr val="FF0000"/>
                </a:solidFill>
              </a:rPr>
              <a:t>♦</a:t>
            </a:r>
            <a:r>
              <a:rPr lang="da-DK" sz="1800" dirty="0"/>
              <a:t> hjem til hånden. </a:t>
            </a:r>
          </a:p>
          <a:p>
            <a:endParaRPr lang="da-DK" sz="1800" dirty="0"/>
          </a:p>
          <a:p>
            <a:r>
              <a:rPr lang="da-DK" sz="1800" dirty="0"/>
              <a:t>Nu trumfes en næste </a:t>
            </a:r>
            <a:r>
              <a:rPr lang="da-DK" sz="1800" dirty="0">
                <a:solidFill>
                  <a:srgbClr val="FF0000"/>
                </a:solidFill>
              </a:rPr>
              <a:t>♥</a:t>
            </a:r>
            <a:r>
              <a:rPr lang="da-DK" sz="1800" dirty="0"/>
              <a:t> på bordet, igen med hjemgang </a:t>
            </a:r>
            <a:r>
              <a:rPr lang="da-DK" sz="1800" dirty="0">
                <a:solidFill>
                  <a:schemeClr val="tx1">
                    <a:lumMod val="95000"/>
                    <a:lumOff val="5000"/>
                  </a:schemeClr>
                </a:solidFill>
              </a:rPr>
              <a:t>i</a:t>
            </a:r>
            <a:r>
              <a:rPr lang="da-DK" sz="1800" dirty="0">
                <a:solidFill>
                  <a:srgbClr val="FF0000"/>
                </a:solidFill>
              </a:rPr>
              <a:t> ♦</a:t>
            </a:r>
            <a:r>
              <a:rPr lang="da-DK" sz="1800" dirty="0"/>
              <a:t>. Da den sidste </a:t>
            </a:r>
            <a:r>
              <a:rPr lang="da-DK" sz="1800" dirty="0">
                <a:solidFill>
                  <a:srgbClr val="FF0000"/>
                </a:solidFill>
              </a:rPr>
              <a:t>♥ </a:t>
            </a:r>
            <a:r>
              <a:rPr lang="da-DK" sz="1800" dirty="0"/>
              <a:t>er trumfet på bordet, bruges den fjerde trumf til at trække en første omgang trumf. </a:t>
            </a:r>
          </a:p>
          <a:p>
            <a:endParaRPr lang="da-DK" sz="1800" dirty="0"/>
          </a:p>
          <a:p>
            <a:r>
              <a:rPr lang="da-DK" sz="1800" dirty="0"/>
              <a:t>Men der mangler en hjemgang til hånden for at trække de sidste to trumfer. Et opmærksomt modspil kan herefter nå at få en </a:t>
            </a:r>
            <a:r>
              <a:rPr lang="da-DK" sz="1800" dirty="0">
                <a:solidFill>
                  <a:srgbClr val="FF0000"/>
                </a:solidFill>
              </a:rPr>
              <a:t>♦</a:t>
            </a:r>
            <a:r>
              <a:rPr lang="da-DK" sz="1800" dirty="0"/>
              <a:t>-</a:t>
            </a:r>
            <a:r>
              <a:rPr lang="da-DK" sz="1800" dirty="0" err="1"/>
              <a:t>trumfning</a:t>
            </a:r>
            <a:r>
              <a:rPr lang="da-DK" sz="1800" dirty="0"/>
              <a:t>. I alt tager modspillet derfor 4 stik: 3 i ♣ og 1 </a:t>
            </a:r>
            <a:r>
              <a:rPr lang="da-DK" sz="1800" dirty="0" err="1"/>
              <a:t>trumfning</a:t>
            </a:r>
            <a:r>
              <a:rPr lang="da-DK" sz="1800" dirty="0"/>
              <a:t> i </a:t>
            </a:r>
            <a:r>
              <a:rPr lang="da-DK" sz="1800" dirty="0">
                <a:solidFill>
                  <a:srgbClr val="FF0000"/>
                </a:solidFill>
              </a:rPr>
              <a:t>♦.</a:t>
            </a:r>
          </a:p>
        </p:txBody>
      </p:sp>
      <p:sp>
        <p:nvSpPr>
          <p:cNvPr id="19" name="Tekstfelt 18">
            <a:extLst>
              <a:ext uri="{FF2B5EF4-FFF2-40B4-BE49-F238E27FC236}">
                <a16:creationId xmlns:a16="http://schemas.microsoft.com/office/drawing/2014/main" id="{D4F2D493-3538-7ADE-83B8-23CC4C7EC472}"/>
              </a:ext>
            </a:extLst>
          </p:cNvPr>
          <p:cNvSpPr txBox="1"/>
          <p:nvPr/>
        </p:nvSpPr>
        <p:spPr>
          <a:xfrm>
            <a:off x="4141130" y="5789412"/>
            <a:ext cx="184731" cy="307777"/>
          </a:xfrm>
          <a:prstGeom prst="rect">
            <a:avLst/>
          </a:prstGeom>
          <a:solidFill>
            <a:schemeClr val="lt1"/>
          </a:solidFill>
        </p:spPr>
        <p:txBody>
          <a:bodyPr wrap="none" rtlCol="0">
            <a:spAutoFit/>
          </a:bodyPr>
          <a:lstStyle/>
          <a:p>
            <a:endParaRPr lang="da-DK" dirty="0"/>
          </a:p>
        </p:txBody>
      </p:sp>
      <p:sp>
        <p:nvSpPr>
          <p:cNvPr id="28" name="Tekstfelt 27">
            <a:extLst>
              <a:ext uri="{FF2B5EF4-FFF2-40B4-BE49-F238E27FC236}">
                <a16:creationId xmlns:a16="http://schemas.microsoft.com/office/drawing/2014/main" id="{7B7B903B-5194-BB7B-EA7A-3B5ADBC6C116}"/>
              </a:ext>
            </a:extLst>
          </p:cNvPr>
          <p:cNvSpPr txBox="1"/>
          <p:nvPr/>
        </p:nvSpPr>
        <p:spPr>
          <a:xfrm>
            <a:off x="5651255" y="4521653"/>
            <a:ext cx="6096000" cy="1200329"/>
          </a:xfrm>
          <a:prstGeom prst="rect">
            <a:avLst/>
          </a:prstGeom>
          <a:noFill/>
        </p:spPr>
        <p:txBody>
          <a:bodyPr wrap="square">
            <a:spAutoFit/>
          </a:bodyPr>
          <a:lstStyle/>
          <a:p>
            <a:r>
              <a:rPr lang="da-DK" sz="1800" dirty="0"/>
              <a:t>Øst er spilfører i ♠ og får 9 stik: </a:t>
            </a:r>
          </a:p>
          <a:p>
            <a:r>
              <a:rPr lang="da-DK" sz="1800" dirty="0"/>
              <a:t>3 ved at trumfe </a:t>
            </a:r>
            <a:r>
              <a:rPr lang="da-DK" sz="1800" dirty="0">
                <a:solidFill>
                  <a:srgbClr val="FF0000"/>
                </a:solidFill>
              </a:rPr>
              <a:t>♥</a:t>
            </a:r>
            <a:r>
              <a:rPr lang="da-DK" sz="1800" dirty="0">
                <a:solidFill>
                  <a:schemeClr val="tx1">
                    <a:lumMod val="95000"/>
                    <a:lumOff val="5000"/>
                  </a:schemeClr>
                </a:solidFill>
              </a:rPr>
              <a:t>, </a:t>
            </a:r>
            <a:r>
              <a:rPr lang="da-DK" sz="1800" dirty="0"/>
              <a:t>4 i ♠, en i </a:t>
            </a:r>
            <a:r>
              <a:rPr lang="da-DK" sz="1800" dirty="0">
                <a:solidFill>
                  <a:srgbClr val="FF0000"/>
                </a:solidFill>
              </a:rPr>
              <a:t>♦</a:t>
            </a:r>
            <a:r>
              <a:rPr lang="da-DK" sz="1800" dirty="0">
                <a:solidFill>
                  <a:schemeClr val="tx1">
                    <a:lumMod val="95000"/>
                    <a:lumOff val="5000"/>
                  </a:schemeClr>
                </a:solidFill>
              </a:rPr>
              <a:t>, og en i </a:t>
            </a:r>
            <a:r>
              <a:rPr lang="da-DK" sz="1800" dirty="0"/>
              <a:t>♣ eller </a:t>
            </a:r>
            <a:r>
              <a:rPr lang="da-DK" sz="1800" dirty="0">
                <a:solidFill>
                  <a:srgbClr val="FF0000"/>
                </a:solidFill>
              </a:rPr>
              <a:t>♦</a:t>
            </a:r>
            <a:endParaRPr lang="da-DK" sz="1800" dirty="0"/>
          </a:p>
          <a:p>
            <a:endParaRPr lang="da-DK" sz="1800" dirty="0"/>
          </a:p>
          <a:p>
            <a:r>
              <a:rPr lang="da-DK" sz="1800" dirty="0"/>
              <a:t>I spillede hhv. 5-8 og 3-10 </a:t>
            </a:r>
          </a:p>
        </p:txBody>
      </p:sp>
    </p:spTree>
    <p:extLst>
      <p:ext uri="{BB962C8B-B14F-4D97-AF65-F5344CB8AC3E}">
        <p14:creationId xmlns:p14="http://schemas.microsoft.com/office/powerpoint/2010/main" val="296188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
          <p:cNvSpPr txBox="1">
            <a:spLocks noGrp="1"/>
          </p:cNvSpPr>
          <p:nvPr>
            <p:ph type="ctrTitle"/>
          </p:nvPr>
        </p:nvSpPr>
        <p:spPr>
          <a:xfrm>
            <a:off x="1024128" y="1948253"/>
            <a:ext cx="9928302"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da-DK" b="1" dirty="0">
                <a:latin typeface="Calibri"/>
                <a:ea typeface="Calibri"/>
                <a:cs typeface="Calibri"/>
                <a:sym typeface="Calibri"/>
              </a:rPr>
            </a:br>
            <a:r>
              <a:rPr lang="da-DK" b="1" dirty="0">
                <a:latin typeface="Calibri"/>
                <a:ea typeface="Calibri"/>
                <a:cs typeface="Calibri"/>
                <a:sym typeface="Calibri"/>
              </a:rPr>
              <a:t>    BRIDGEKURSUS for BEGYNDERE</a:t>
            </a:r>
            <a:br>
              <a:rPr lang="da-DK" b="1" dirty="0">
                <a:latin typeface="Calibri"/>
                <a:ea typeface="Calibri"/>
                <a:cs typeface="Calibri"/>
                <a:sym typeface="Calibri"/>
              </a:rPr>
            </a:br>
            <a:br>
              <a:rPr lang="da-DK" b="1" dirty="0">
                <a:latin typeface="Calibri"/>
                <a:ea typeface="Calibri"/>
                <a:cs typeface="Calibri"/>
                <a:sym typeface="Calibri"/>
              </a:rPr>
            </a:br>
            <a:r>
              <a:rPr lang="da-DK" b="1" dirty="0">
                <a:latin typeface="Calibri"/>
                <a:ea typeface="Calibri"/>
                <a:cs typeface="Calibri"/>
                <a:sym typeface="Calibri"/>
              </a:rPr>
              <a:t>        LEKTION 3: MELDINGER</a:t>
            </a:r>
            <a:br>
              <a:rPr lang="da-DK" b="1" dirty="0">
                <a:latin typeface="Calibri"/>
                <a:ea typeface="Calibri"/>
                <a:cs typeface="Calibri"/>
                <a:sym typeface="Calibri"/>
              </a:rPr>
            </a:br>
            <a:r>
              <a:rPr lang="da-DK" b="1" dirty="0">
                <a:latin typeface="Calibri"/>
                <a:ea typeface="Calibri"/>
                <a:cs typeface="Calibri"/>
                <a:sym typeface="Calibri"/>
              </a:rPr>
              <a:t>LEKTION 4: BONUS</a:t>
            </a:r>
            <a:endParaRPr dirty="0"/>
          </a:p>
        </p:txBody>
      </p:sp>
      <p:pic>
        <p:nvPicPr>
          <p:cNvPr id="164" name="Google Shape;164;p1"/>
          <p:cNvPicPr preferRelativeResize="0"/>
          <p:nvPr/>
        </p:nvPicPr>
        <p:blipFill rotWithShape="1">
          <a:blip r:embed="rId3">
            <a:alphaModFix/>
          </a:blip>
          <a:srcRect/>
          <a:stretch/>
        </p:blipFill>
        <p:spPr>
          <a:xfrm>
            <a:off x="10845575" y="6228849"/>
            <a:ext cx="1320800" cy="577850"/>
          </a:xfrm>
          <a:prstGeom prst="rect">
            <a:avLst/>
          </a:prstGeom>
          <a:noFill/>
          <a:ln>
            <a:noFill/>
          </a:ln>
        </p:spPr>
      </p:pic>
      <p:pic>
        <p:nvPicPr>
          <p:cNvPr id="165" name="Google Shape;165;p1"/>
          <p:cNvPicPr preferRelativeResize="0"/>
          <p:nvPr/>
        </p:nvPicPr>
        <p:blipFill rotWithShape="1">
          <a:blip r:embed="rId4">
            <a:alphaModFix/>
          </a:blip>
          <a:srcRect/>
          <a:stretch/>
        </p:blipFill>
        <p:spPr>
          <a:xfrm>
            <a:off x="23853" y="6235199"/>
            <a:ext cx="1739900" cy="571500"/>
          </a:xfrm>
          <a:prstGeom prst="rect">
            <a:avLst/>
          </a:prstGeom>
          <a:noFill/>
          <a:ln>
            <a:noFill/>
          </a:ln>
        </p:spPr>
      </p:pic>
      <p:sp>
        <p:nvSpPr>
          <p:cNvPr id="166" name="Google Shape;166;p1"/>
          <p:cNvSpPr/>
          <p:nvPr/>
        </p:nvSpPr>
        <p:spPr>
          <a:xfrm>
            <a:off x="0" y="0"/>
            <a:ext cx="12192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9">
            <a:hlinkClick r:id="rId3"/>
          </p:cNvPr>
          <p:cNvPicPr preferRelativeResize="0"/>
          <p:nvPr/>
        </p:nvPicPr>
        <p:blipFill rotWithShape="1">
          <a:blip r:embed="rId4">
            <a:alphaModFix/>
          </a:blip>
          <a:srcRect/>
          <a:stretch/>
        </p:blipFill>
        <p:spPr>
          <a:xfrm>
            <a:off x="280417" y="415138"/>
            <a:ext cx="11626698" cy="5875934"/>
          </a:xfrm>
          <a:prstGeom prst="rect">
            <a:avLst/>
          </a:prstGeom>
          <a:noFill/>
          <a:ln>
            <a:noFill/>
          </a:ln>
        </p:spPr>
      </p:pic>
      <p:sp>
        <p:nvSpPr>
          <p:cNvPr id="172" name="Google Shape;172;p29"/>
          <p:cNvSpPr txBox="1"/>
          <p:nvPr/>
        </p:nvSpPr>
        <p:spPr>
          <a:xfrm>
            <a:off x="3594333" y="3694176"/>
            <a:ext cx="4719561" cy="1200329"/>
          </a:xfrm>
          <a:prstGeom prst="rect">
            <a:avLst/>
          </a:prstGeom>
          <a:solidFill>
            <a:srgbClr val="F2F2F2">
              <a:alpha val="49803"/>
            </a:srgb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da-DK" sz="3600" b="1" i="0" u="none" strike="noStrike" cap="none">
                <a:solidFill>
                  <a:srgbClr val="000000"/>
                </a:solidFill>
                <a:latin typeface="Calibri"/>
                <a:ea typeface="Calibri"/>
                <a:cs typeface="Calibri"/>
                <a:sym typeface="Calibri"/>
              </a:rPr>
              <a:t>VIDEO</a:t>
            </a:r>
            <a:endParaRPr/>
          </a:p>
          <a:p>
            <a:pPr marL="0" marR="0" lvl="0" indent="0" algn="ctr" rtl="0">
              <a:lnSpc>
                <a:spcPct val="100000"/>
              </a:lnSpc>
              <a:spcBef>
                <a:spcPts val="0"/>
              </a:spcBef>
              <a:spcAft>
                <a:spcPts val="0"/>
              </a:spcAft>
              <a:buClr>
                <a:srgbClr val="000000"/>
              </a:buClr>
              <a:buSzPts val="3600"/>
              <a:buFont typeface="Arial"/>
              <a:buNone/>
            </a:pPr>
            <a:r>
              <a:rPr lang="da-DK" sz="3600" b="0" i="0" u="none" strike="noStrike" cap="none">
                <a:solidFill>
                  <a:srgbClr val="000000"/>
                </a:solidFill>
                <a:latin typeface="Calibri"/>
                <a:ea typeface="Calibri"/>
                <a:cs typeface="Calibri"/>
                <a:sym typeface="Calibri"/>
              </a:rPr>
              <a:t>LEKTION 3: MELDINGER</a:t>
            </a:r>
            <a:endParaRPr sz="3600" b="0" i="0" u="none" strike="noStrike" cap="non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0"/>
          <p:cNvSpPr/>
          <p:nvPr/>
        </p:nvSpPr>
        <p:spPr>
          <a:xfrm>
            <a:off x="6843009" y="2596896"/>
            <a:ext cx="3751839" cy="3662496"/>
          </a:xfrm>
          <a:prstGeom prst="rect">
            <a:avLst/>
          </a:prstGeom>
          <a:solidFill>
            <a:srgbClr val="3856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79" name="Google Shape;179;p30"/>
          <p:cNvSpPr/>
          <p:nvPr/>
        </p:nvSpPr>
        <p:spPr>
          <a:xfrm>
            <a:off x="8071104" y="4002452"/>
            <a:ext cx="1536192" cy="1631622"/>
          </a:xfrm>
          <a:prstGeom prst="rect">
            <a:avLst/>
          </a:prstGeom>
          <a:solidFill>
            <a:srgbClr val="002060"/>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900" b="0" i="0" u="none" strike="noStrike" cap="none">
              <a:solidFill>
                <a:schemeClr val="lt1"/>
              </a:solidFill>
              <a:latin typeface="Arial"/>
              <a:ea typeface="Arial"/>
              <a:cs typeface="Arial"/>
              <a:sym typeface="Arial"/>
            </a:endParaRPr>
          </a:p>
        </p:txBody>
      </p:sp>
      <p:sp>
        <p:nvSpPr>
          <p:cNvPr id="180" name="Google Shape;180;p30"/>
          <p:cNvSpPr/>
          <p:nvPr/>
        </p:nvSpPr>
        <p:spPr>
          <a:xfrm>
            <a:off x="8099684" y="4018350"/>
            <a:ext cx="1479031" cy="461044"/>
          </a:xfrm>
          <a:prstGeom prst="rect">
            <a:avLst/>
          </a:prstGeom>
          <a:solidFill>
            <a:schemeClr val="lt1">
              <a:alpha val="46666"/>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900" b="0" i="0" u="none" strike="noStrike" cap="none">
              <a:solidFill>
                <a:schemeClr val="lt1"/>
              </a:solidFill>
              <a:latin typeface="Arial"/>
              <a:ea typeface="Arial"/>
              <a:cs typeface="Arial"/>
              <a:sym typeface="Arial"/>
            </a:endParaRPr>
          </a:p>
        </p:txBody>
      </p:sp>
      <p:sp>
        <p:nvSpPr>
          <p:cNvPr id="181" name="Google Shape;181;p30"/>
          <p:cNvSpPr/>
          <p:nvPr/>
        </p:nvSpPr>
        <p:spPr>
          <a:xfrm>
            <a:off x="8103257" y="5155061"/>
            <a:ext cx="1479031" cy="461044"/>
          </a:xfrm>
          <a:prstGeom prst="rect">
            <a:avLst/>
          </a:prstGeom>
          <a:solidFill>
            <a:schemeClr val="lt1">
              <a:alpha val="46666"/>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900" b="0" i="0" u="none" strike="noStrike" cap="none">
              <a:solidFill>
                <a:schemeClr val="lt1"/>
              </a:solidFill>
              <a:latin typeface="Arial"/>
              <a:ea typeface="Arial"/>
              <a:cs typeface="Arial"/>
              <a:sym typeface="Arial"/>
            </a:endParaRPr>
          </a:p>
        </p:txBody>
      </p:sp>
      <p:sp>
        <p:nvSpPr>
          <p:cNvPr id="182" name="Google Shape;182;p30"/>
          <p:cNvSpPr/>
          <p:nvPr/>
        </p:nvSpPr>
        <p:spPr>
          <a:xfrm>
            <a:off x="8135410" y="5192157"/>
            <a:ext cx="693073" cy="410121"/>
          </a:xfrm>
          <a:prstGeom prst="rect">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900" b="0" i="0" u="none" strike="noStrike" cap="none">
              <a:solidFill>
                <a:schemeClr val="lt1"/>
              </a:solidFill>
              <a:latin typeface="Arial"/>
              <a:ea typeface="Arial"/>
              <a:cs typeface="Arial"/>
              <a:sym typeface="Arial"/>
            </a:endParaRPr>
          </a:p>
        </p:txBody>
      </p:sp>
      <p:sp>
        <p:nvSpPr>
          <p:cNvPr id="183" name="Google Shape;183;p30"/>
          <p:cNvSpPr/>
          <p:nvPr/>
        </p:nvSpPr>
        <p:spPr>
          <a:xfrm>
            <a:off x="8864208" y="5192157"/>
            <a:ext cx="693073" cy="410121"/>
          </a:xfrm>
          <a:prstGeom prst="rect">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900" b="0" i="0" u="none" strike="noStrike" cap="none">
              <a:solidFill>
                <a:schemeClr val="lt1"/>
              </a:solidFill>
              <a:latin typeface="Arial"/>
              <a:ea typeface="Arial"/>
              <a:cs typeface="Arial"/>
              <a:sym typeface="Arial"/>
            </a:endParaRPr>
          </a:p>
        </p:txBody>
      </p:sp>
      <p:sp>
        <p:nvSpPr>
          <p:cNvPr id="184" name="Google Shape;184;p30"/>
          <p:cNvSpPr txBox="1"/>
          <p:nvPr/>
        </p:nvSpPr>
        <p:spPr>
          <a:xfrm rot="5400000">
            <a:off x="8144838" y="5244995"/>
            <a:ext cx="540214" cy="4790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900" b="1" i="0" u="none" strike="noStrike" cap="none">
                <a:solidFill>
                  <a:srgbClr val="000000"/>
                </a:solidFill>
                <a:latin typeface="Arial"/>
                <a:ea typeface="Arial"/>
                <a:cs typeface="Arial"/>
                <a:sym typeface="Arial"/>
              </a:rPr>
              <a:t>VEST</a:t>
            </a:r>
            <a:endParaRPr sz="900" b="1" i="0" u="none" strike="noStrike" cap="none">
              <a:solidFill>
                <a:srgbClr val="000000"/>
              </a:solidFill>
              <a:latin typeface="Arial"/>
              <a:ea typeface="Arial"/>
              <a:cs typeface="Arial"/>
              <a:sym typeface="Arial"/>
            </a:endParaRPr>
          </a:p>
        </p:txBody>
      </p:sp>
      <p:sp>
        <p:nvSpPr>
          <p:cNvPr id="185" name="Google Shape;185;p30"/>
          <p:cNvSpPr txBox="1"/>
          <p:nvPr/>
        </p:nvSpPr>
        <p:spPr>
          <a:xfrm>
            <a:off x="8997375" y="5287545"/>
            <a:ext cx="596905" cy="3510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900" b="1" i="0" u="none" strike="noStrike" cap="none">
                <a:solidFill>
                  <a:srgbClr val="000000"/>
                </a:solidFill>
                <a:latin typeface="Arial"/>
                <a:ea typeface="Arial"/>
                <a:cs typeface="Arial"/>
                <a:sym typeface="Arial"/>
              </a:rPr>
              <a:t>SYD</a:t>
            </a:r>
            <a:endParaRPr sz="900" b="1" i="0" u="none" strike="noStrike" cap="none">
              <a:solidFill>
                <a:srgbClr val="000000"/>
              </a:solidFill>
              <a:latin typeface="Arial"/>
              <a:ea typeface="Arial"/>
              <a:cs typeface="Arial"/>
              <a:sym typeface="Arial"/>
            </a:endParaRPr>
          </a:p>
        </p:txBody>
      </p:sp>
      <p:sp>
        <p:nvSpPr>
          <p:cNvPr id="186" name="Google Shape;186;p30"/>
          <p:cNvSpPr/>
          <p:nvPr/>
        </p:nvSpPr>
        <p:spPr>
          <a:xfrm>
            <a:off x="8135410" y="4031599"/>
            <a:ext cx="693073" cy="410121"/>
          </a:xfrm>
          <a:prstGeom prst="rect">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900" b="0" i="0" u="none" strike="noStrike" cap="none">
              <a:solidFill>
                <a:schemeClr val="lt1"/>
              </a:solidFill>
              <a:latin typeface="Arial"/>
              <a:ea typeface="Arial"/>
              <a:cs typeface="Arial"/>
              <a:sym typeface="Arial"/>
            </a:endParaRPr>
          </a:p>
        </p:txBody>
      </p:sp>
      <p:sp>
        <p:nvSpPr>
          <p:cNvPr id="187" name="Google Shape;187;p30"/>
          <p:cNvSpPr/>
          <p:nvPr/>
        </p:nvSpPr>
        <p:spPr>
          <a:xfrm>
            <a:off x="8864208" y="4031599"/>
            <a:ext cx="693073" cy="410121"/>
          </a:xfrm>
          <a:prstGeom prst="rect">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900" b="0" i="0" u="none" strike="noStrike" cap="none">
              <a:solidFill>
                <a:schemeClr val="lt1"/>
              </a:solidFill>
              <a:latin typeface="Arial"/>
              <a:ea typeface="Arial"/>
              <a:cs typeface="Arial"/>
              <a:sym typeface="Arial"/>
            </a:endParaRPr>
          </a:p>
        </p:txBody>
      </p:sp>
      <p:sp>
        <p:nvSpPr>
          <p:cNvPr id="188" name="Google Shape;188;p30"/>
          <p:cNvSpPr txBox="1"/>
          <p:nvPr/>
        </p:nvSpPr>
        <p:spPr>
          <a:xfrm rot="10800000">
            <a:off x="7993346" y="3989247"/>
            <a:ext cx="753737" cy="3510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900" b="1" i="0" u="none" strike="noStrike" cap="none">
                <a:solidFill>
                  <a:srgbClr val="000000"/>
                </a:solidFill>
                <a:latin typeface="Arial"/>
                <a:ea typeface="Arial"/>
                <a:cs typeface="Arial"/>
                <a:sym typeface="Arial"/>
              </a:rPr>
              <a:t>NORD</a:t>
            </a:r>
            <a:endParaRPr sz="900" b="1" i="0" u="none" strike="noStrike" cap="none">
              <a:solidFill>
                <a:srgbClr val="000000"/>
              </a:solidFill>
              <a:latin typeface="Arial"/>
              <a:ea typeface="Arial"/>
              <a:cs typeface="Arial"/>
              <a:sym typeface="Arial"/>
            </a:endParaRPr>
          </a:p>
        </p:txBody>
      </p:sp>
      <p:sp>
        <p:nvSpPr>
          <p:cNvPr id="189" name="Google Shape;189;p30"/>
          <p:cNvSpPr txBox="1"/>
          <p:nvPr/>
        </p:nvSpPr>
        <p:spPr>
          <a:xfrm rot="-5400000">
            <a:off x="9073673" y="3912674"/>
            <a:ext cx="462205" cy="4790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900" b="1" i="0" u="none" strike="noStrike" cap="none">
                <a:solidFill>
                  <a:srgbClr val="000000"/>
                </a:solidFill>
                <a:latin typeface="Arial"/>
                <a:ea typeface="Arial"/>
                <a:cs typeface="Arial"/>
                <a:sym typeface="Arial"/>
              </a:rPr>
              <a:t>ØST</a:t>
            </a:r>
            <a:endParaRPr sz="900" b="1" i="0" u="none" strike="noStrike" cap="none">
              <a:solidFill>
                <a:srgbClr val="000000"/>
              </a:solidFill>
              <a:latin typeface="Arial"/>
              <a:ea typeface="Arial"/>
              <a:cs typeface="Arial"/>
              <a:sym typeface="Arial"/>
            </a:endParaRPr>
          </a:p>
        </p:txBody>
      </p:sp>
      <p:pic>
        <p:nvPicPr>
          <p:cNvPr id="190" name="Google Shape;190;p30"/>
          <p:cNvPicPr preferRelativeResize="0"/>
          <p:nvPr/>
        </p:nvPicPr>
        <p:blipFill rotWithShape="1">
          <a:blip r:embed="rId3">
            <a:alphaModFix/>
          </a:blip>
          <a:srcRect/>
          <a:stretch/>
        </p:blipFill>
        <p:spPr>
          <a:xfrm>
            <a:off x="7139468" y="4136019"/>
            <a:ext cx="532558" cy="366514"/>
          </a:xfrm>
          <a:prstGeom prst="rect">
            <a:avLst/>
          </a:prstGeom>
          <a:noFill/>
          <a:ln>
            <a:noFill/>
          </a:ln>
        </p:spPr>
      </p:pic>
      <p:pic>
        <p:nvPicPr>
          <p:cNvPr id="191" name="Google Shape;191;p30"/>
          <p:cNvPicPr preferRelativeResize="0"/>
          <p:nvPr/>
        </p:nvPicPr>
        <p:blipFill rotWithShape="1">
          <a:blip r:embed="rId4">
            <a:alphaModFix/>
          </a:blip>
          <a:srcRect/>
          <a:stretch/>
        </p:blipFill>
        <p:spPr>
          <a:xfrm>
            <a:off x="8594738" y="2683391"/>
            <a:ext cx="638413" cy="487437"/>
          </a:xfrm>
          <a:prstGeom prst="rect">
            <a:avLst/>
          </a:prstGeom>
          <a:noFill/>
          <a:ln>
            <a:noFill/>
          </a:ln>
        </p:spPr>
      </p:pic>
      <p:pic>
        <p:nvPicPr>
          <p:cNvPr id="192" name="Google Shape;192;p30"/>
          <p:cNvPicPr preferRelativeResize="0"/>
          <p:nvPr/>
        </p:nvPicPr>
        <p:blipFill rotWithShape="1">
          <a:blip r:embed="rId5">
            <a:alphaModFix/>
          </a:blip>
          <a:srcRect/>
          <a:stretch/>
        </p:blipFill>
        <p:spPr>
          <a:xfrm>
            <a:off x="8187885" y="3124038"/>
            <a:ext cx="1379857" cy="851873"/>
          </a:xfrm>
          <a:prstGeom prst="rect">
            <a:avLst/>
          </a:prstGeom>
          <a:noFill/>
          <a:ln>
            <a:noFill/>
          </a:ln>
        </p:spPr>
      </p:pic>
      <p:pic>
        <p:nvPicPr>
          <p:cNvPr id="193" name="Google Shape;193;p30"/>
          <p:cNvPicPr preferRelativeResize="0"/>
          <p:nvPr/>
        </p:nvPicPr>
        <p:blipFill rotWithShape="1">
          <a:blip r:embed="rId6">
            <a:alphaModFix/>
          </a:blip>
          <a:srcRect/>
          <a:stretch/>
        </p:blipFill>
        <p:spPr>
          <a:xfrm>
            <a:off x="9865150" y="4212611"/>
            <a:ext cx="576857" cy="391186"/>
          </a:xfrm>
          <a:prstGeom prst="rect">
            <a:avLst/>
          </a:prstGeom>
          <a:noFill/>
          <a:ln>
            <a:noFill/>
          </a:ln>
        </p:spPr>
      </p:pic>
      <p:pic>
        <p:nvPicPr>
          <p:cNvPr id="194" name="Google Shape;194;p30"/>
          <p:cNvPicPr preferRelativeResize="0"/>
          <p:nvPr/>
        </p:nvPicPr>
        <p:blipFill rotWithShape="1">
          <a:blip r:embed="rId7">
            <a:alphaModFix/>
          </a:blip>
          <a:srcRect/>
          <a:stretch/>
        </p:blipFill>
        <p:spPr>
          <a:xfrm rot="-974095">
            <a:off x="8611985" y="5749229"/>
            <a:ext cx="532740" cy="373795"/>
          </a:xfrm>
          <a:prstGeom prst="rect">
            <a:avLst/>
          </a:prstGeom>
          <a:noFill/>
          <a:ln>
            <a:noFill/>
          </a:ln>
        </p:spPr>
      </p:pic>
      <p:sp>
        <p:nvSpPr>
          <p:cNvPr id="195" name="Google Shape;195;p30"/>
          <p:cNvSpPr/>
          <p:nvPr/>
        </p:nvSpPr>
        <p:spPr>
          <a:xfrm>
            <a:off x="653908" y="1501846"/>
            <a:ext cx="5263375" cy="5163015"/>
          </a:xfrm>
          <a:prstGeom prst="roundRect">
            <a:avLst>
              <a:gd name="adj" fmla="val 16667"/>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6" name="Google Shape;196;p30"/>
          <p:cNvSpPr/>
          <p:nvPr/>
        </p:nvSpPr>
        <p:spPr>
          <a:xfrm>
            <a:off x="6181188" y="1501846"/>
            <a:ext cx="5263375" cy="5163015"/>
          </a:xfrm>
          <a:prstGeom prst="roundRect">
            <a:avLst>
              <a:gd name="adj" fmla="val 16667"/>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7" name="Google Shape;197;p30"/>
          <p:cNvSpPr/>
          <p:nvPr/>
        </p:nvSpPr>
        <p:spPr>
          <a:xfrm>
            <a:off x="96344" y="1334576"/>
            <a:ext cx="1271239" cy="1148576"/>
          </a:xfrm>
          <a:prstGeom prst="ellipse">
            <a:avLst/>
          </a:prstGeom>
          <a:solidFill>
            <a:srgbClr val="FF000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00"/>
              <a:buFont typeface="Arial"/>
              <a:buNone/>
            </a:pPr>
            <a:r>
              <a:rPr lang="da-DK" sz="6000" b="1" i="0" u="none" strike="noStrike" cap="none">
                <a:solidFill>
                  <a:schemeClr val="lt1"/>
                </a:solidFill>
                <a:latin typeface="Calibri"/>
                <a:ea typeface="Calibri"/>
                <a:cs typeface="Calibri"/>
                <a:sym typeface="Calibri"/>
              </a:rPr>
              <a:t>1</a:t>
            </a:r>
            <a:endParaRPr sz="1800" b="1" i="0" u="none" strike="noStrike" cap="none">
              <a:solidFill>
                <a:schemeClr val="lt1"/>
              </a:solidFill>
              <a:latin typeface="Calibri"/>
              <a:ea typeface="Calibri"/>
              <a:cs typeface="Calibri"/>
              <a:sym typeface="Calibri"/>
            </a:endParaRPr>
          </a:p>
        </p:txBody>
      </p:sp>
      <p:sp>
        <p:nvSpPr>
          <p:cNvPr id="198" name="Google Shape;198;p30"/>
          <p:cNvSpPr/>
          <p:nvPr/>
        </p:nvSpPr>
        <p:spPr>
          <a:xfrm>
            <a:off x="6114278" y="1334576"/>
            <a:ext cx="1271239" cy="1148576"/>
          </a:xfrm>
          <a:prstGeom prst="ellipse">
            <a:avLst/>
          </a:prstGeom>
          <a:solidFill>
            <a:srgbClr val="FF000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00"/>
              <a:buFont typeface="Arial"/>
              <a:buNone/>
            </a:pPr>
            <a:r>
              <a:rPr lang="da-DK" sz="6000" b="1" i="0" u="none" strike="noStrike" cap="none">
                <a:solidFill>
                  <a:schemeClr val="lt1"/>
                </a:solidFill>
                <a:latin typeface="Calibri"/>
                <a:ea typeface="Calibri"/>
                <a:cs typeface="Calibri"/>
                <a:sym typeface="Calibri"/>
              </a:rPr>
              <a:t>2</a:t>
            </a:r>
            <a:endParaRPr sz="1800" b="1" i="0" u="none" strike="noStrike" cap="none">
              <a:solidFill>
                <a:schemeClr val="lt1"/>
              </a:solidFill>
              <a:latin typeface="Calibri"/>
              <a:ea typeface="Calibri"/>
              <a:cs typeface="Calibri"/>
              <a:sym typeface="Calibri"/>
            </a:endParaRPr>
          </a:p>
        </p:txBody>
      </p:sp>
      <p:sp>
        <p:nvSpPr>
          <p:cNvPr id="199" name="Google Shape;199;p30"/>
          <p:cNvSpPr txBox="1"/>
          <p:nvPr/>
        </p:nvSpPr>
        <p:spPr>
          <a:xfrm>
            <a:off x="1378738" y="1957049"/>
            <a:ext cx="3515001" cy="507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da-DK" sz="2700" b="1" i="0" u="none" strike="noStrike" cap="none">
                <a:solidFill>
                  <a:schemeClr val="dk1"/>
                </a:solidFill>
                <a:latin typeface="Calibri"/>
                <a:ea typeface="Calibri"/>
                <a:cs typeface="Calibri"/>
                <a:sym typeface="Calibri"/>
              </a:rPr>
              <a:t>Meldingerne = Samtale</a:t>
            </a:r>
            <a:endParaRPr sz="2700" b="1" i="0" u="none" strike="noStrike" cap="none">
              <a:solidFill>
                <a:schemeClr val="dk1"/>
              </a:solidFill>
              <a:latin typeface="Calibri"/>
              <a:ea typeface="Calibri"/>
              <a:cs typeface="Calibri"/>
              <a:sym typeface="Calibri"/>
            </a:endParaRPr>
          </a:p>
        </p:txBody>
      </p:sp>
      <p:sp>
        <p:nvSpPr>
          <p:cNvPr id="200" name="Google Shape;200;p30"/>
          <p:cNvSpPr txBox="1"/>
          <p:nvPr/>
        </p:nvSpPr>
        <p:spPr>
          <a:xfrm>
            <a:off x="7497034" y="1942181"/>
            <a:ext cx="2878357" cy="5077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da-DK" sz="2700" b="1" i="0" u="none" strike="noStrike" cap="none">
                <a:solidFill>
                  <a:schemeClr val="dk1"/>
                </a:solidFill>
                <a:latin typeface="Calibri"/>
                <a:ea typeface="Calibri"/>
                <a:cs typeface="Calibri"/>
                <a:sym typeface="Calibri"/>
              </a:rPr>
              <a:t>Spillet af kortene</a:t>
            </a:r>
            <a:endParaRPr sz="2700" b="1" i="0" u="none" strike="noStrike" cap="none">
              <a:solidFill>
                <a:schemeClr val="dk1"/>
              </a:solidFill>
              <a:latin typeface="Calibri"/>
              <a:ea typeface="Calibri"/>
              <a:cs typeface="Calibri"/>
              <a:sym typeface="Calibri"/>
            </a:endParaRPr>
          </a:p>
        </p:txBody>
      </p:sp>
      <p:pic>
        <p:nvPicPr>
          <p:cNvPr id="201" name="Google Shape;201;p30"/>
          <p:cNvPicPr preferRelativeResize="0"/>
          <p:nvPr/>
        </p:nvPicPr>
        <p:blipFill rotWithShape="1">
          <a:blip r:embed="rId8">
            <a:alphaModFix/>
          </a:blip>
          <a:srcRect/>
          <a:stretch/>
        </p:blipFill>
        <p:spPr>
          <a:xfrm>
            <a:off x="2030632" y="2716839"/>
            <a:ext cx="2873904" cy="2019353"/>
          </a:xfrm>
          <a:prstGeom prst="rect">
            <a:avLst/>
          </a:prstGeom>
          <a:noFill/>
          <a:ln>
            <a:noFill/>
          </a:ln>
        </p:spPr>
      </p:pic>
      <p:sp>
        <p:nvSpPr>
          <p:cNvPr id="202" name="Google Shape;202;p30"/>
          <p:cNvSpPr txBox="1"/>
          <p:nvPr/>
        </p:nvSpPr>
        <p:spPr>
          <a:xfrm>
            <a:off x="1133413" y="4676229"/>
            <a:ext cx="4395236"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da-DK" sz="2400" b="0" i="0" u="none" strike="noStrike" cap="none">
                <a:solidFill>
                  <a:schemeClr val="dk1"/>
                </a:solidFill>
                <a:latin typeface="Calibri"/>
                <a:ea typeface="Calibri"/>
                <a:cs typeface="Calibri"/>
                <a:sym typeface="Calibri"/>
              </a:rPr>
              <a:t>Formål:</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Char char="-"/>
            </a:pPr>
            <a:r>
              <a:rPr lang="da-DK" sz="2400" b="0" i="0" u="none" strike="noStrike" cap="none">
                <a:solidFill>
                  <a:schemeClr val="dk1"/>
                </a:solidFill>
                <a:latin typeface="Calibri"/>
                <a:ea typeface="Calibri"/>
                <a:cs typeface="Calibri"/>
                <a:sym typeface="Calibri"/>
              </a:rPr>
              <a:t>Hvilken farve skal være trumf, eller skal vi spille sans (uden trumf)?</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Char char="-"/>
            </a:pPr>
            <a:r>
              <a:rPr lang="da-DK" sz="2400" b="0" i="0" u="none" strike="noStrike" cap="none">
                <a:solidFill>
                  <a:schemeClr val="dk1"/>
                </a:solidFill>
                <a:latin typeface="Calibri"/>
                <a:ea typeface="Calibri"/>
                <a:cs typeface="Calibri"/>
                <a:sym typeface="Calibri"/>
              </a:rPr>
              <a:t>Hvor mange stik kan vi tage?</a:t>
            </a:r>
            <a:endParaRPr sz="2400" b="0" i="0" u="none" strike="noStrike" cap="none">
              <a:solidFill>
                <a:schemeClr val="dk1"/>
              </a:solidFill>
              <a:latin typeface="Calibri"/>
              <a:ea typeface="Calibri"/>
              <a:cs typeface="Calibri"/>
              <a:sym typeface="Calibri"/>
            </a:endParaRPr>
          </a:p>
        </p:txBody>
      </p:sp>
      <p:sp>
        <p:nvSpPr>
          <p:cNvPr id="203" name="Google Shape;203;p30"/>
          <p:cNvSpPr txBox="1">
            <a:spLocks noGrp="1"/>
          </p:cNvSpPr>
          <p:nvPr>
            <p:ph type="title"/>
          </p:nvPr>
        </p:nvSpPr>
        <p:spPr>
          <a:xfrm>
            <a:off x="839788" y="-65207"/>
            <a:ext cx="10515600" cy="104662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Calibri"/>
              <a:buNone/>
            </a:pPr>
            <a:r>
              <a:rPr lang="da-DK" sz="4000" b="1">
                <a:latin typeface="Calibri"/>
                <a:ea typeface="Calibri"/>
                <a:cs typeface="Calibri"/>
                <a:sym typeface="Calibri"/>
              </a:rPr>
              <a:t>Hvert spil består af to faser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4"/>
          <p:cNvPicPr preferRelativeResize="0"/>
          <p:nvPr/>
        </p:nvPicPr>
        <p:blipFill rotWithShape="1">
          <a:blip r:embed="rId3">
            <a:alphaModFix/>
          </a:blip>
          <a:srcRect/>
          <a:stretch/>
        </p:blipFill>
        <p:spPr>
          <a:xfrm>
            <a:off x="5734269" y="3130301"/>
            <a:ext cx="5595184" cy="3746284"/>
          </a:xfrm>
          <a:prstGeom prst="rect">
            <a:avLst/>
          </a:prstGeom>
          <a:noFill/>
          <a:ln>
            <a:noFill/>
          </a:ln>
        </p:spPr>
      </p:pic>
      <p:sp>
        <p:nvSpPr>
          <p:cNvPr id="209" name="Google Shape;209;p4"/>
          <p:cNvSpPr txBox="1">
            <a:spLocks noGrp="1"/>
          </p:cNvSpPr>
          <p:nvPr>
            <p:ph type="title"/>
          </p:nvPr>
        </p:nvSpPr>
        <p:spPr>
          <a:xfrm>
            <a:off x="839788" y="-65207"/>
            <a:ext cx="10515600" cy="104662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Calibri"/>
              <a:buNone/>
            </a:pPr>
            <a:r>
              <a:rPr lang="da-DK" sz="4000" b="1">
                <a:latin typeface="Calibri"/>
                <a:ea typeface="Calibri"/>
                <a:cs typeface="Calibri"/>
                <a:sym typeface="Calibri"/>
              </a:rPr>
              <a:t>Samtalen foregår via meldekassens kort….</a:t>
            </a:r>
            <a:endParaRPr/>
          </a:p>
        </p:txBody>
      </p:sp>
      <p:cxnSp>
        <p:nvCxnSpPr>
          <p:cNvPr id="210" name="Google Shape;210;p4"/>
          <p:cNvCxnSpPr/>
          <p:nvPr/>
        </p:nvCxnSpPr>
        <p:spPr>
          <a:xfrm>
            <a:off x="9553163" y="3866041"/>
            <a:ext cx="1466871" cy="0"/>
          </a:xfrm>
          <a:prstGeom prst="straightConnector1">
            <a:avLst/>
          </a:prstGeom>
          <a:noFill/>
          <a:ln w="25400" cap="flat" cmpd="sng">
            <a:solidFill>
              <a:srgbClr val="BFBFBF"/>
            </a:solidFill>
            <a:prstDash val="solid"/>
            <a:miter lim="800000"/>
            <a:headEnd type="none" w="sm" len="sm"/>
            <a:tailEnd type="none" w="sm" len="sm"/>
          </a:ln>
        </p:spPr>
      </p:cxnSp>
      <p:sp>
        <p:nvSpPr>
          <p:cNvPr id="211" name="Google Shape;211;p4"/>
          <p:cNvSpPr/>
          <p:nvPr/>
        </p:nvSpPr>
        <p:spPr>
          <a:xfrm>
            <a:off x="9308582" y="1691118"/>
            <a:ext cx="1833772" cy="769441"/>
          </a:xfrm>
          <a:prstGeom prst="rect">
            <a:avLst/>
          </a:prstGeom>
          <a:noFill/>
          <a:ln>
            <a:noFill/>
          </a:ln>
        </p:spPr>
        <p:txBody>
          <a:bodyPr spcFirstLastPara="1" wrap="square" lIns="91425" tIns="45700" rIns="91425" bIns="45700" anchor="t" anchorCtr="0">
            <a:spAutoFit/>
          </a:bodyPr>
          <a:lstStyle/>
          <a:p>
            <a:pPr marL="457200" marR="0" lvl="1" indent="0" algn="l" rtl="0">
              <a:lnSpc>
                <a:spcPct val="100000"/>
              </a:lnSpc>
              <a:spcBef>
                <a:spcPts val="0"/>
              </a:spcBef>
              <a:spcAft>
                <a:spcPts val="0"/>
              </a:spcAft>
              <a:buClr>
                <a:srgbClr val="000000"/>
              </a:buClr>
              <a:buSzPts val="4400"/>
              <a:buFont typeface="Arial"/>
              <a:buNone/>
            </a:pPr>
            <a:r>
              <a:rPr lang="da-DK" sz="44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212" name="Google Shape;212;p4"/>
          <p:cNvSpPr/>
          <p:nvPr/>
        </p:nvSpPr>
        <p:spPr>
          <a:xfrm>
            <a:off x="10839442" y="3465014"/>
            <a:ext cx="1833772" cy="769441"/>
          </a:xfrm>
          <a:prstGeom prst="rect">
            <a:avLst/>
          </a:prstGeom>
          <a:noFill/>
          <a:ln>
            <a:noFill/>
          </a:ln>
        </p:spPr>
        <p:txBody>
          <a:bodyPr spcFirstLastPara="1" wrap="square" lIns="91425" tIns="45700" rIns="91425" bIns="45700" anchor="t" anchorCtr="0">
            <a:spAutoFit/>
          </a:bodyPr>
          <a:lstStyle/>
          <a:p>
            <a:pPr marL="457200" marR="0" lvl="1" indent="0" algn="l" rtl="0">
              <a:lnSpc>
                <a:spcPct val="100000"/>
              </a:lnSpc>
              <a:spcBef>
                <a:spcPts val="0"/>
              </a:spcBef>
              <a:spcAft>
                <a:spcPts val="0"/>
              </a:spcAft>
              <a:buClr>
                <a:srgbClr val="000000"/>
              </a:buClr>
              <a:buSzPts val="4400"/>
              <a:buFont typeface="Arial"/>
              <a:buNone/>
            </a:pPr>
            <a:r>
              <a:rPr lang="da-DK" sz="44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cxnSp>
        <p:nvCxnSpPr>
          <p:cNvPr id="213" name="Google Shape;213;p4"/>
          <p:cNvCxnSpPr/>
          <p:nvPr/>
        </p:nvCxnSpPr>
        <p:spPr>
          <a:xfrm rot="10800000" flipH="1">
            <a:off x="9308582" y="3231993"/>
            <a:ext cx="1599488" cy="576791"/>
          </a:xfrm>
          <a:prstGeom prst="straightConnector1">
            <a:avLst/>
          </a:prstGeom>
          <a:noFill/>
          <a:ln w="25400" cap="flat" cmpd="sng">
            <a:solidFill>
              <a:srgbClr val="BFBFBF"/>
            </a:solidFill>
            <a:prstDash val="solid"/>
            <a:miter lim="800000"/>
            <a:headEnd type="none" w="sm" len="sm"/>
            <a:tailEnd type="none" w="sm" len="sm"/>
          </a:ln>
        </p:spPr>
      </p:cxnSp>
      <p:sp>
        <p:nvSpPr>
          <p:cNvPr id="214" name="Google Shape;214;p4"/>
          <p:cNvSpPr/>
          <p:nvPr/>
        </p:nvSpPr>
        <p:spPr>
          <a:xfrm>
            <a:off x="10654139" y="2791369"/>
            <a:ext cx="1833772" cy="769441"/>
          </a:xfrm>
          <a:prstGeom prst="rect">
            <a:avLst/>
          </a:prstGeom>
          <a:noFill/>
          <a:ln>
            <a:noFill/>
          </a:ln>
        </p:spPr>
        <p:txBody>
          <a:bodyPr spcFirstLastPara="1" wrap="square" lIns="91425" tIns="45700" rIns="91425" bIns="45700" anchor="t" anchorCtr="0">
            <a:spAutoFit/>
          </a:bodyPr>
          <a:lstStyle/>
          <a:p>
            <a:pPr marL="457200" marR="0" lvl="1" indent="0" algn="l" rtl="0">
              <a:lnSpc>
                <a:spcPct val="100000"/>
              </a:lnSpc>
              <a:spcBef>
                <a:spcPts val="0"/>
              </a:spcBef>
              <a:spcAft>
                <a:spcPts val="0"/>
              </a:spcAft>
              <a:buClr>
                <a:srgbClr val="000000"/>
              </a:buClr>
              <a:buSzPts val="4400"/>
              <a:buFont typeface="Arial"/>
              <a:buNone/>
            </a:pPr>
            <a:r>
              <a:rPr lang="da-DK" sz="4400" b="0" i="0" u="none" strike="noStrike" cap="none">
                <a:solidFill>
                  <a:srgbClr val="FF0000"/>
                </a:solidFill>
                <a:latin typeface="Calibri"/>
                <a:ea typeface="Calibri"/>
                <a:cs typeface="Calibri"/>
                <a:sym typeface="Calibri"/>
              </a:rPr>
              <a:t>♦</a:t>
            </a:r>
            <a:endParaRPr sz="4400" b="0" i="0" u="none" strike="noStrike" cap="none">
              <a:solidFill>
                <a:schemeClr val="dk1"/>
              </a:solidFill>
              <a:latin typeface="Calibri"/>
              <a:ea typeface="Calibri"/>
              <a:cs typeface="Calibri"/>
              <a:sym typeface="Calibri"/>
            </a:endParaRPr>
          </a:p>
        </p:txBody>
      </p:sp>
      <p:cxnSp>
        <p:nvCxnSpPr>
          <p:cNvPr id="215" name="Google Shape;215;p4"/>
          <p:cNvCxnSpPr/>
          <p:nvPr/>
        </p:nvCxnSpPr>
        <p:spPr>
          <a:xfrm rot="10800000" flipH="1">
            <a:off x="9131140" y="2635691"/>
            <a:ext cx="1262081" cy="1141142"/>
          </a:xfrm>
          <a:prstGeom prst="straightConnector1">
            <a:avLst/>
          </a:prstGeom>
          <a:noFill/>
          <a:ln w="25400" cap="flat" cmpd="sng">
            <a:solidFill>
              <a:srgbClr val="BFBFBF"/>
            </a:solidFill>
            <a:prstDash val="solid"/>
            <a:miter lim="800000"/>
            <a:headEnd type="none" w="sm" len="sm"/>
            <a:tailEnd type="none" w="sm" len="sm"/>
          </a:ln>
        </p:spPr>
      </p:cxnSp>
      <p:sp>
        <p:nvSpPr>
          <p:cNvPr id="216" name="Google Shape;216;p4"/>
          <p:cNvSpPr/>
          <p:nvPr/>
        </p:nvSpPr>
        <p:spPr>
          <a:xfrm>
            <a:off x="10096600" y="2111146"/>
            <a:ext cx="1833772" cy="769441"/>
          </a:xfrm>
          <a:prstGeom prst="rect">
            <a:avLst/>
          </a:prstGeom>
          <a:noFill/>
          <a:ln>
            <a:noFill/>
          </a:ln>
        </p:spPr>
        <p:txBody>
          <a:bodyPr spcFirstLastPara="1" wrap="square" lIns="91425" tIns="45700" rIns="91425" bIns="45700" anchor="t" anchorCtr="0">
            <a:spAutoFit/>
          </a:bodyPr>
          <a:lstStyle/>
          <a:p>
            <a:pPr marL="457200" marR="0" lvl="1" indent="0" algn="l" rtl="0">
              <a:lnSpc>
                <a:spcPct val="100000"/>
              </a:lnSpc>
              <a:spcBef>
                <a:spcPts val="0"/>
              </a:spcBef>
              <a:spcAft>
                <a:spcPts val="0"/>
              </a:spcAft>
              <a:buClr>
                <a:srgbClr val="000000"/>
              </a:buClr>
              <a:buSzPts val="4400"/>
              <a:buFont typeface="Arial"/>
              <a:buNone/>
            </a:pPr>
            <a:r>
              <a:rPr lang="da-DK" sz="4400" b="0" i="0" u="none" strike="noStrike" cap="none">
                <a:solidFill>
                  <a:srgbClr val="FF0000"/>
                </a:solidFill>
                <a:latin typeface="Calibri"/>
                <a:ea typeface="Calibri"/>
                <a:cs typeface="Calibri"/>
                <a:sym typeface="Calibri"/>
              </a:rPr>
              <a:t>♥</a:t>
            </a:r>
            <a:endParaRPr sz="4400" b="0" i="0" u="none" strike="noStrike" cap="none">
              <a:solidFill>
                <a:schemeClr val="dk1"/>
              </a:solidFill>
              <a:latin typeface="Calibri"/>
              <a:ea typeface="Calibri"/>
              <a:cs typeface="Calibri"/>
              <a:sym typeface="Calibri"/>
            </a:endParaRPr>
          </a:p>
        </p:txBody>
      </p:sp>
      <p:cxnSp>
        <p:nvCxnSpPr>
          <p:cNvPr id="217" name="Google Shape;217;p4"/>
          <p:cNvCxnSpPr/>
          <p:nvPr/>
        </p:nvCxnSpPr>
        <p:spPr>
          <a:xfrm rot="10800000" flipH="1">
            <a:off x="8887199" y="2389218"/>
            <a:ext cx="1006218" cy="1398189"/>
          </a:xfrm>
          <a:prstGeom prst="straightConnector1">
            <a:avLst/>
          </a:prstGeom>
          <a:noFill/>
          <a:ln w="25400" cap="flat" cmpd="sng">
            <a:solidFill>
              <a:srgbClr val="BFBFBF"/>
            </a:solidFill>
            <a:prstDash val="solid"/>
            <a:miter lim="800000"/>
            <a:headEnd type="none" w="sm" len="sm"/>
            <a:tailEnd type="none" w="sm" len="sm"/>
          </a:ln>
        </p:spPr>
      </p:cxnSp>
      <p:cxnSp>
        <p:nvCxnSpPr>
          <p:cNvPr id="218" name="Google Shape;218;p4"/>
          <p:cNvCxnSpPr/>
          <p:nvPr/>
        </p:nvCxnSpPr>
        <p:spPr>
          <a:xfrm rot="10800000" flipH="1">
            <a:off x="8628358" y="2467277"/>
            <a:ext cx="86959" cy="1297828"/>
          </a:xfrm>
          <a:prstGeom prst="straightConnector1">
            <a:avLst/>
          </a:prstGeom>
          <a:noFill/>
          <a:ln w="25400" cap="flat" cmpd="sng">
            <a:solidFill>
              <a:srgbClr val="BFBFBF"/>
            </a:solidFill>
            <a:prstDash val="solid"/>
            <a:miter lim="800000"/>
            <a:headEnd type="none" w="sm" len="sm"/>
            <a:tailEnd type="none" w="sm" len="sm"/>
          </a:ln>
        </p:spPr>
      </p:cxnSp>
      <p:sp>
        <p:nvSpPr>
          <p:cNvPr id="219" name="Google Shape;219;p4"/>
          <p:cNvSpPr txBox="1"/>
          <p:nvPr/>
        </p:nvSpPr>
        <p:spPr>
          <a:xfrm>
            <a:off x="7845893" y="1741881"/>
            <a:ext cx="2216348" cy="918112"/>
          </a:xfrm>
          <a:prstGeom prst="rect">
            <a:avLst/>
          </a:prstGeom>
          <a:noFill/>
          <a:ln>
            <a:noFill/>
          </a:ln>
        </p:spPr>
        <p:txBody>
          <a:bodyPr spcFirstLastPara="1" wrap="square" lIns="91425" tIns="45700" rIns="91425" bIns="45700" anchor="t" anchorCtr="0">
            <a:noAutofit/>
          </a:bodyPr>
          <a:lstStyle/>
          <a:p>
            <a:pPr marL="457200" marR="0" lvl="1" indent="0" algn="l" rtl="0">
              <a:lnSpc>
                <a:spcPct val="90000"/>
              </a:lnSpc>
              <a:spcBef>
                <a:spcPts val="0"/>
              </a:spcBef>
              <a:spcAft>
                <a:spcPts val="0"/>
              </a:spcAft>
              <a:buClr>
                <a:schemeClr val="dk1"/>
              </a:buClr>
              <a:buSzPts val="2300"/>
              <a:buFont typeface="Arial"/>
              <a:buNone/>
            </a:pPr>
            <a:r>
              <a:rPr lang="da-DK" sz="2300" b="0" i="0" u="none" strike="noStrike" cap="none">
                <a:solidFill>
                  <a:schemeClr val="dk1"/>
                </a:solidFill>
                <a:latin typeface="Calibri"/>
                <a:ea typeface="Calibri"/>
                <a:cs typeface="Calibri"/>
                <a:sym typeface="Calibri"/>
              </a:rPr>
              <a:t>Uden Trumf</a:t>
            </a:r>
            <a:endParaRPr sz="1400" b="0" i="0" u="none" strike="noStrike" cap="none">
              <a:solidFill>
                <a:srgbClr val="000000"/>
              </a:solidFill>
              <a:latin typeface="Arial"/>
              <a:ea typeface="Arial"/>
              <a:cs typeface="Arial"/>
              <a:sym typeface="Arial"/>
            </a:endParaRPr>
          </a:p>
          <a:p>
            <a:pPr marL="457200" marR="0" lvl="1" indent="0" algn="l" rtl="0">
              <a:lnSpc>
                <a:spcPct val="90000"/>
              </a:lnSpc>
              <a:spcBef>
                <a:spcPts val="500"/>
              </a:spcBef>
              <a:spcAft>
                <a:spcPts val="0"/>
              </a:spcAft>
              <a:buClr>
                <a:schemeClr val="dk1"/>
              </a:buClr>
              <a:buSzPts val="2300"/>
              <a:buFont typeface="Arial"/>
              <a:buNone/>
            </a:pPr>
            <a:r>
              <a:rPr lang="da-DK" sz="2300" b="0" i="0" u="none" strike="noStrike" cap="none">
                <a:solidFill>
                  <a:schemeClr val="dk1"/>
                </a:solidFill>
                <a:latin typeface="Calibri"/>
                <a:ea typeface="Calibri"/>
                <a:cs typeface="Calibri"/>
                <a:sym typeface="Calibri"/>
              </a:rPr>
              <a:t>(UT/NT)</a:t>
            </a:r>
            <a:endParaRPr sz="1400" b="0" i="0" u="none" strike="noStrike" cap="none">
              <a:solidFill>
                <a:srgbClr val="000000"/>
              </a:solidFill>
              <a:latin typeface="Arial"/>
              <a:ea typeface="Arial"/>
              <a:cs typeface="Arial"/>
              <a:sym typeface="Arial"/>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20" name="Google Shape;220;p4"/>
          <p:cNvSpPr txBox="1"/>
          <p:nvPr/>
        </p:nvSpPr>
        <p:spPr>
          <a:xfrm>
            <a:off x="976006" y="1056527"/>
            <a:ext cx="5854800" cy="6063158"/>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400"/>
              <a:buFont typeface="Arial"/>
              <a:buChar char="•"/>
            </a:pPr>
            <a:r>
              <a:rPr lang="da-DK" sz="2400" b="0" i="0" u="none" strike="noStrike" cap="none" dirty="0">
                <a:solidFill>
                  <a:srgbClr val="000000"/>
                </a:solidFill>
                <a:latin typeface="Calibri"/>
                <a:ea typeface="Calibri"/>
                <a:cs typeface="Calibri"/>
                <a:sym typeface="Calibri"/>
              </a:rPr>
              <a:t>Det enkelte meldingskort angiver:</a:t>
            </a:r>
            <a:endParaRPr sz="1400" b="0" i="0" u="none" strike="noStrike" cap="none" dirty="0">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00000"/>
              </a:buClr>
              <a:buSzPts val="2400"/>
              <a:buFont typeface="Arial"/>
              <a:buChar char="-"/>
            </a:pPr>
            <a:r>
              <a:rPr lang="da-DK" sz="2400" b="0" i="0" u="none" strike="noStrike" cap="none" dirty="0">
                <a:solidFill>
                  <a:srgbClr val="000000"/>
                </a:solidFill>
                <a:latin typeface="Calibri"/>
                <a:ea typeface="Calibri"/>
                <a:cs typeface="Calibri"/>
                <a:sym typeface="Calibri"/>
              </a:rPr>
              <a:t>Hvor mange stik man lover at tage + 6</a:t>
            </a:r>
            <a:endParaRPr dirty="0"/>
          </a:p>
          <a:p>
            <a:pPr marL="800100" marR="0" lvl="1" indent="-342900" algn="l" rtl="0">
              <a:lnSpc>
                <a:spcPct val="100000"/>
              </a:lnSpc>
              <a:spcBef>
                <a:spcPts val="0"/>
              </a:spcBef>
              <a:spcAft>
                <a:spcPts val="0"/>
              </a:spcAft>
              <a:buClr>
                <a:srgbClr val="000000"/>
              </a:buClr>
              <a:buSzPts val="2400"/>
              <a:buFont typeface="Arial"/>
              <a:buChar char="-"/>
            </a:pPr>
            <a:r>
              <a:rPr lang="da-DK" sz="2400" b="0" i="0" u="none" strike="noStrike" cap="none" dirty="0">
                <a:solidFill>
                  <a:srgbClr val="000000"/>
                </a:solidFill>
                <a:latin typeface="Calibri"/>
                <a:ea typeface="Calibri"/>
                <a:cs typeface="Calibri"/>
                <a:sym typeface="Calibri"/>
              </a:rPr>
              <a:t>Hvad man foreslår som trumffarve </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2400"/>
              <a:buFont typeface="Arial"/>
              <a:buChar char="•"/>
            </a:pPr>
            <a:r>
              <a:rPr lang="da-DK" sz="2400" b="0" i="0" u="sng" strike="noStrike" cap="none" dirty="0">
                <a:solidFill>
                  <a:srgbClr val="000000"/>
                </a:solidFill>
                <a:latin typeface="Calibri"/>
                <a:ea typeface="Calibri"/>
                <a:cs typeface="Calibri"/>
                <a:sym typeface="Calibri"/>
              </a:rPr>
              <a:t>Eksempler:</a:t>
            </a:r>
            <a:endParaRPr sz="1400" b="0" i="0" u="sng" strike="noStrike" cap="none" dirty="0">
              <a:solidFill>
                <a:srgbClr val="000000"/>
              </a:solidFill>
              <a:latin typeface="Arial"/>
              <a:ea typeface="Arial"/>
              <a:cs typeface="Arial"/>
              <a:sym typeface="Arial"/>
            </a:endParaRPr>
          </a:p>
          <a:p>
            <a:pPr marL="914400" marR="0" lvl="1" indent="-457200" algn="l" rtl="0">
              <a:lnSpc>
                <a:spcPct val="100000"/>
              </a:lnSpc>
              <a:spcBef>
                <a:spcPts val="0"/>
              </a:spcBef>
              <a:spcAft>
                <a:spcPts val="0"/>
              </a:spcAft>
              <a:buClr>
                <a:schemeClr val="dk1"/>
              </a:buClr>
              <a:buSzPts val="2400"/>
              <a:buFont typeface="Calibri"/>
              <a:buChar char="-"/>
            </a:pPr>
            <a:r>
              <a:rPr lang="da-DK" sz="2400" b="0" i="0" u="none" strike="noStrike" cap="none" dirty="0">
                <a:solidFill>
                  <a:srgbClr val="000000"/>
                </a:solidFill>
                <a:latin typeface="Calibri"/>
                <a:ea typeface="Calibri"/>
                <a:cs typeface="Calibri"/>
                <a:sym typeface="Calibri"/>
              </a:rPr>
              <a:t>Med 1 </a:t>
            </a:r>
            <a:r>
              <a:rPr lang="da-DK" sz="2400" b="0" i="0" u="none" strike="noStrike" cap="none" dirty="0">
                <a:solidFill>
                  <a:schemeClr val="dk1"/>
                </a:solidFill>
                <a:latin typeface="Calibri"/>
                <a:ea typeface="Calibri"/>
                <a:cs typeface="Calibri"/>
                <a:sym typeface="Calibri"/>
              </a:rPr>
              <a:t>♠</a:t>
            </a:r>
            <a:r>
              <a:rPr lang="da-DK" sz="2400" b="0" i="0" u="none" strike="noStrike" cap="none" dirty="0">
                <a:solidFill>
                  <a:srgbClr val="000000"/>
                </a:solidFill>
                <a:latin typeface="Calibri"/>
                <a:ea typeface="Calibri"/>
                <a:cs typeface="Calibri"/>
                <a:sym typeface="Calibri"/>
              </a:rPr>
              <a:t> lover spilleren at kunne tage 7 stik med </a:t>
            </a:r>
            <a:r>
              <a:rPr lang="da-DK" sz="2400" b="0" i="0" u="none" strike="noStrike" cap="none" dirty="0">
                <a:solidFill>
                  <a:schemeClr val="dk1"/>
                </a:solidFill>
                <a:latin typeface="Calibri"/>
                <a:ea typeface="Calibri"/>
                <a:cs typeface="Calibri"/>
                <a:sym typeface="Calibri"/>
              </a:rPr>
              <a:t>♠ som trumf.</a:t>
            </a:r>
            <a:endParaRPr dirty="0"/>
          </a:p>
          <a:p>
            <a:pPr marL="914400" marR="0" lvl="1" indent="-457200" algn="l" rtl="0">
              <a:lnSpc>
                <a:spcPct val="100000"/>
              </a:lnSpc>
              <a:spcBef>
                <a:spcPts val="0"/>
              </a:spcBef>
              <a:spcAft>
                <a:spcPts val="0"/>
              </a:spcAft>
              <a:buClr>
                <a:schemeClr val="dk1"/>
              </a:buClr>
              <a:buSzPts val="2400"/>
              <a:buFont typeface="Calibri"/>
              <a:buChar char="-"/>
            </a:pPr>
            <a:r>
              <a:rPr lang="da-DK" sz="2400" b="0" i="0" u="none" strike="noStrike" cap="none" dirty="0">
                <a:solidFill>
                  <a:schemeClr val="dk1"/>
                </a:solidFill>
                <a:latin typeface="Calibri"/>
                <a:ea typeface="Calibri"/>
                <a:cs typeface="Calibri"/>
                <a:sym typeface="Calibri"/>
              </a:rPr>
              <a:t>Med 7 ♠ lover spilleren at kunne tage 13 stik med ♠ som trumf </a:t>
            </a:r>
            <a:endParaRPr sz="2400" b="0" i="0" u="none" strike="noStrike" cap="none" dirty="0">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400"/>
              <a:buFont typeface="Arial"/>
              <a:buChar char="•"/>
            </a:pPr>
            <a:r>
              <a:rPr lang="da-DK" sz="2400" b="0" i="0" u="none" strike="noStrike" cap="none" dirty="0">
                <a:solidFill>
                  <a:srgbClr val="000000"/>
                </a:solidFill>
                <a:latin typeface="Calibri"/>
                <a:ea typeface="Calibri"/>
                <a:cs typeface="Calibri"/>
                <a:sym typeface="Calibri"/>
              </a:rPr>
              <a:t>Man kan også melde sans:</a:t>
            </a:r>
            <a:br>
              <a:rPr lang="da-DK" sz="2400" b="0" i="0" u="none" strike="noStrike" cap="none" dirty="0">
                <a:solidFill>
                  <a:srgbClr val="000000"/>
                </a:solidFill>
                <a:latin typeface="Calibri"/>
                <a:ea typeface="Calibri"/>
                <a:cs typeface="Calibri"/>
                <a:sym typeface="Calibri"/>
              </a:rPr>
            </a:br>
            <a:r>
              <a:rPr lang="da-DK" sz="2400" b="0" i="0" u="none" strike="noStrike" cap="none" dirty="0">
                <a:solidFill>
                  <a:srgbClr val="000000"/>
                </a:solidFill>
                <a:latin typeface="Calibri"/>
                <a:ea typeface="Calibri"/>
                <a:cs typeface="Calibri"/>
                <a:sym typeface="Calibri"/>
              </a:rPr>
              <a:t>- UT = </a:t>
            </a:r>
            <a:r>
              <a:rPr lang="da-DK" sz="2400" b="0" i="0" u="sng" strike="noStrike" cap="none" dirty="0">
                <a:solidFill>
                  <a:srgbClr val="000000"/>
                </a:solidFill>
                <a:latin typeface="Calibri"/>
                <a:ea typeface="Calibri"/>
                <a:cs typeface="Calibri"/>
                <a:sym typeface="Calibri"/>
              </a:rPr>
              <a:t>U</a:t>
            </a:r>
            <a:r>
              <a:rPr lang="da-DK" sz="2400" b="0" i="0" u="none" strike="noStrike" cap="none" dirty="0">
                <a:solidFill>
                  <a:srgbClr val="000000"/>
                </a:solidFill>
                <a:latin typeface="Calibri"/>
                <a:ea typeface="Calibri"/>
                <a:cs typeface="Calibri"/>
                <a:sym typeface="Calibri"/>
              </a:rPr>
              <a:t>den </a:t>
            </a:r>
            <a:r>
              <a:rPr lang="da-DK" sz="2400" b="0" i="0" u="sng" strike="noStrike" cap="none" dirty="0">
                <a:solidFill>
                  <a:srgbClr val="000000"/>
                </a:solidFill>
                <a:latin typeface="Calibri"/>
                <a:ea typeface="Calibri"/>
                <a:cs typeface="Calibri"/>
                <a:sym typeface="Calibri"/>
              </a:rPr>
              <a:t>T</a:t>
            </a:r>
            <a:r>
              <a:rPr lang="da-DK" sz="2400" b="0" i="0" u="none" strike="noStrike" cap="none" dirty="0">
                <a:solidFill>
                  <a:srgbClr val="000000"/>
                </a:solidFill>
                <a:latin typeface="Calibri"/>
                <a:ea typeface="Calibri"/>
                <a:cs typeface="Calibri"/>
                <a:sym typeface="Calibri"/>
              </a:rPr>
              <a:t>rumf</a:t>
            </a:r>
            <a:br>
              <a:rPr lang="da-DK" sz="2400" b="0" i="0" u="none" strike="noStrike" cap="none" dirty="0">
                <a:solidFill>
                  <a:srgbClr val="000000"/>
                </a:solidFill>
                <a:latin typeface="Calibri"/>
                <a:ea typeface="Calibri"/>
                <a:cs typeface="Calibri"/>
                <a:sym typeface="Calibri"/>
              </a:rPr>
            </a:br>
            <a:r>
              <a:rPr lang="da-DK" sz="2400" b="0" i="0" u="none" strike="noStrike" cap="none" dirty="0">
                <a:solidFill>
                  <a:srgbClr val="000000"/>
                </a:solidFill>
                <a:latin typeface="Calibri"/>
                <a:ea typeface="Calibri"/>
                <a:cs typeface="Calibri"/>
                <a:sym typeface="Calibri"/>
              </a:rPr>
              <a:t>- NT = </a:t>
            </a:r>
            <a:r>
              <a:rPr lang="da-DK" sz="2400" b="0" i="0" u="sng" strike="noStrike" cap="none" dirty="0">
                <a:solidFill>
                  <a:srgbClr val="000000"/>
                </a:solidFill>
                <a:latin typeface="Calibri"/>
                <a:ea typeface="Calibri"/>
                <a:cs typeface="Calibri"/>
                <a:sym typeface="Calibri"/>
              </a:rPr>
              <a:t>N</a:t>
            </a:r>
            <a:r>
              <a:rPr lang="da-DK" sz="2400" b="0" i="0" u="none" strike="noStrike" cap="none" dirty="0">
                <a:solidFill>
                  <a:srgbClr val="000000"/>
                </a:solidFill>
                <a:latin typeface="Calibri"/>
                <a:ea typeface="Calibri"/>
                <a:cs typeface="Calibri"/>
                <a:sym typeface="Calibri"/>
              </a:rPr>
              <a:t>o </a:t>
            </a:r>
            <a:r>
              <a:rPr lang="da-DK" sz="2400" b="0" i="0" u="sng" strike="noStrike" cap="none" dirty="0">
                <a:solidFill>
                  <a:srgbClr val="000000"/>
                </a:solidFill>
                <a:latin typeface="Calibri"/>
                <a:ea typeface="Calibri"/>
                <a:cs typeface="Calibri"/>
                <a:sym typeface="Calibri"/>
              </a:rPr>
              <a:t>T</a:t>
            </a:r>
            <a:r>
              <a:rPr lang="da-DK" sz="2400" b="0" i="0" u="none" strike="noStrike" cap="none" dirty="0">
                <a:solidFill>
                  <a:srgbClr val="000000"/>
                </a:solidFill>
                <a:latin typeface="Calibri"/>
                <a:ea typeface="Calibri"/>
                <a:cs typeface="Calibri"/>
                <a:sym typeface="Calibri"/>
              </a:rPr>
              <a:t>rump (engelsk)</a:t>
            </a:r>
            <a:endParaRPr dirty="0"/>
          </a:p>
          <a:p>
            <a:pPr marL="457200" marR="0" lvl="0" indent="-457200" algn="l" rtl="0">
              <a:lnSpc>
                <a:spcPct val="100000"/>
              </a:lnSpc>
              <a:spcBef>
                <a:spcPts val="0"/>
              </a:spcBef>
              <a:spcAft>
                <a:spcPts val="0"/>
              </a:spcAft>
              <a:buClr>
                <a:srgbClr val="000000"/>
              </a:buClr>
              <a:buSzPts val="2400"/>
              <a:buFont typeface="Arial"/>
              <a:buChar char="•"/>
            </a:pPr>
            <a:r>
              <a:rPr lang="da-DK" sz="2400" b="0" i="0" u="sng" strike="noStrike" cap="none" dirty="0">
                <a:solidFill>
                  <a:srgbClr val="000000"/>
                </a:solidFill>
                <a:latin typeface="Calibri"/>
                <a:ea typeface="Calibri"/>
                <a:cs typeface="Calibri"/>
                <a:sym typeface="Calibri"/>
              </a:rPr>
              <a:t>Eksempler:</a:t>
            </a:r>
            <a:br>
              <a:rPr lang="da-DK" sz="2400" b="0" i="0" u="none" strike="noStrike" cap="none" dirty="0">
                <a:solidFill>
                  <a:srgbClr val="000000"/>
                </a:solidFill>
                <a:latin typeface="Calibri"/>
                <a:ea typeface="Calibri"/>
                <a:cs typeface="Calibri"/>
                <a:sym typeface="Calibri"/>
              </a:rPr>
            </a:br>
            <a:r>
              <a:rPr lang="da-DK" sz="2400" b="0" i="0" u="none" strike="noStrike" cap="none" dirty="0">
                <a:solidFill>
                  <a:srgbClr val="000000"/>
                </a:solidFill>
                <a:latin typeface="Calibri"/>
                <a:ea typeface="Calibri"/>
                <a:cs typeface="Calibri"/>
                <a:sym typeface="Calibri"/>
              </a:rPr>
              <a:t>- 1 UT lover at tage 7 stik</a:t>
            </a:r>
            <a:br>
              <a:rPr lang="da-DK" sz="2400" b="0" i="0" u="none" strike="noStrike" cap="none" dirty="0">
                <a:solidFill>
                  <a:srgbClr val="000000"/>
                </a:solidFill>
                <a:latin typeface="Calibri"/>
                <a:ea typeface="Calibri"/>
                <a:cs typeface="Calibri"/>
                <a:sym typeface="Calibri"/>
              </a:rPr>
            </a:br>
            <a:r>
              <a:rPr lang="da-DK" sz="2400" b="0" i="0" u="none" strike="noStrike" cap="none" dirty="0">
                <a:solidFill>
                  <a:srgbClr val="000000"/>
                </a:solidFill>
                <a:latin typeface="Calibri"/>
                <a:ea typeface="Calibri"/>
                <a:cs typeface="Calibri"/>
                <a:sym typeface="Calibri"/>
              </a:rPr>
              <a:t>- 7 UT lover at tage 13 stik</a:t>
            </a:r>
            <a:endParaRPr sz="2800" b="0" i="0" u="none" strike="noStrike" cap="none" dirty="0">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2800"/>
              <a:buFont typeface="Calibri"/>
              <a:buNone/>
            </a:pPr>
            <a:endParaRPr sz="28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0">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0">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0">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31"/>
          <p:cNvPicPr preferRelativeResize="0"/>
          <p:nvPr/>
        </p:nvPicPr>
        <p:blipFill rotWithShape="1">
          <a:blip r:embed="rId3">
            <a:alphaModFix/>
          </a:blip>
          <a:srcRect/>
          <a:stretch/>
        </p:blipFill>
        <p:spPr>
          <a:xfrm>
            <a:off x="5734269" y="3130301"/>
            <a:ext cx="5595184" cy="3746284"/>
          </a:xfrm>
          <a:prstGeom prst="rect">
            <a:avLst/>
          </a:prstGeom>
          <a:noFill/>
          <a:ln>
            <a:noFill/>
          </a:ln>
        </p:spPr>
      </p:pic>
      <p:sp>
        <p:nvSpPr>
          <p:cNvPr id="226" name="Google Shape;226;p31"/>
          <p:cNvSpPr txBox="1">
            <a:spLocks noGrp="1"/>
          </p:cNvSpPr>
          <p:nvPr>
            <p:ph type="title"/>
          </p:nvPr>
        </p:nvSpPr>
        <p:spPr>
          <a:xfrm>
            <a:off x="839788" y="-65207"/>
            <a:ext cx="10515600" cy="104662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Calibri"/>
              <a:buNone/>
            </a:pPr>
            <a:r>
              <a:rPr lang="da-DK" sz="4000" b="1">
                <a:latin typeface="Calibri"/>
                <a:ea typeface="Calibri"/>
                <a:cs typeface="Calibri"/>
                <a:sym typeface="Calibri"/>
              </a:rPr>
              <a:t>… og hver ny melding skal have </a:t>
            </a:r>
            <a:r>
              <a:rPr lang="da-DK" sz="4000" b="1"/>
              <a:t>højere rang</a:t>
            </a:r>
            <a:endParaRPr/>
          </a:p>
        </p:txBody>
      </p:sp>
      <p:cxnSp>
        <p:nvCxnSpPr>
          <p:cNvPr id="227" name="Google Shape;227;p31"/>
          <p:cNvCxnSpPr/>
          <p:nvPr/>
        </p:nvCxnSpPr>
        <p:spPr>
          <a:xfrm>
            <a:off x="9553163" y="3866041"/>
            <a:ext cx="1466871" cy="0"/>
          </a:xfrm>
          <a:prstGeom prst="straightConnector1">
            <a:avLst/>
          </a:prstGeom>
          <a:noFill/>
          <a:ln w="25400" cap="flat" cmpd="sng">
            <a:solidFill>
              <a:srgbClr val="BFBFBF"/>
            </a:solidFill>
            <a:prstDash val="solid"/>
            <a:miter lim="800000"/>
            <a:headEnd type="none" w="sm" len="sm"/>
            <a:tailEnd type="none" w="sm" len="sm"/>
          </a:ln>
        </p:spPr>
      </p:cxnSp>
      <p:sp>
        <p:nvSpPr>
          <p:cNvPr id="228" name="Google Shape;228;p31"/>
          <p:cNvSpPr/>
          <p:nvPr/>
        </p:nvSpPr>
        <p:spPr>
          <a:xfrm>
            <a:off x="9308582" y="1691118"/>
            <a:ext cx="1833772" cy="769441"/>
          </a:xfrm>
          <a:prstGeom prst="rect">
            <a:avLst/>
          </a:prstGeom>
          <a:noFill/>
          <a:ln>
            <a:noFill/>
          </a:ln>
        </p:spPr>
        <p:txBody>
          <a:bodyPr spcFirstLastPara="1" wrap="square" lIns="91425" tIns="45700" rIns="91425" bIns="45700" anchor="t" anchorCtr="0">
            <a:spAutoFit/>
          </a:bodyPr>
          <a:lstStyle/>
          <a:p>
            <a:pPr marL="457200" marR="0" lvl="1" indent="0" algn="l" rtl="0">
              <a:lnSpc>
                <a:spcPct val="100000"/>
              </a:lnSpc>
              <a:spcBef>
                <a:spcPts val="0"/>
              </a:spcBef>
              <a:spcAft>
                <a:spcPts val="0"/>
              </a:spcAft>
              <a:buClr>
                <a:srgbClr val="000000"/>
              </a:buClr>
              <a:buSzPts val="4400"/>
              <a:buFont typeface="Arial"/>
              <a:buNone/>
            </a:pPr>
            <a:r>
              <a:rPr lang="da-DK" sz="44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229" name="Google Shape;229;p31"/>
          <p:cNvSpPr/>
          <p:nvPr/>
        </p:nvSpPr>
        <p:spPr>
          <a:xfrm>
            <a:off x="10839442" y="3465014"/>
            <a:ext cx="1833772" cy="769441"/>
          </a:xfrm>
          <a:prstGeom prst="rect">
            <a:avLst/>
          </a:prstGeom>
          <a:noFill/>
          <a:ln>
            <a:noFill/>
          </a:ln>
        </p:spPr>
        <p:txBody>
          <a:bodyPr spcFirstLastPara="1" wrap="square" lIns="91425" tIns="45700" rIns="91425" bIns="45700" anchor="t" anchorCtr="0">
            <a:spAutoFit/>
          </a:bodyPr>
          <a:lstStyle/>
          <a:p>
            <a:pPr marL="457200" marR="0" lvl="1" indent="0" algn="l" rtl="0">
              <a:lnSpc>
                <a:spcPct val="100000"/>
              </a:lnSpc>
              <a:spcBef>
                <a:spcPts val="0"/>
              </a:spcBef>
              <a:spcAft>
                <a:spcPts val="0"/>
              </a:spcAft>
              <a:buClr>
                <a:srgbClr val="000000"/>
              </a:buClr>
              <a:buSzPts val="4400"/>
              <a:buFont typeface="Arial"/>
              <a:buNone/>
            </a:pPr>
            <a:r>
              <a:rPr lang="da-DK" sz="44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cxnSp>
        <p:nvCxnSpPr>
          <p:cNvPr id="230" name="Google Shape;230;p31"/>
          <p:cNvCxnSpPr/>
          <p:nvPr/>
        </p:nvCxnSpPr>
        <p:spPr>
          <a:xfrm rot="10800000" flipH="1">
            <a:off x="9308582" y="3231993"/>
            <a:ext cx="1599488" cy="576791"/>
          </a:xfrm>
          <a:prstGeom prst="straightConnector1">
            <a:avLst/>
          </a:prstGeom>
          <a:noFill/>
          <a:ln w="25400" cap="flat" cmpd="sng">
            <a:solidFill>
              <a:srgbClr val="BFBFBF"/>
            </a:solidFill>
            <a:prstDash val="solid"/>
            <a:miter lim="800000"/>
            <a:headEnd type="none" w="sm" len="sm"/>
            <a:tailEnd type="none" w="sm" len="sm"/>
          </a:ln>
        </p:spPr>
      </p:cxnSp>
      <p:sp>
        <p:nvSpPr>
          <p:cNvPr id="231" name="Google Shape;231;p31"/>
          <p:cNvSpPr/>
          <p:nvPr/>
        </p:nvSpPr>
        <p:spPr>
          <a:xfrm>
            <a:off x="10654139" y="2791369"/>
            <a:ext cx="1833772" cy="769441"/>
          </a:xfrm>
          <a:prstGeom prst="rect">
            <a:avLst/>
          </a:prstGeom>
          <a:noFill/>
          <a:ln>
            <a:noFill/>
          </a:ln>
        </p:spPr>
        <p:txBody>
          <a:bodyPr spcFirstLastPara="1" wrap="square" lIns="91425" tIns="45700" rIns="91425" bIns="45700" anchor="t" anchorCtr="0">
            <a:spAutoFit/>
          </a:bodyPr>
          <a:lstStyle/>
          <a:p>
            <a:pPr marL="457200" marR="0" lvl="1" indent="0" algn="l" rtl="0">
              <a:lnSpc>
                <a:spcPct val="100000"/>
              </a:lnSpc>
              <a:spcBef>
                <a:spcPts val="0"/>
              </a:spcBef>
              <a:spcAft>
                <a:spcPts val="0"/>
              </a:spcAft>
              <a:buClr>
                <a:srgbClr val="000000"/>
              </a:buClr>
              <a:buSzPts val="4400"/>
              <a:buFont typeface="Arial"/>
              <a:buNone/>
            </a:pPr>
            <a:r>
              <a:rPr lang="da-DK" sz="4400" b="0" i="0" u="none" strike="noStrike" cap="none">
                <a:solidFill>
                  <a:srgbClr val="FF0000"/>
                </a:solidFill>
                <a:latin typeface="Calibri"/>
                <a:ea typeface="Calibri"/>
                <a:cs typeface="Calibri"/>
                <a:sym typeface="Calibri"/>
              </a:rPr>
              <a:t>♦</a:t>
            </a:r>
            <a:endParaRPr sz="4400" b="0" i="0" u="none" strike="noStrike" cap="none">
              <a:solidFill>
                <a:schemeClr val="dk1"/>
              </a:solidFill>
              <a:latin typeface="Calibri"/>
              <a:ea typeface="Calibri"/>
              <a:cs typeface="Calibri"/>
              <a:sym typeface="Calibri"/>
            </a:endParaRPr>
          </a:p>
        </p:txBody>
      </p:sp>
      <p:cxnSp>
        <p:nvCxnSpPr>
          <p:cNvPr id="232" name="Google Shape;232;p31"/>
          <p:cNvCxnSpPr/>
          <p:nvPr/>
        </p:nvCxnSpPr>
        <p:spPr>
          <a:xfrm rot="10800000" flipH="1">
            <a:off x="9131140" y="2635691"/>
            <a:ext cx="1262081" cy="1141142"/>
          </a:xfrm>
          <a:prstGeom prst="straightConnector1">
            <a:avLst/>
          </a:prstGeom>
          <a:noFill/>
          <a:ln w="25400" cap="flat" cmpd="sng">
            <a:solidFill>
              <a:srgbClr val="BFBFBF"/>
            </a:solidFill>
            <a:prstDash val="solid"/>
            <a:miter lim="800000"/>
            <a:headEnd type="none" w="sm" len="sm"/>
            <a:tailEnd type="none" w="sm" len="sm"/>
          </a:ln>
        </p:spPr>
      </p:cxnSp>
      <p:sp>
        <p:nvSpPr>
          <p:cNvPr id="233" name="Google Shape;233;p31"/>
          <p:cNvSpPr/>
          <p:nvPr/>
        </p:nvSpPr>
        <p:spPr>
          <a:xfrm>
            <a:off x="10096600" y="2111146"/>
            <a:ext cx="1833772" cy="769441"/>
          </a:xfrm>
          <a:prstGeom prst="rect">
            <a:avLst/>
          </a:prstGeom>
          <a:noFill/>
          <a:ln>
            <a:noFill/>
          </a:ln>
        </p:spPr>
        <p:txBody>
          <a:bodyPr spcFirstLastPara="1" wrap="square" lIns="91425" tIns="45700" rIns="91425" bIns="45700" anchor="t" anchorCtr="0">
            <a:spAutoFit/>
          </a:bodyPr>
          <a:lstStyle/>
          <a:p>
            <a:pPr marL="457200" marR="0" lvl="1" indent="0" algn="l" rtl="0">
              <a:lnSpc>
                <a:spcPct val="100000"/>
              </a:lnSpc>
              <a:spcBef>
                <a:spcPts val="0"/>
              </a:spcBef>
              <a:spcAft>
                <a:spcPts val="0"/>
              </a:spcAft>
              <a:buClr>
                <a:srgbClr val="000000"/>
              </a:buClr>
              <a:buSzPts val="4400"/>
              <a:buFont typeface="Arial"/>
              <a:buNone/>
            </a:pPr>
            <a:r>
              <a:rPr lang="da-DK" sz="4400" b="0" i="0" u="none" strike="noStrike" cap="none">
                <a:solidFill>
                  <a:srgbClr val="FF0000"/>
                </a:solidFill>
                <a:latin typeface="Calibri"/>
                <a:ea typeface="Calibri"/>
                <a:cs typeface="Calibri"/>
                <a:sym typeface="Calibri"/>
              </a:rPr>
              <a:t>♥</a:t>
            </a:r>
            <a:endParaRPr sz="4400" b="0" i="0" u="none" strike="noStrike" cap="none">
              <a:solidFill>
                <a:schemeClr val="dk1"/>
              </a:solidFill>
              <a:latin typeface="Calibri"/>
              <a:ea typeface="Calibri"/>
              <a:cs typeface="Calibri"/>
              <a:sym typeface="Calibri"/>
            </a:endParaRPr>
          </a:p>
        </p:txBody>
      </p:sp>
      <p:cxnSp>
        <p:nvCxnSpPr>
          <p:cNvPr id="234" name="Google Shape;234;p31"/>
          <p:cNvCxnSpPr/>
          <p:nvPr/>
        </p:nvCxnSpPr>
        <p:spPr>
          <a:xfrm rot="10800000" flipH="1">
            <a:off x="8887199" y="2389218"/>
            <a:ext cx="1006218" cy="1398189"/>
          </a:xfrm>
          <a:prstGeom prst="straightConnector1">
            <a:avLst/>
          </a:prstGeom>
          <a:noFill/>
          <a:ln w="25400" cap="flat" cmpd="sng">
            <a:solidFill>
              <a:srgbClr val="BFBFBF"/>
            </a:solidFill>
            <a:prstDash val="solid"/>
            <a:miter lim="800000"/>
            <a:headEnd type="none" w="sm" len="sm"/>
            <a:tailEnd type="none" w="sm" len="sm"/>
          </a:ln>
        </p:spPr>
      </p:cxnSp>
      <p:cxnSp>
        <p:nvCxnSpPr>
          <p:cNvPr id="235" name="Google Shape;235;p31"/>
          <p:cNvCxnSpPr/>
          <p:nvPr/>
        </p:nvCxnSpPr>
        <p:spPr>
          <a:xfrm rot="10800000" flipH="1">
            <a:off x="8628358" y="2467277"/>
            <a:ext cx="86959" cy="1297828"/>
          </a:xfrm>
          <a:prstGeom prst="straightConnector1">
            <a:avLst/>
          </a:prstGeom>
          <a:noFill/>
          <a:ln w="25400" cap="flat" cmpd="sng">
            <a:solidFill>
              <a:srgbClr val="BFBFBF"/>
            </a:solidFill>
            <a:prstDash val="solid"/>
            <a:miter lim="800000"/>
            <a:headEnd type="none" w="sm" len="sm"/>
            <a:tailEnd type="none" w="sm" len="sm"/>
          </a:ln>
        </p:spPr>
      </p:cxnSp>
      <p:sp>
        <p:nvSpPr>
          <p:cNvPr id="236" name="Google Shape;236;p31"/>
          <p:cNvSpPr txBox="1"/>
          <p:nvPr/>
        </p:nvSpPr>
        <p:spPr>
          <a:xfrm>
            <a:off x="7845893" y="1741881"/>
            <a:ext cx="2216348" cy="918112"/>
          </a:xfrm>
          <a:prstGeom prst="rect">
            <a:avLst/>
          </a:prstGeom>
          <a:noFill/>
          <a:ln>
            <a:noFill/>
          </a:ln>
        </p:spPr>
        <p:txBody>
          <a:bodyPr spcFirstLastPara="1" wrap="square" lIns="91425" tIns="45700" rIns="91425" bIns="45700" anchor="t" anchorCtr="0">
            <a:noAutofit/>
          </a:bodyPr>
          <a:lstStyle/>
          <a:p>
            <a:pPr marL="457200" marR="0" lvl="1" indent="0" algn="l" rtl="0">
              <a:lnSpc>
                <a:spcPct val="90000"/>
              </a:lnSpc>
              <a:spcBef>
                <a:spcPts val="0"/>
              </a:spcBef>
              <a:spcAft>
                <a:spcPts val="0"/>
              </a:spcAft>
              <a:buClr>
                <a:schemeClr val="dk1"/>
              </a:buClr>
              <a:buSzPts val="2300"/>
              <a:buFont typeface="Arial"/>
              <a:buNone/>
            </a:pPr>
            <a:r>
              <a:rPr lang="da-DK" sz="2300" b="0" i="0" u="none" strike="noStrike" cap="none">
                <a:solidFill>
                  <a:schemeClr val="dk1"/>
                </a:solidFill>
                <a:latin typeface="Calibri"/>
                <a:ea typeface="Calibri"/>
                <a:cs typeface="Calibri"/>
                <a:sym typeface="Calibri"/>
              </a:rPr>
              <a:t>Uden Trumf</a:t>
            </a:r>
            <a:endParaRPr sz="1400" b="0" i="0" u="none" strike="noStrike" cap="none">
              <a:solidFill>
                <a:srgbClr val="000000"/>
              </a:solidFill>
              <a:latin typeface="Arial"/>
              <a:ea typeface="Arial"/>
              <a:cs typeface="Arial"/>
              <a:sym typeface="Arial"/>
            </a:endParaRPr>
          </a:p>
          <a:p>
            <a:pPr marL="457200" marR="0" lvl="1" indent="0" algn="l" rtl="0">
              <a:lnSpc>
                <a:spcPct val="90000"/>
              </a:lnSpc>
              <a:spcBef>
                <a:spcPts val="500"/>
              </a:spcBef>
              <a:spcAft>
                <a:spcPts val="0"/>
              </a:spcAft>
              <a:buClr>
                <a:schemeClr val="dk1"/>
              </a:buClr>
              <a:buSzPts val="2300"/>
              <a:buFont typeface="Arial"/>
              <a:buNone/>
            </a:pPr>
            <a:r>
              <a:rPr lang="da-DK" sz="2300" b="0" i="0" u="none" strike="noStrike" cap="none">
                <a:solidFill>
                  <a:schemeClr val="dk1"/>
                </a:solidFill>
                <a:latin typeface="Calibri"/>
                <a:ea typeface="Calibri"/>
                <a:cs typeface="Calibri"/>
                <a:sym typeface="Calibri"/>
              </a:rPr>
              <a:t>(UT/NT)</a:t>
            </a:r>
            <a:endParaRPr sz="1400" b="0" i="0" u="none" strike="noStrike" cap="none">
              <a:solidFill>
                <a:srgbClr val="000000"/>
              </a:solidFill>
              <a:latin typeface="Arial"/>
              <a:ea typeface="Arial"/>
              <a:cs typeface="Arial"/>
              <a:sym typeface="Arial"/>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37" name="Google Shape;237;p31"/>
          <p:cNvSpPr txBox="1"/>
          <p:nvPr/>
        </p:nvSpPr>
        <p:spPr>
          <a:xfrm rot="2124246">
            <a:off x="9777910" y="1422786"/>
            <a:ext cx="2862421" cy="52782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700"/>
              <a:buFont typeface="Arial"/>
              <a:buNone/>
            </a:pPr>
            <a:r>
              <a:rPr lang="da-DK" sz="2700" b="0" i="0" u="none" strike="noStrike" cap="none">
                <a:solidFill>
                  <a:schemeClr val="dk1"/>
                </a:solidFill>
                <a:latin typeface="Calibri"/>
                <a:ea typeface="Calibri"/>
                <a:cs typeface="Calibri"/>
                <a:sym typeface="Calibri"/>
              </a:rPr>
              <a:t>STIGENDE RANG</a:t>
            </a:r>
            <a:endParaRPr sz="1400" b="0" i="0" u="none" strike="noStrike" cap="none">
              <a:solidFill>
                <a:srgbClr val="000000"/>
              </a:solidFill>
              <a:latin typeface="Arial"/>
              <a:ea typeface="Arial"/>
              <a:cs typeface="Arial"/>
              <a:sym typeface="Arial"/>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38" name="Google Shape;238;p31"/>
          <p:cNvSpPr/>
          <p:nvPr/>
        </p:nvSpPr>
        <p:spPr>
          <a:xfrm>
            <a:off x="7033845" y="1291963"/>
            <a:ext cx="4888531" cy="4686805"/>
          </a:xfrm>
          <a:prstGeom prst="arc">
            <a:avLst>
              <a:gd name="adj1" fmla="val 16467667"/>
              <a:gd name="adj2" fmla="val 0"/>
            </a:avLst>
          </a:prstGeom>
          <a:noFill/>
          <a:ln w="34925" cap="flat" cmpd="sng">
            <a:solidFill>
              <a:schemeClr val="dk1"/>
            </a:solidFill>
            <a:prstDash val="solid"/>
            <a:miter lim="800000"/>
            <a:headEnd type="triangle" w="med" len="med"/>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9" name="Google Shape;239;p31"/>
          <p:cNvSpPr txBox="1"/>
          <p:nvPr/>
        </p:nvSpPr>
        <p:spPr>
          <a:xfrm>
            <a:off x="1926982" y="1549630"/>
            <a:ext cx="4192728" cy="4647386"/>
          </a:xfrm>
          <a:prstGeom prst="rect">
            <a:avLst/>
          </a:prstGeom>
          <a:noFill/>
          <a:ln>
            <a:noFill/>
          </a:ln>
        </p:spPr>
        <p:txBody>
          <a:bodyPr spcFirstLastPara="1" wrap="square" lIns="91425" tIns="45700" rIns="91425" bIns="45700" anchor="t" anchorCtr="0">
            <a:spAutoFit/>
          </a:bodyPr>
          <a:lstStyle/>
          <a:p>
            <a:pPr marL="457200" marR="0" lvl="0" indent="-30480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da-DK" sz="2400" b="0" i="0" u="none" strike="noStrike" cap="none">
                <a:solidFill>
                  <a:srgbClr val="000000"/>
                </a:solidFill>
                <a:latin typeface="Calibri"/>
                <a:ea typeface="Calibri"/>
                <a:cs typeface="Calibri"/>
                <a:sym typeface="Calibri"/>
              </a:rPr>
              <a:t>Eksempler på meldeforløb</a:t>
            </a:r>
            <a:endParaRPr/>
          </a:p>
          <a:p>
            <a:pPr marL="0" marR="0" lvl="0" indent="0" algn="l" rtl="0">
              <a:lnSpc>
                <a:spcPct val="100000"/>
              </a:lnSpc>
              <a:spcBef>
                <a:spcPts val="0"/>
              </a:spcBef>
              <a:spcAft>
                <a:spcPts val="0"/>
              </a:spcAft>
              <a:buNone/>
            </a:pPr>
            <a:br>
              <a:rPr lang="da-DK" sz="2400" b="0" i="0" u="none" strike="noStrike" cap="none">
                <a:solidFill>
                  <a:srgbClr val="000000"/>
                </a:solidFill>
                <a:latin typeface="Calibri"/>
                <a:ea typeface="Calibri"/>
                <a:cs typeface="Calibri"/>
                <a:sym typeface="Calibri"/>
              </a:rPr>
            </a:br>
            <a:r>
              <a:rPr lang="da-DK" sz="2400" b="0" i="0" u="none" strike="noStrike" cap="none">
                <a:solidFill>
                  <a:srgbClr val="000000"/>
                </a:solidFill>
                <a:latin typeface="Calibri"/>
                <a:ea typeface="Calibri"/>
                <a:cs typeface="Calibri"/>
                <a:sym typeface="Calibri"/>
              </a:rPr>
              <a:t>1 </a:t>
            </a:r>
            <a:r>
              <a:rPr lang="da-DK" sz="2400" b="0" i="0" u="none" strike="noStrike" cap="none">
                <a:solidFill>
                  <a:schemeClr val="dk1"/>
                </a:solidFill>
                <a:latin typeface="Calibri"/>
                <a:ea typeface="Calibri"/>
                <a:cs typeface="Calibri"/>
                <a:sym typeface="Calibri"/>
              </a:rPr>
              <a:t>♣ - 2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 ♠ - 1 ♣</a:t>
            </a:r>
            <a:br>
              <a:rPr lang="da-DK" sz="2400" b="0" i="0" u="none" strike="noStrike" cap="none">
                <a:solidFill>
                  <a:schemeClr val="dk1"/>
                </a:solidFill>
                <a:latin typeface="Calibri"/>
                <a:ea typeface="Calibri"/>
                <a:cs typeface="Calibri"/>
                <a:sym typeface="Calibri"/>
              </a:rPr>
            </a:b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 </a:t>
            </a:r>
            <a:r>
              <a:rPr lang="da-DK" sz="2400" b="0" i="0" u="none" strike="noStrike" cap="none">
                <a:solidFill>
                  <a:srgbClr val="FF0000"/>
                </a:solidFill>
                <a:latin typeface="Calibri"/>
                <a:ea typeface="Calibri"/>
                <a:cs typeface="Calibri"/>
                <a:sym typeface="Calibri"/>
              </a:rPr>
              <a:t>♥ </a:t>
            </a:r>
            <a:r>
              <a:rPr lang="da-DK" sz="2400" b="0" i="0" u="none" strike="noStrike" cap="none">
                <a:solidFill>
                  <a:schemeClr val="dk1"/>
                </a:solidFill>
                <a:latin typeface="Calibri"/>
                <a:ea typeface="Calibri"/>
                <a:cs typeface="Calibri"/>
                <a:sym typeface="Calibri"/>
              </a:rPr>
              <a:t>- 1 ♠</a:t>
            </a:r>
            <a:br>
              <a:rPr lang="da-DK" sz="2400" b="0" i="0" u="none" strike="noStrike" cap="none">
                <a:solidFill>
                  <a:schemeClr val="dk1"/>
                </a:solidFill>
                <a:latin typeface="Calibri"/>
                <a:ea typeface="Calibri"/>
                <a:cs typeface="Calibri"/>
                <a:sym typeface="Calibri"/>
              </a:rPr>
            </a:b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 ♠ - 2</a:t>
            </a:r>
            <a:r>
              <a:rPr lang="da-DK" sz="2400" b="0" i="0" u="none" strike="noStrike" cap="none">
                <a:solidFill>
                  <a:srgbClr val="FF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2800"/>
              <a:buFont typeface="Calibri"/>
              <a:buNone/>
            </a:pPr>
            <a:endParaRPr sz="2800" b="0" i="0" u="none" strike="noStrike" cap="none">
              <a:solidFill>
                <a:schemeClr val="dk1"/>
              </a:solidFill>
              <a:latin typeface="Calibri"/>
              <a:ea typeface="Calibri"/>
              <a:cs typeface="Calibri"/>
              <a:sym typeface="Calibri"/>
            </a:endParaRPr>
          </a:p>
        </p:txBody>
      </p:sp>
      <p:sp>
        <p:nvSpPr>
          <p:cNvPr id="240" name="Google Shape;240;p31"/>
          <p:cNvSpPr txBox="1"/>
          <p:nvPr/>
        </p:nvSpPr>
        <p:spPr>
          <a:xfrm>
            <a:off x="3868900" y="2632873"/>
            <a:ext cx="54854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000000"/>
                </a:solidFill>
                <a:latin typeface="Calibri"/>
                <a:ea typeface="Calibri"/>
                <a:cs typeface="Calibri"/>
                <a:sym typeface="Calibri"/>
              </a:rPr>
              <a:t>OK</a:t>
            </a:r>
            <a:endParaRPr sz="2400" b="0" i="0" u="none" strike="noStrike" cap="none">
              <a:solidFill>
                <a:srgbClr val="000000"/>
              </a:solidFill>
              <a:latin typeface="Calibri"/>
              <a:ea typeface="Calibri"/>
              <a:cs typeface="Calibri"/>
              <a:sym typeface="Calibri"/>
            </a:endParaRPr>
          </a:p>
        </p:txBody>
      </p:sp>
      <p:sp>
        <p:nvSpPr>
          <p:cNvPr id="241" name="Google Shape;241;p31"/>
          <p:cNvSpPr txBox="1"/>
          <p:nvPr/>
        </p:nvSpPr>
        <p:spPr>
          <a:xfrm>
            <a:off x="3868900" y="3348813"/>
            <a:ext cx="84510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000000"/>
                </a:solidFill>
                <a:latin typeface="Calibri"/>
                <a:ea typeface="Calibri"/>
                <a:cs typeface="Calibri"/>
                <a:sym typeface="Calibri"/>
              </a:rPr>
              <a:t>Ej OK</a:t>
            </a:r>
            <a:endParaRPr sz="2400" b="0" i="0" u="none" strike="noStrike" cap="none">
              <a:solidFill>
                <a:srgbClr val="000000"/>
              </a:solidFill>
              <a:latin typeface="Calibri"/>
              <a:ea typeface="Calibri"/>
              <a:cs typeface="Calibri"/>
              <a:sym typeface="Calibri"/>
            </a:endParaRPr>
          </a:p>
        </p:txBody>
      </p:sp>
      <p:sp>
        <p:nvSpPr>
          <p:cNvPr id="242" name="Google Shape;242;p31"/>
          <p:cNvSpPr txBox="1"/>
          <p:nvPr/>
        </p:nvSpPr>
        <p:spPr>
          <a:xfrm>
            <a:off x="3868900" y="4102009"/>
            <a:ext cx="54854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000000"/>
                </a:solidFill>
                <a:latin typeface="Calibri"/>
                <a:ea typeface="Calibri"/>
                <a:cs typeface="Calibri"/>
                <a:sym typeface="Calibri"/>
              </a:rPr>
              <a:t>OK</a:t>
            </a:r>
            <a:endParaRPr sz="2400" b="0" i="0" u="none" strike="noStrike" cap="none">
              <a:solidFill>
                <a:srgbClr val="000000"/>
              </a:solidFill>
              <a:latin typeface="Calibri"/>
              <a:ea typeface="Calibri"/>
              <a:cs typeface="Calibri"/>
              <a:sym typeface="Calibri"/>
            </a:endParaRPr>
          </a:p>
        </p:txBody>
      </p:sp>
      <p:sp>
        <p:nvSpPr>
          <p:cNvPr id="243" name="Google Shape;243;p31"/>
          <p:cNvSpPr txBox="1"/>
          <p:nvPr/>
        </p:nvSpPr>
        <p:spPr>
          <a:xfrm>
            <a:off x="3868900" y="4851817"/>
            <a:ext cx="54854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000000"/>
                </a:solidFill>
                <a:latin typeface="Calibri"/>
                <a:ea typeface="Calibri"/>
                <a:cs typeface="Calibri"/>
                <a:sym typeface="Calibri"/>
              </a:rPr>
              <a:t>OK</a:t>
            </a:r>
            <a:endParaRPr sz="24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5"/>
          <p:cNvSpPr txBox="1"/>
          <p:nvPr/>
        </p:nvSpPr>
        <p:spPr>
          <a:xfrm>
            <a:off x="839788" y="457200"/>
            <a:ext cx="10997576" cy="81403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a:solidFill>
                  <a:schemeClr val="dk1"/>
                </a:solidFill>
                <a:latin typeface="Calibri"/>
                <a:ea typeface="Calibri"/>
                <a:cs typeface="Calibri"/>
                <a:sym typeface="Calibri"/>
              </a:rPr>
              <a:t>Høje kort tager flest stik!</a:t>
            </a:r>
            <a:endParaRPr sz="1400" b="0" i="0" u="none" strike="noStrike" cap="none">
              <a:solidFill>
                <a:srgbClr val="000000"/>
              </a:solidFill>
              <a:latin typeface="Arial"/>
              <a:ea typeface="Arial"/>
              <a:cs typeface="Arial"/>
              <a:sym typeface="Arial"/>
            </a:endParaRPr>
          </a:p>
        </p:txBody>
      </p:sp>
      <p:sp>
        <p:nvSpPr>
          <p:cNvPr id="249" name="Google Shape;249;p5"/>
          <p:cNvSpPr txBox="1"/>
          <p:nvPr/>
        </p:nvSpPr>
        <p:spPr>
          <a:xfrm>
            <a:off x="984754" y="1583472"/>
            <a:ext cx="4449609" cy="4497388"/>
          </a:xfrm>
          <a:prstGeom prst="rect">
            <a:avLst/>
          </a:prstGeom>
          <a:noFill/>
          <a:ln>
            <a:noFill/>
          </a:ln>
        </p:spPr>
        <p:txBody>
          <a:bodyPr spcFirstLastPara="1" wrap="square" lIns="91425" tIns="45700" rIns="91425" bIns="45700" anchor="t" anchorCtr="0">
            <a:noAutofit/>
          </a:bodyPr>
          <a:lstStyle/>
          <a:p>
            <a:pPr marL="228600" marR="0" lvl="0" indent="-57150" algn="l" rtl="0">
              <a:lnSpc>
                <a:spcPct val="90000"/>
              </a:lnSpc>
              <a:spcBef>
                <a:spcPts val="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85750" marR="0" lvl="0" indent="-285750" algn="l" rtl="0">
              <a:lnSpc>
                <a:spcPct val="90000"/>
              </a:lnSpc>
              <a:spcBef>
                <a:spcPts val="100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Man optæller sine honnørpoint (HP) efter man har sat sine 13 kort i farveorden.</a:t>
            </a:r>
            <a:endParaRPr sz="1400" b="0" i="0" u="none" strike="noStrike" cap="none">
              <a:solidFill>
                <a:srgbClr val="000000"/>
              </a:solidFill>
              <a:latin typeface="Arial"/>
              <a:ea typeface="Arial"/>
              <a:cs typeface="Arial"/>
              <a:sym typeface="Arial"/>
            </a:endParaRPr>
          </a:p>
          <a:p>
            <a:pPr marL="285750" marR="0" lvl="0" indent="-285750" algn="l" rtl="0">
              <a:lnSpc>
                <a:spcPct val="90000"/>
              </a:lnSpc>
              <a:spcBef>
                <a:spcPts val="100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I hver af farverne er der 10 HP (4+3+2+1)</a:t>
            </a:r>
            <a:endParaRPr sz="1400" b="0" i="0" u="none" strike="noStrike" cap="none">
              <a:solidFill>
                <a:srgbClr val="000000"/>
              </a:solidFill>
              <a:latin typeface="Arial"/>
              <a:ea typeface="Arial"/>
              <a:cs typeface="Arial"/>
              <a:sym typeface="Arial"/>
            </a:endParaRPr>
          </a:p>
          <a:p>
            <a:pPr marL="285750" marR="0" lvl="0" indent="-285750" algn="l" rtl="0">
              <a:lnSpc>
                <a:spcPct val="90000"/>
              </a:lnSpc>
              <a:spcBef>
                <a:spcPts val="100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Dvs. 40 HP i et spil kort (10 HP fra hver af de 4 farver).</a:t>
            </a:r>
            <a:endParaRPr sz="1400" b="0" i="0" u="none" strike="noStrike" cap="none">
              <a:solidFill>
                <a:srgbClr val="000000"/>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p:txBody>
      </p:sp>
      <p:pic>
        <p:nvPicPr>
          <p:cNvPr id="250" name="Google Shape;250;p5"/>
          <p:cNvPicPr preferRelativeResize="0"/>
          <p:nvPr/>
        </p:nvPicPr>
        <p:blipFill rotWithShape="1">
          <a:blip r:embed="rId3">
            <a:alphaModFix/>
          </a:blip>
          <a:srcRect/>
          <a:stretch/>
        </p:blipFill>
        <p:spPr>
          <a:xfrm>
            <a:off x="7145343" y="2957396"/>
            <a:ext cx="1257333" cy="1768975"/>
          </a:xfrm>
          <a:prstGeom prst="rect">
            <a:avLst/>
          </a:prstGeom>
          <a:noFill/>
          <a:ln>
            <a:noFill/>
          </a:ln>
        </p:spPr>
      </p:pic>
      <p:pic>
        <p:nvPicPr>
          <p:cNvPr id="251" name="Google Shape;251;p5"/>
          <p:cNvPicPr preferRelativeResize="0"/>
          <p:nvPr/>
        </p:nvPicPr>
        <p:blipFill rotWithShape="1">
          <a:blip r:embed="rId4">
            <a:alphaModFix/>
          </a:blip>
          <a:srcRect/>
          <a:stretch/>
        </p:blipFill>
        <p:spPr>
          <a:xfrm>
            <a:off x="8774811" y="2837015"/>
            <a:ext cx="1487515" cy="1889356"/>
          </a:xfrm>
          <a:prstGeom prst="rect">
            <a:avLst/>
          </a:prstGeom>
          <a:noFill/>
          <a:ln>
            <a:noFill/>
          </a:ln>
        </p:spPr>
      </p:pic>
      <p:pic>
        <p:nvPicPr>
          <p:cNvPr id="252" name="Google Shape;252;p5"/>
          <p:cNvPicPr preferRelativeResize="0"/>
          <p:nvPr/>
        </p:nvPicPr>
        <p:blipFill rotWithShape="1">
          <a:blip r:embed="rId5">
            <a:alphaModFix/>
          </a:blip>
          <a:srcRect/>
          <a:stretch/>
        </p:blipFill>
        <p:spPr>
          <a:xfrm>
            <a:off x="5537647" y="2913852"/>
            <a:ext cx="1235561" cy="1812519"/>
          </a:xfrm>
          <a:prstGeom prst="rect">
            <a:avLst/>
          </a:prstGeom>
          <a:noFill/>
          <a:ln>
            <a:noFill/>
          </a:ln>
        </p:spPr>
      </p:pic>
      <p:pic>
        <p:nvPicPr>
          <p:cNvPr id="253" name="Google Shape;253;p5"/>
          <p:cNvPicPr preferRelativeResize="0"/>
          <p:nvPr/>
        </p:nvPicPr>
        <p:blipFill rotWithShape="1">
          <a:blip r:embed="rId6">
            <a:alphaModFix/>
          </a:blip>
          <a:srcRect/>
          <a:stretch/>
        </p:blipFill>
        <p:spPr>
          <a:xfrm>
            <a:off x="10634461" y="2962839"/>
            <a:ext cx="1202903" cy="1763532"/>
          </a:xfrm>
          <a:prstGeom prst="rect">
            <a:avLst/>
          </a:prstGeom>
          <a:noFill/>
          <a:ln>
            <a:noFill/>
          </a:ln>
        </p:spPr>
      </p:pic>
      <p:sp>
        <p:nvSpPr>
          <p:cNvPr id="254" name="Google Shape;254;p5"/>
          <p:cNvSpPr txBox="1"/>
          <p:nvPr/>
        </p:nvSpPr>
        <p:spPr>
          <a:xfrm>
            <a:off x="5742606" y="4817323"/>
            <a:ext cx="925826" cy="41631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da-DK" sz="2800" b="0" i="0" u="none" strike="noStrike" cap="none">
                <a:solidFill>
                  <a:schemeClr val="dk1"/>
                </a:solidFill>
                <a:latin typeface="Calibri"/>
                <a:ea typeface="Calibri"/>
                <a:cs typeface="Calibri"/>
                <a:sym typeface="Calibri"/>
              </a:rPr>
              <a:t>4 HP</a:t>
            </a:r>
            <a:endParaRPr sz="1400" b="0" i="0" u="none" strike="noStrike" cap="none">
              <a:solidFill>
                <a:srgbClr val="000000"/>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55" name="Google Shape;255;p5"/>
          <p:cNvSpPr txBox="1"/>
          <p:nvPr/>
        </p:nvSpPr>
        <p:spPr>
          <a:xfrm>
            <a:off x="7344664" y="4817323"/>
            <a:ext cx="925826" cy="49065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da-DK" sz="2800" b="0" i="0" u="none" strike="noStrike" cap="none">
                <a:solidFill>
                  <a:schemeClr val="dk1"/>
                </a:solidFill>
                <a:latin typeface="Calibri"/>
                <a:ea typeface="Calibri"/>
                <a:cs typeface="Calibri"/>
                <a:sym typeface="Calibri"/>
              </a:rPr>
              <a:t>3 HP</a:t>
            </a:r>
            <a:endParaRPr sz="1400" b="0" i="0" u="none" strike="noStrike" cap="none">
              <a:solidFill>
                <a:srgbClr val="000000"/>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56" name="Google Shape;256;p5"/>
          <p:cNvSpPr txBox="1"/>
          <p:nvPr/>
        </p:nvSpPr>
        <p:spPr>
          <a:xfrm>
            <a:off x="9035929" y="4817323"/>
            <a:ext cx="925826" cy="41631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da-DK" sz="2800" b="0" i="0" u="none" strike="noStrike" cap="none">
                <a:solidFill>
                  <a:schemeClr val="dk1"/>
                </a:solidFill>
                <a:latin typeface="Calibri"/>
                <a:ea typeface="Calibri"/>
                <a:cs typeface="Calibri"/>
                <a:sym typeface="Calibri"/>
              </a:rPr>
              <a:t>2 HP</a:t>
            </a:r>
            <a:endParaRPr sz="1400" b="0" i="0" u="none" strike="noStrike" cap="none">
              <a:solidFill>
                <a:srgbClr val="000000"/>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57" name="Google Shape;257;p5"/>
          <p:cNvSpPr txBox="1"/>
          <p:nvPr/>
        </p:nvSpPr>
        <p:spPr>
          <a:xfrm>
            <a:off x="10816409" y="4817323"/>
            <a:ext cx="925826" cy="41631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da-DK" sz="2800" b="0" i="0" u="none" strike="noStrike" cap="none">
                <a:solidFill>
                  <a:schemeClr val="dk1"/>
                </a:solidFill>
                <a:latin typeface="Calibri"/>
                <a:ea typeface="Calibri"/>
                <a:cs typeface="Calibri"/>
                <a:sym typeface="Calibri"/>
              </a:rPr>
              <a:t>1 HP</a:t>
            </a:r>
            <a:endParaRPr sz="1400" b="0" i="0" u="none" strike="noStrike" cap="none">
              <a:solidFill>
                <a:srgbClr val="000000"/>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58" name="Google Shape;258;p5"/>
          <p:cNvSpPr txBox="1"/>
          <p:nvPr/>
        </p:nvSpPr>
        <p:spPr>
          <a:xfrm>
            <a:off x="5727739" y="2363749"/>
            <a:ext cx="1226222" cy="48410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da-DK" sz="2800" b="0" i="0" u="none" strike="noStrike" cap="none">
                <a:solidFill>
                  <a:schemeClr val="dk1"/>
                </a:solidFill>
                <a:latin typeface="Calibri"/>
                <a:ea typeface="Calibri"/>
                <a:cs typeface="Calibri"/>
                <a:sym typeface="Calibri"/>
              </a:rPr>
              <a:t>Es (E)</a:t>
            </a:r>
            <a:endParaRPr sz="1400" b="0" i="0" u="none" strike="noStrike" cap="none">
              <a:solidFill>
                <a:srgbClr val="000000"/>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59" name="Google Shape;259;p5"/>
          <p:cNvSpPr txBox="1"/>
          <p:nvPr/>
        </p:nvSpPr>
        <p:spPr>
          <a:xfrm>
            <a:off x="7078956" y="2367778"/>
            <a:ext cx="1487514" cy="42432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da-DK" sz="2800" b="0" i="0" u="none" strike="noStrike" cap="none">
                <a:solidFill>
                  <a:schemeClr val="dk1"/>
                </a:solidFill>
                <a:latin typeface="Calibri"/>
                <a:ea typeface="Calibri"/>
                <a:cs typeface="Calibri"/>
                <a:sym typeface="Calibri"/>
              </a:rPr>
              <a:t>Konge(K)</a:t>
            </a:r>
            <a:endParaRPr sz="1400" b="0" i="0" u="none" strike="noStrike" cap="none">
              <a:solidFill>
                <a:srgbClr val="000000"/>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60" name="Google Shape;260;p5"/>
          <p:cNvSpPr txBox="1"/>
          <p:nvPr/>
        </p:nvSpPr>
        <p:spPr>
          <a:xfrm>
            <a:off x="8742283" y="2367778"/>
            <a:ext cx="1817924" cy="42432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da-DK" sz="2800" b="0" i="0" u="none" strike="noStrike" cap="none">
                <a:solidFill>
                  <a:schemeClr val="dk1"/>
                </a:solidFill>
                <a:latin typeface="Calibri"/>
                <a:ea typeface="Calibri"/>
                <a:cs typeface="Calibri"/>
                <a:sym typeface="Calibri"/>
              </a:rPr>
              <a:t>Dame (D)</a:t>
            </a:r>
            <a:endParaRPr sz="1400" b="0" i="0" u="none" strike="noStrike" cap="none">
              <a:solidFill>
                <a:srgbClr val="000000"/>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61" name="Google Shape;261;p5"/>
          <p:cNvSpPr txBox="1"/>
          <p:nvPr/>
        </p:nvSpPr>
        <p:spPr>
          <a:xfrm>
            <a:off x="10489307" y="2367778"/>
            <a:ext cx="1817924" cy="42432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Arial"/>
              <a:buNone/>
            </a:pPr>
            <a:r>
              <a:rPr lang="da-DK" sz="2800" b="0" i="0" u="none" strike="noStrike" cap="none">
                <a:solidFill>
                  <a:schemeClr val="dk1"/>
                </a:solidFill>
                <a:latin typeface="Calibri"/>
                <a:ea typeface="Calibri"/>
                <a:cs typeface="Calibri"/>
                <a:sym typeface="Calibri"/>
              </a:rPr>
              <a:t>Bonde (B)</a:t>
            </a:r>
            <a:endParaRPr sz="1400" b="0" i="0" u="none" strike="noStrike" cap="none">
              <a:solidFill>
                <a:srgbClr val="000000"/>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262" name="Google Shape;262;p5"/>
          <p:cNvSpPr txBox="1"/>
          <p:nvPr/>
        </p:nvSpPr>
        <p:spPr>
          <a:xfrm>
            <a:off x="892097" y="1126274"/>
            <a:ext cx="1024222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da-DK" sz="2800" b="0" i="0" u="none" strike="noStrike" cap="none">
                <a:solidFill>
                  <a:schemeClr val="dk1"/>
                </a:solidFill>
                <a:latin typeface="Calibri"/>
                <a:ea typeface="Calibri"/>
                <a:cs typeface="Calibri"/>
                <a:sym typeface="Calibri"/>
              </a:rPr>
              <a:t>Og man vurderer sit stik potentiale efter antallet af Honnørpoint (HP)</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2"/>
          <p:cNvSpPr txBox="1"/>
          <p:nvPr/>
        </p:nvSpPr>
        <p:spPr>
          <a:xfrm>
            <a:off x="839788" y="457200"/>
            <a:ext cx="10997576" cy="81403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a:solidFill>
                  <a:schemeClr val="dk1"/>
                </a:solidFill>
                <a:latin typeface="Calibri"/>
                <a:ea typeface="Calibri"/>
                <a:cs typeface="Calibri"/>
                <a:sym typeface="Calibri"/>
              </a:rPr>
              <a:t>Et eksempel på en melderunde.</a:t>
            </a:r>
            <a:endParaRPr sz="1400" b="0" i="0" u="none" strike="noStrike" cap="none">
              <a:solidFill>
                <a:srgbClr val="000000"/>
              </a:solidFill>
              <a:latin typeface="Arial"/>
              <a:ea typeface="Arial"/>
              <a:cs typeface="Arial"/>
              <a:sym typeface="Arial"/>
            </a:endParaRPr>
          </a:p>
        </p:txBody>
      </p:sp>
      <p:grpSp>
        <p:nvGrpSpPr>
          <p:cNvPr id="268" name="Google Shape;268;p32"/>
          <p:cNvGrpSpPr/>
          <p:nvPr/>
        </p:nvGrpSpPr>
        <p:grpSpPr>
          <a:xfrm>
            <a:off x="2380347" y="2909150"/>
            <a:ext cx="2065447" cy="2080593"/>
            <a:chOff x="5336351" y="2396766"/>
            <a:chExt cx="1440000" cy="1440000"/>
          </a:xfrm>
        </p:grpSpPr>
        <p:sp>
          <p:nvSpPr>
            <p:cNvPr id="269" name="Google Shape;269;p32"/>
            <p:cNvSpPr/>
            <p:nvPr/>
          </p:nvSpPr>
          <p:spPr>
            <a:xfrm>
              <a:off x="5336351" y="2396766"/>
              <a:ext cx="1440000" cy="1440000"/>
            </a:xfrm>
            <a:prstGeom prst="rect">
              <a:avLst/>
            </a:prstGeom>
            <a:solidFill>
              <a:srgbClr val="38562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0" name="Google Shape;270;p32"/>
            <p:cNvSpPr/>
            <p:nvPr/>
          </p:nvSpPr>
          <p:spPr>
            <a:xfrm>
              <a:off x="5988000" y="2493775"/>
              <a:ext cx="288000" cy="28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da-DK" sz="1800" b="0" i="0" u="none" strike="noStrike" cap="none">
                  <a:solidFill>
                    <a:schemeClr val="dk1"/>
                  </a:solidFill>
                  <a:latin typeface="Calibri"/>
                  <a:ea typeface="Calibri"/>
                  <a:cs typeface="Calibri"/>
                  <a:sym typeface="Calibri"/>
                </a:rPr>
                <a:t>N</a:t>
              </a:r>
              <a:endParaRPr sz="1400" b="0" i="0" u="none" strike="noStrike" cap="none">
                <a:solidFill>
                  <a:srgbClr val="000000"/>
                </a:solidFill>
                <a:latin typeface="Arial"/>
                <a:ea typeface="Arial"/>
                <a:cs typeface="Arial"/>
                <a:sym typeface="Arial"/>
              </a:endParaRPr>
            </a:p>
          </p:txBody>
        </p:sp>
        <p:sp>
          <p:nvSpPr>
            <p:cNvPr id="271" name="Google Shape;271;p32"/>
            <p:cNvSpPr/>
            <p:nvPr/>
          </p:nvSpPr>
          <p:spPr>
            <a:xfrm>
              <a:off x="5443036" y="2984402"/>
              <a:ext cx="288000" cy="28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da-DK" sz="1800" b="0" i="0" u="none" strike="noStrike" cap="none">
                  <a:solidFill>
                    <a:schemeClr val="dk1"/>
                  </a:solidFill>
                  <a:latin typeface="Calibri"/>
                  <a:ea typeface="Calibri"/>
                  <a:cs typeface="Calibri"/>
                  <a:sym typeface="Calibri"/>
                </a:rPr>
                <a:t>V</a:t>
              </a:r>
              <a:endParaRPr sz="1400" b="0" i="0" u="none" strike="noStrike" cap="none">
                <a:solidFill>
                  <a:srgbClr val="000000"/>
                </a:solidFill>
                <a:latin typeface="Arial"/>
                <a:ea typeface="Arial"/>
                <a:cs typeface="Arial"/>
                <a:sym typeface="Arial"/>
              </a:endParaRPr>
            </a:p>
          </p:txBody>
        </p:sp>
        <p:sp>
          <p:nvSpPr>
            <p:cNvPr id="272" name="Google Shape;272;p32"/>
            <p:cNvSpPr/>
            <p:nvPr/>
          </p:nvSpPr>
          <p:spPr>
            <a:xfrm>
              <a:off x="6435488" y="2984400"/>
              <a:ext cx="288000" cy="28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da-DK" sz="1800" b="0" i="0" u="none" strike="noStrike" cap="none">
                  <a:solidFill>
                    <a:schemeClr val="dk1"/>
                  </a:solidFill>
                  <a:latin typeface="Calibri"/>
                  <a:ea typeface="Calibri"/>
                  <a:cs typeface="Calibri"/>
                  <a:sym typeface="Calibri"/>
                </a:rPr>
                <a:t>Ø</a:t>
              </a:r>
              <a:endParaRPr sz="1400" b="0" i="0" u="none" strike="noStrike" cap="none">
                <a:solidFill>
                  <a:srgbClr val="000000"/>
                </a:solidFill>
                <a:latin typeface="Arial"/>
                <a:ea typeface="Arial"/>
                <a:cs typeface="Arial"/>
                <a:sym typeface="Arial"/>
              </a:endParaRPr>
            </a:p>
          </p:txBody>
        </p:sp>
        <p:sp>
          <p:nvSpPr>
            <p:cNvPr id="273" name="Google Shape;273;p32"/>
            <p:cNvSpPr/>
            <p:nvPr/>
          </p:nvSpPr>
          <p:spPr>
            <a:xfrm>
              <a:off x="5988000" y="3482514"/>
              <a:ext cx="288000" cy="28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da-DK" sz="1800" b="0" i="0" u="none" strike="noStrike" cap="none">
                  <a:solidFill>
                    <a:schemeClr val="dk1"/>
                  </a:solidFill>
                  <a:latin typeface="Calibri"/>
                  <a:ea typeface="Calibri"/>
                  <a:cs typeface="Calibri"/>
                  <a:sym typeface="Calibri"/>
                </a:rPr>
                <a:t>S</a:t>
              </a:r>
              <a:endParaRPr sz="1400" b="0" i="0" u="none" strike="noStrike" cap="none">
                <a:solidFill>
                  <a:srgbClr val="000000"/>
                </a:solidFill>
                <a:latin typeface="Arial"/>
                <a:ea typeface="Arial"/>
                <a:cs typeface="Arial"/>
                <a:sym typeface="Arial"/>
              </a:endParaRPr>
            </a:p>
          </p:txBody>
        </p:sp>
      </p:grpSp>
      <p:sp>
        <p:nvSpPr>
          <p:cNvPr id="274" name="Google Shape;274;p32"/>
          <p:cNvSpPr txBox="1"/>
          <p:nvPr/>
        </p:nvSpPr>
        <p:spPr>
          <a:xfrm rot="-5400000">
            <a:off x="-79849" y="3212939"/>
            <a:ext cx="247786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da-DK" sz="2400" b="1" i="0" u="none" strike="noStrike" cap="none" dirty="0">
                <a:solidFill>
                  <a:schemeClr val="dk1"/>
                </a:solidFill>
                <a:latin typeface="Calibri"/>
                <a:ea typeface="Calibri"/>
                <a:cs typeface="Calibri"/>
                <a:sym typeface="Calibri"/>
              </a:rPr>
              <a:t>KORTGIVER</a:t>
            </a:r>
            <a:endParaRPr sz="2400" b="1" i="0" u="none" strike="noStrike" cap="none" dirty="0">
              <a:solidFill>
                <a:schemeClr val="dk1"/>
              </a:solidFill>
              <a:latin typeface="Calibri"/>
              <a:ea typeface="Calibri"/>
              <a:cs typeface="Calibri"/>
              <a:sym typeface="Calibri"/>
            </a:endParaRPr>
          </a:p>
        </p:txBody>
      </p:sp>
      <p:sp>
        <p:nvSpPr>
          <p:cNvPr id="275" name="Google Shape;275;p32"/>
          <p:cNvSpPr txBox="1"/>
          <p:nvPr/>
        </p:nvSpPr>
        <p:spPr>
          <a:xfrm>
            <a:off x="2899964" y="5733671"/>
            <a:ext cx="1680657"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da-DK" sz="2400" b="1" i="0" u="none" strike="noStrike" cap="none" dirty="0">
                <a:solidFill>
                  <a:schemeClr val="dk1"/>
                </a:solidFill>
                <a:latin typeface="Calibri"/>
                <a:ea typeface="Calibri"/>
                <a:cs typeface="Calibri"/>
                <a:sym typeface="Calibri"/>
              </a:rPr>
              <a:t>SVARER</a:t>
            </a:r>
            <a:endParaRPr sz="2400" b="1" i="0" u="none" strike="noStrike" cap="none" dirty="0">
              <a:solidFill>
                <a:schemeClr val="dk1"/>
              </a:solidFill>
              <a:latin typeface="Calibri"/>
              <a:ea typeface="Calibri"/>
              <a:cs typeface="Calibri"/>
              <a:sym typeface="Calibri"/>
            </a:endParaRPr>
          </a:p>
        </p:txBody>
      </p:sp>
      <p:sp>
        <p:nvSpPr>
          <p:cNvPr id="276" name="Google Shape;276;p32"/>
          <p:cNvSpPr txBox="1"/>
          <p:nvPr/>
        </p:nvSpPr>
        <p:spPr>
          <a:xfrm>
            <a:off x="2425312" y="1723960"/>
            <a:ext cx="232451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da-DK" sz="2400" b="1" i="0" u="none" strike="noStrike" cap="none" dirty="0">
                <a:solidFill>
                  <a:schemeClr val="dk1"/>
                </a:solidFill>
                <a:latin typeface="Calibri"/>
                <a:ea typeface="Calibri"/>
                <a:cs typeface="Calibri"/>
                <a:sym typeface="Calibri"/>
              </a:rPr>
              <a:t>ÅBNER</a:t>
            </a:r>
            <a:endParaRPr sz="2400" b="1" i="0" u="none" strike="noStrike" cap="none" dirty="0">
              <a:solidFill>
                <a:schemeClr val="dk1"/>
              </a:solidFill>
              <a:latin typeface="Calibri"/>
              <a:ea typeface="Calibri"/>
              <a:cs typeface="Calibri"/>
              <a:sym typeface="Calibri"/>
            </a:endParaRPr>
          </a:p>
        </p:txBody>
      </p:sp>
      <p:sp>
        <p:nvSpPr>
          <p:cNvPr id="277" name="Google Shape;277;p32"/>
          <p:cNvSpPr txBox="1"/>
          <p:nvPr/>
        </p:nvSpPr>
        <p:spPr>
          <a:xfrm>
            <a:off x="5746322" y="1242392"/>
            <a:ext cx="6274990" cy="540224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400"/>
              <a:buFont typeface="Arial"/>
              <a:buChar char="•"/>
            </a:pPr>
            <a:r>
              <a:rPr lang="da-DK" sz="2400" b="1" i="0" u="none" strike="noStrike" cap="none" dirty="0">
                <a:solidFill>
                  <a:schemeClr val="dk1"/>
                </a:solidFill>
                <a:latin typeface="Calibri"/>
                <a:ea typeface="Calibri"/>
                <a:cs typeface="Calibri"/>
                <a:sym typeface="Calibri"/>
              </a:rPr>
              <a:t>Kortgiver</a:t>
            </a:r>
            <a:r>
              <a:rPr lang="da-DK" sz="2400" b="0" i="0" u="none" strike="noStrike" cap="none" dirty="0">
                <a:solidFill>
                  <a:schemeClr val="dk1"/>
                </a:solidFill>
                <a:latin typeface="Calibri"/>
                <a:ea typeface="Calibri"/>
                <a:cs typeface="Calibri"/>
                <a:sym typeface="Calibri"/>
              </a:rPr>
              <a:t> starter meldingerne</a:t>
            </a:r>
            <a:endParaRPr sz="2400" b="1" i="0" u="none" strike="noStrike" cap="none" dirty="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400"/>
              <a:buFont typeface="Arial"/>
              <a:buChar char="•"/>
            </a:pPr>
            <a:r>
              <a:rPr lang="da-DK" sz="2400" b="1" i="0" u="none" strike="noStrike" cap="none" dirty="0">
                <a:solidFill>
                  <a:schemeClr val="dk1"/>
                </a:solidFill>
                <a:latin typeface="Calibri"/>
                <a:ea typeface="Calibri"/>
                <a:cs typeface="Calibri"/>
                <a:sym typeface="Calibri"/>
              </a:rPr>
              <a:t>Åbner </a:t>
            </a:r>
            <a:r>
              <a:rPr lang="da-DK" sz="2400" b="0" i="0" u="none" strike="noStrike" cap="none" dirty="0">
                <a:solidFill>
                  <a:schemeClr val="dk1"/>
                </a:solidFill>
                <a:latin typeface="Calibri"/>
                <a:ea typeface="Calibri"/>
                <a:cs typeface="Calibri"/>
                <a:sym typeface="Calibri"/>
              </a:rPr>
              <a:t>skal minimum have 12 HP og melder sin længste farve.</a:t>
            </a:r>
            <a:endParaRPr sz="1400" b="0" i="0" u="none" strike="noStrike" cap="none" dirty="0">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da-DK" sz="2400" b="0" i="0" u="none" strike="noStrike" cap="none" dirty="0">
                <a:solidFill>
                  <a:schemeClr val="dk1"/>
                </a:solidFill>
                <a:latin typeface="Calibri"/>
                <a:ea typeface="Calibri"/>
                <a:cs typeface="Calibri"/>
                <a:sym typeface="Calibri"/>
              </a:rPr>
              <a:t>Med 6 HP eller mere, så SKAL </a:t>
            </a:r>
            <a:r>
              <a:rPr lang="da-DK" sz="2400" b="1" i="0" u="none" strike="noStrike" cap="none" dirty="0">
                <a:solidFill>
                  <a:schemeClr val="dk1"/>
                </a:solidFill>
                <a:latin typeface="Calibri"/>
                <a:ea typeface="Calibri"/>
                <a:cs typeface="Calibri"/>
                <a:sym typeface="Calibri"/>
              </a:rPr>
              <a:t>svarer </a:t>
            </a:r>
            <a:r>
              <a:rPr lang="da-DK" sz="2400" b="0" i="0" u="none" strike="noStrike" cap="none" dirty="0">
                <a:solidFill>
                  <a:schemeClr val="dk1"/>
                </a:solidFill>
                <a:latin typeface="Calibri"/>
                <a:ea typeface="Calibri"/>
                <a:cs typeface="Calibri"/>
                <a:sym typeface="Calibri"/>
              </a:rPr>
              <a:t>sige noget andet end PAS</a:t>
            </a:r>
            <a:endParaRPr sz="1400" b="0" i="0" u="none" strike="noStrike" cap="none" dirty="0">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da-DK" sz="2400" b="0" i="0" u="none" strike="noStrike" cap="none" dirty="0">
                <a:solidFill>
                  <a:schemeClr val="dk1"/>
                </a:solidFill>
                <a:latin typeface="Calibri"/>
                <a:ea typeface="Calibri"/>
                <a:cs typeface="Calibri"/>
                <a:sym typeface="Calibri"/>
              </a:rPr>
              <a:t>Med 4-farve (forkortes 4fv) i åbners farve meldes en højere i farven, som eksempel 2</a:t>
            </a:r>
            <a:r>
              <a:rPr lang="da-DK" sz="2400" b="0" i="0" u="none" strike="noStrike" cap="none" dirty="0">
                <a:solidFill>
                  <a:srgbClr val="FF0000"/>
                </a:solidFill>
                <a:latin typeface="Calibri"/>
                <a:ea typeface="Calibri"/>
                <a:cs typeface="Calibri"/>
                <a:sym typeface="Calibri"/>
              </a:rPr>
              <a:t>♥ </a:t>
            </a:r>
            <a:endParaRPr sz="2400" b="0" i="0" u="none" strike="noStrike" cap="none" dirty="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400"/>
              <a:buFont typeface="Arial"/>
              <a:buChar char="•"/>
            </a:pPr>
            <a:r>
              <a:rPr lang="da-DK" sz="2400" b="0" i="0" u="none" strike="noStrike" cap="none" dirty="0">
                <a:solidFill>
                  <a:schemeClr val="dk1"/>
                </a:solidFill>
                <a:latin typeface="Calibri"/>
                <a:ea typeface="Calibri"/>
                <a:cs typeface="Calibri"/>
                <a:sym typeface="Calibri"/>
              </a:rPr>
              <a:t>Efter 3 gange PAS, så slutter meldingerne.</a:t>
            </a:r>
            <a:endParaRPr sz="1400" b="0" i="0" u="none" strike="noStrike" cap="none" dirty="0">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da-DK" sz="2400" b="1" i="0" u="none" strike="noStrike" cap="none" dirty="0">
                <a:solidFill>
                  <a:schemeClr val="dk1"/>
                </a:solidFill>
                <a:latin typeface="Calibri"/>
                <a:ea typeface="Calibri"/>
                <a:cs typeface="Calibri"/>
                <a:sym typeface="Calibri"/>
              </a:rPr>
              <a:t>Kontrakten</a:t>
            </a:r>
            <a:r>
              <a:rPr lang="da-DK" sz="2400" b="0" i="0" u="none" strike="noStrike" cap="none" dirty="0">
                <a:solidFill>
                  <a:schemeClr val="dk1"/>
                </a:solidFill>
                <a:latin typeface="Calibri"/>
                <a:ea typeface="Calibri"/>
                <a:cs typeface="Calibri"/>
                <a:sym typeface="Calibri"/>
              </a:rPr>
              <a:t> er den sidste melding (her 2</a:t>
            </a:r>
            <a:r>
              <a:rPr lang="da-DK" sz="2400" b="0" i="0" u="none" strike="noStrike" cap="none" dirty="0">
                <a:solidFill>
                  <a:srgbClr val="FF0000"/>
                </a:solidFill>
                <a:latin typeface="Calibri"/>
                <a:ea typeface="Calibri"/>
                <a:cs typeface="Calibri"/>
                <a:sym typeface="Calibri"/>
              </a:rPr>
              <a:t>♥</a:t>
            </a:r>
            <a:r>
              <a:rPr lang="da-DK" sz="2400" b="0" i="0" u="none" strike="noStrike" cap="none" dirty="0">
                <a:solidFill>
                  <a:schemeClr val="dk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da-DK" sz="2400" b="0" i="0" u="none" strike="noStrike" cap="none" dirty="0">
                <a:solidFill>
                  <a:schemeClr val="dk1"/>
                </a:solidFill>
                <a:latin typeface="Calibri"/>
                <a:ea typeface="Calibri"/>
                <a:cs typeface="Calibri"/>
                <a:sym typeface="Calibri"/>
              </a:rPr>
              <a:t>Spilleren, der meldte farven første gang er </a:t>
            </a:r>
            <a:r>
              <a:rPr lang="da-DK" sz="2400" b="1" i="0" u="none" strike="noStrike" cap="none" dirty="0">
                <a:solidFill>
                  <a:schemeClr val="dk1"/>
                </a:solidFill>
                <a:latin typeface="Calibri"/>
                <a:ea typeface="Calibri"/>
                <a:cs typeface="Calibri"/>
                <a:sym typeface="Calibri"/>
              </a:rPr>
              <a:t>spilfører </a:t>
            </a:r>
            <a:r>
              <a:rPr lang="da-DK" sz="2400" b="0" i="0" u="none" strike="noStrike" cap="none" dirty="0">
                <a:solidFill>
                  <a:schemeClr val="dk1"/>
                </a:solidFill>
                <a:latin typeface="Calibri"/>
                <a:ea typeface="Calibri"/>
                <a:cs typeface="Calibri"/>
                <a:sym typeface="Calibri"/>
              </a:rPr>
              <a:t>(her Nord).</a:t>
            </a:r>
            <a:endParaRPr dirty="0"/>
          </a:p>
          <a:p>
            <a:pPr marL="228600" marR="0" lvl="0" indent="-228600" algn="l" rtl="0">
              <a:lnSpc>
                <a:spcPct val="90000"/>
              </a:lnSpc>
              <a:spcBef>
                <a:spcPts val="1000"/>
              </a:spcBef>
              <a:spcAft>
                <a:spcPts val="0"/>
              </a:spcAft>
              <a:buClr>
                <a:schemeClr val="dk1"/>
              </a:buClr>
              <a:buSzPts val="2400"/>
              <a:buFont typeface="Arial"/>
              <a:buChar char="•"/>
            </a:pPr>
            <a:r>
              <a:rPr lang="da-DK" sz="2400" b="0" i="0" u="none" strike="noStrike" cap="none" dirty="0">
                <a:solidFill>
                  <a:schemeClr val="dk1"/>
                </a:solidFill>
                <a:latin typeface="Calibri"/>
                <a:ea typeface="Calibri"/>
                <a:cs typeface="Calibri"/>
                <a:sym typeface="Calibri"/>
              </a:rPr>
              <a:t>(Bemærk meldingskortene lægges så makker kan læse kortet) </a:t>
            </a:r>
            <a:endParaRPr sz="1400" b="0" i="0" u="none" strike="noStrike" cap="none" dirty="0">
              <a:solidFill>
                <a:srgbClr val="000000"/>
              </a:solidFill>
              <a:latin typeface="Arial"/>
              <a:ea typeface="Arial"/>
              <a:cs typeface="Arial"/>
              <a:sym typeface="Arial"/>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dirty="0">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dirty="0">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dirty="0">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dirty="0">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dirty="0">
              <a:solidFill>
                <a:schemeClr val="dk1"/>
              </a:solidFill>
              <a:latin typeface="Calibri"/>
              <a:ea typeface="Calibri"/>
              <a:cs typeface="Calibri"/>
              <a:sym typeface="Calibri"/>
            </a:endParaRPr>
          </a:p>
        </p:txBody>
      </p:sp>
      <p:grpSp>
        <p:nvGrpSpPr>
          <p:cNvPr id="278" name="Google Shape;278;p32"/>
          <p:cNvGrpSpPr/>
          <p:nvPr/>
        </p:nvGrpSpPr>
        <p:grpSpPr>
          <a:xfrm>
            <a:off x="3230500" y="2243372"/>
            <a:ext cx="879443" cy="877516"/>
            <a:chOff x="5297837" y="802197"/>
            <a:chExt cx="879443" cy="857638"/>
          </a:xfrm>
        </p:grpSpPr>
        <p:sp>
          <p:nvSpPr>
            <p:cNvPr id="279" name="Google Shape;279;p32"/>
            <p:cNvSpPr/>
            <p:nvPr/>
          </p:nvSpPr>
          <p:spPr>
            <a:xfrm>
              <a:off x="5384800" y="812800"/>
              <a:ext cx="792480" cy="57912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0" name="Google Shape;280;p32"/>
            <p:cNvSpPr/>
            <p:nvPr/>
          </p:nvSpPr>
          <p:spPr>
            <a:xfrm>
              <a:off x="5313680" y="1087120"/>
              <a:ext cx="193040" cy="304800"/>
            </a:xfrm>
            <a:prstGeom prst="roundRect">
              <a:avLst>
                <a:gd name="adj" fmla="val 16667"/>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1" name="Google Shape;281;p32"/>
            <p:cNvSpPr/>
            <p:nvPr/>
          </p:nvSpPr>
          <p:spPr>
            <a:xfrm>
              <a:off x="5385021" y="1076960"/>
              <a:ext cx="193040" cy="3048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2" name="Google Shape;282;p32"/>
            <p:cNvSpPr txBox="1"/>
            <p:nvPr/>
          </p:nvSpPr>
          <p:spPr>
            <a:xfrm rot="-5400000">
              <a:off x="5307280" y="1060446"/>
              <a:ext cx="38122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000" b="0" i="0" u="none" strike="noStrike" cap="none">
                  <a:solidFill>
                    <a:srgbClr val="000000"/>
                  </a:solidFill>
                  <a:latin typeface="Arial"/>
                  <a:ea typeface="Arial"/>
                  <a:cs typeface="Arial"/>
                  <a:sym typeface="Arial"/>
                </a:rPr>
                <a:t>1 </a:t>
              </a:r>
              <a:r>
                <a:rPr lang="da-DK" sz="1000" b="0" i="0" u="none" strike="noStrike" cap="none">
                  <a:solidFill>
                    <a:srgbClr val="FF0000"/>
                  </a:solidFill>
                  <a:latin typeface="Calibri"/>
                  <a:ea typeface="Calibri"/>
                  <a:cs typeface="Calibri"/>
                  <a:sym typeface="Calibri"/>
                </a:rPr>
                <a:t>♥</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00" b="0" i="0" u="none" strike="noStrike" cap="none">
                <a:solidFill>
                  <a:srgbClr val="000000"/>
                </a:solidFill>
                <a:latin typeface="Arial"/>
                <a:ea typeface="Arial"/>
                <a:cs typeface="Arial"/>
                <a:sym typeface="Arial"/>
              </a:endParaRPr>
            </a:p>
          </p:txBody>
        </p:sp>
        <p:sp>
          <p:nvSpPr>
            <p:cNvPr id="283" name="Google Shape;283;p32"/>
            <p:cNvSpPr txBox="1"/>
            <p:nvPr/>
          </p:nvSpPr>
          <p:spPr>
            <a:xfrm>
              <a:off x="5832503" y="802197"/>
              <a:ext cx="309880" cy="8576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800" b="0" i="0" u="none" strike="noStrike" cap="none">
                  <a:solidFill>
                    <a:srgbClr val="000000"/>
                  </a:solidFill>
                  <a:latin typeface="Arial"/>
                  <a:ea typeface="Arial"/>
                  <a:cs typeface="Arial"/>
                  <a:sym typeface="Arial"/>
                </a:rPr>
                <a:t>1</a:t>
              </a:r>
              <a:endParaRPr/>
            </a:p>
            <a:p>
              <a:pPr marL="0" marR="0" lvl="0" indent="0" algn="l" rtl="0">
                <a:lnSpc>
                  <a:spcPct val="100000"/>
                </a:lnSpc>
                <a:spcBef>
                  <a:spcPts val="0"/>
                </a:spcBef>
                <a:spcAft>
                  <a:spcPts val="0"/>
                </a:spcAft>
                <a:buNone/>
              </a:pPr>
              <a:r>
                <a:rPr lang="da-DK" sz="1800" b="0" i="0" u="none" strike="noStrike" cap="none">
                  <a:solidFill>
                    <a:srgbClr val="FF0000"/>
                  </a:solidFill>
                  <a:latin typeface="Calibri"/>
                  <a:ea typeface="Calibri"/>
                  <a:cs typeface="Calibri"/>
                  <a:sym typeface="Calibri"/>
                </a:rPr>
                <a:t>♥</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84" name="Google Shape;284;p32"/>
          <p:cNvGrpSpPr/>
          <p:nvPr/>
        </p:nvGrpSpPr>
        <p:grpSpPr>
          <a:xfrm rot="10800000">
            <a:off x="3154304" y="4810978"/>
            <a:ext cx="879443" cy="877516"/>
            <a:chOff x="5297837" y="802197"/>
            <a:chExt cx="879443" cy="857638"/>
          </a:xfrm>
        </p:grpSpPr>
        <p:sp>
          <p:nvSpPr>
            <p:cNvPr id="285" name="Google Shape;285;p32"/>
            <p:cNvSpPr/>
            <p:nvPr/>
          </p:nvSpPr>
          <p:spPr>
            <a:xfrm>
              <a:off x="5384800" y="812800"/>
              <a:ext cx="792480" cy="57912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6" name="Google Shape;286;p32"/>
            <p:cNvSpPr/>
            <p:nvPr/>
          </p:nvSpPr>
          <p:spPr>
            <a:xfrm>
              <a:off x="5313680" y="1087120"/>
              <a:ext cx="193040" cy="304800"/>
            </a:xfrm>
            <a:prstGeom prst="roundRect">
              <a:avLst>
                <a:gd name="adj" fmla="val 16667"/>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7" name="Google Shape;287;p32"/>
            <p:cNvSpPr/>
            <p:nvPr/>
          </p:nvSpPr>
          <p:spPr>
            <a:xfrm>
              <a:off x="5385021" y="1076960"/>
              <a:ext cx="193040" cy="3048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8" name="Google Shape;288;p32"/>
            <p:cNvSpPr txBox="1"/>
            <p:nvPr/>
          </p:nvSpPr>
          <p:spPr>
            <a:xfrm rot="-5400000">
              <a:off x="5307280" y="1060446"/>
              <a:ext cx="38122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000" b="0" i="0" u="none" strike="noStrike" cap="none">
                  <a:solidFill>
                    <a:srgbClr val="000000"/>
                  </a:solidFill>
                  <a:latin typeface="Arial"/>
                  <a:ea typeface="Arial"/>
                  <a:cs typeface="Arial"/>
                  <a:sym typeface="Arial"/>
                </a:rPr>
                <a:t>2 </a:t>
              </a:r>
              <a:r>
                <a:rPr lang="da-DK" sz="1000" b="0" i="0" u="none" strike="noStrike" cap="none">
                  <a:solidFill>
                    <a:srgbClr val="FF0000"/>
                  </a:solidFill>
                  <a:latin typeface="Calibri"/>
                  <a:ea typeface="Calibri"/>
                  <a:cs typeface="Calibri"/>
                  <a:sym typeface="Calibri"/>
                </a:rPr>
                <a:t>♥</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00" b="0" i="0" u="none" strike="noStrike" cap="none">
                <a:solidFill>
                  <a:srgbClr val="000000"/>
                </a:solidFill>
                <a:latin typeface="Arial"/>
                <a:ea typeface="Arial"/>
                <a:cs typeface="Arial"/>
                <a:sym typeface="Arial"/>
              </a:endParaRPr>
            </a:p>
          </p:txBody>
        </p:sp>
        <p:sp>
          <p:nvSpPr>
            <p:cNvPr id="289" name="Google Shape;289;p32"/>
            <p:cNvSpPr txBox="1"/>
            <p:nvPr/>
          </p:nvSpPr>
          <p:spPr>
            <a:xfrm>
              <a:off x="5832503" y="802197"/>
              <a:ext cx="309880" cy="8576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800" b="0" i="0" u="none" strike="noStrike" cap="none">
                  <a:solidFill>
                    <a:srgbClr val="000000"/>
                  </a:solidFill>
                  <a:latin typeface="Arial"/>
                  <a:ea typeface="Arial"/>
                  <a:cs typeface="Arial"/>
                  <a:sym typeface="Arial"/>
                </a:rPr>
                <a:t>2</a:t>
              </a:r>
              <a:endParaRPr/>
            </a:p>
            <a:p>
              <a:pPr marL="0" marR="0" lvl="0" indent="0" algn="l" rtl="0">
                <a:lnSpc>
                  <a:spcPct val="100000"/>
                </a:lnSpc>
                <a:spcBef>
                  <a:spcPts val="0"/>
                </a:spcBef>
                <a:spcAft>
                  <a:spcPts val="0"/>
                </a:spcAft>
                <a:buNone/>
              </a:pPr>
              <a:r>
                <a:rPr lang="da-DK" sz="1800" b="0" i="0" u="none" strike="noStrike" cap="none">
                  <a:solidFill>
                    <a:srgbClr val="FF0000"/>
                  </a:solidFill>
                  <a:latin typeface="Calibri"/>
                  <a:ea typeface="Calibri"/>
                  <a:cs typeface="Calibri"/>
                  <a:sym typeface="Calibri"/>
                </a:rPr>
                <a:t>♥</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90" name="Google Shape;290;p32"/>
          <p:cNvGrpSpPr/>
          <p:nvPr/>
        </p:nvGrpSpPr>
        <p:grpSpPr>
          <a:xfrm>
            <a:off x="2908859" y="2240060"/>
            <a:ext cx="810150" cy="612000"/>
            <a:chOff x="6602896" y="745875"/>
            <a:chExt cx="810150" cy="600164"/>
          </a:xfrm>
        </p:grpSpPr>
        <p:sp>
          <p:nvSpPr>
            <p:cNvPr id="291" name="Google Shape;291;p32"/>
            <p:cNvSpPr/>
            <p:nvPr/>
          </p:nvSpPr>
          <p:spPr>
            <a:xfrm>
              <a:off x="6698974" y="766417"/>
              <a:ext cx="714072" cy="57912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2" name="Google Shape;292;p32"/>
            <p:cNvSpPr/>
            <p:nvPr/>
          </p:nvSpPr>
          <p:spPr>
            <a:xfrm>
              <a:off x="6602896" y="987729"/>
              <a:ext cx="245165" cy="15240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3" name="Google Shape;293;p32"/>
            <p:cNvSpPr txBox="1"/>
            <p:nvPr/>
          </p:nvSpPr>
          <p:spPr>
            <a:xfrm>
              <a:off x="7108027" y="745875"/>
              <a:ext cx="305019"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P</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A</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S</a:t>
              </a:r>
              <a:endParaRPr/>
            </a:p>
          </p:txBody>
        </p:sp>
      </p:grpSp>
      <p:grpSp>
        <p:nvGrpSpPr>
          <p:cNvPr id="294" name="Google Shape;294;p32"/>
          <p:cNvGrpSpPr/>
          <p:nvPr/>
        </p:nvGrpSpPr>
        <p:grpSpPr>
          <a:xfrm rot="5400000">
            <a:off x="4409665" y="3790554"/>
            <a:ext cx="810150" cy="612000"/>
            <a:chOff x="6602896" y="745875"/>
            <a:chExt cx="810150" cy="600164"/>
          </a:xfrm>
        </p:grpSpPr>
        <p:sp>
          <p:nvSpPr>
            <p:cNvPr id="295" name="Google Shape;295;p32"/>
            <p:cNvSpPr/>
            <p:nvPr/>
          </p:nvSpPr>
          <p:spPr>
            <a:xfrm>
              <a:off x="6698974" y="766417"/>
              <a:ext cx="714072" cy="57912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6" name="Google Shape;296;p32"/>
            <p:cNvSpPr/>
            <p:nvPr/>
          </p:nvSpPr>
          <p:spPr>
            <a:xfrm>
              <a:off x="6602896" y="987729"/>
              <a:ext cx="245165" cy="15240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7" name="Google Shape;297;p32"/>
            <p:cNvSpPr txBox="1"/>
            <p:nvPr/>
          </p:nvSpPr>
          <p:spPr>
            <a:xfrm>
              <a:off x="7108027" y="745875"/>
              <a:ext cx="305019"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P</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A</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S</a:t>
              </a:r>
              <a:endParaRPr/>
            </a:p>
          </p:txBody>
        </p:sp>
      </p:grpSp>
      <p:grpSp>
        <p:nvGrpSpPr>
          <p:cNvPr id="298" name="Google Shape;298;p32"/>
          <p:cNvGrpSpPr/>
          <p:nvPr/>
        </p:nvGrpSpPr>
        <p:grpSpPr>
          <a:xfrm rot="5400000">
            <a:off x="4502431" y="3386364"/>
            <a:ext cx="810150" cy="612000"/>
            <a:chOff x="6602896" y="745875"/>
            <a:chExt cx="810150" cy="600164"/>
          </a:xfrm>
        </p:grpSpPr>
        <p:sp>
          <p:nvSpPr>
            <p:cNvPr id="299" name="Google Shape;299;p32"/>
            <p:cNvSpPr/>
            <p:nvPr/>
          </p:nvSpPr>
          <p:spPr>
            <a:xfrm>
              <a:off x="6698974" y="766417"/>
              <a:ext cx="714072" cy="57912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0" name="Google Shape;300;p32"/>
            <p:cNvSpPr/>
            <p:nvPr/>
          </p:nvSpPr>
          <p:spPr>
            <a:xfrm>
              <a:off x="6602896" y="987729"/>
              <a:ext cx="245165" cy="15240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1" name="Google Shape;301;p32"/>
            <p:cNvSpPr txBox="1"/>
            <p:nvPr/>
          </p:nvSpPr>
          <p:spPr>
            <a:xfrm>
              <a:off x="7108027" y="745875"/>
              <a:ext cx="305019"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P</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A</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S</a:t>
              </a:r>
              <a:endParaRPr/>
            </a:p>
          </p:txBody>
        </p:sp>
      </p:grpSp>
      <p:grpSp>
        <p:nvGrpSpPr>
          <p:cNvPr id="302" name="Google Shape;302;p32"/>
          <p:cNvGrpSpPr/>
          <p:nvPr/>
        </p:nvGrpSpPr>
        <p:grpSpPr>
          <a:xfrm rot="-5400000">
            <a:off x="1573704" y="3499010"/>
            <a:ext cx="810150" cy="612000"/>
            <a:chOff x="6602896" y="745875"/>
            <a:chExt cx="810150" cy="600164"/>
          </a:xfrm>
        </p:grpSpPr>
        <p:sp>
          <p:nvSpPr>
            <p:cNvPr id="303" name="Google Shape;303;p32"/>
            <p:cNvSpPr/>
            <p:nvPr/>
          </p:nvSpPr>
          <p:spPr>
            <a:xfrm>
              <a:off x="6698974" y="766417"/>
              <a:ext cx="714072" cy="57912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4" name="Google Shape;304;p32"/>
            <p:cNvSpPr/>
            <p:nvPr/>
          </p:nvSpPr>
          <p:spPr>
            <a:xfrm>
              <a:off x="6602896" y="987729"/>
              <a:ext cx="245165" cy="15240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5" name="Google Shape;305;p32"/>
            <p:cNvSpPr txBox="1"/>
            <p:nvPr/>
          </p:nvSpPr>
          <p:spPr>
            <a:xfrm>
              <a:off x="7108027" y="745875"/>
              <a:ext cx="305019"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P</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A</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S</a:t>
              </a:r>
              <a:endParaRPr/>
            </a:p>
          </p:txBody>
        </p:sp>
      </p:grpSp>
      <p:grpSp>
        <p:nvGrpSpPr>
          <p:cNvPr id="306" name="Google Shape;306;p32"/>
          <p:cNvGrpSpPr/>
          <p:nvPr/>
        </p:nvGrpSpPr>
        <p:grpSpPr>
          <a:xfrm rot="-5400000">
            <a:off x="1451121" y="3903199"/>
            <a:ext cx="810150" cy="612000"/>
            <a:chOff x="6602896" y="745875"/>
            <a:chExt cx="810150" cy="600164"/>
          </a:xfrm>
        </p:grpSpPr>
        <p:sp>
          <p:nvSpPr>
            <p:cNvPr id="307" name="Google Shape;307;p32"/>
            <p:cNvSpPr/>
            <p:nvPr/>
          </p:nvSpPr>
          <p:spPr>
            <a:xfrm>
              <a:off x="6698974" y="766417"/>
              <a:ext cx="714072" cy="57912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8" name="Google Shape;308;p32"/>
            <p:cNvSpPr/>
            <p:nvPr/>
          </p:nvSpPr>
          <p:spPr>
            <a:xfrm>
              <a:off x="6602896" y="987729"/>
              <a:ext cx="245165" cy="152400"/>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9" name="Google Shape;309;p32"/>
            <p:cNvSpPr txBox="1"/>
            <p:nvPr/>
          </p:nvSpPr>
          <p:spPr>
            <a:xfrm>
              <a:off x="7108027" y="745875"/>
              <a:ext cx="305019" cy="6001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P</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A</a:t>
              </a:r>
              <a:endParaRPr/>
            </a:p>
            <a:p>
              <a:pPr marL="0" marR="0" lvl="0" indent="0" algn="l" rtl="0">
                <a:lnSpc>
                  <a:spcPct val="100000"/>
                </a:lnSpc>
                <a:spcBef>
                  <a:spcPts val="0"/>
                </a:spcBef>
                <a:spcAft>
                  <a:spcPts val="0"/>
                </a:spcAft>
                <a:buNone/>
              </a:pPr>
              <a:r>
                <a:rPr lang="da-DK" sz="1100" b="1" i="0" u="none" strike="noStrike" cap="none">
                  <a:solidFill>
                    <a:schemeClr val="lt1"/>
                  </a:solidFill>
                  <a:latin typeface="Arial"/>
                  <a:ea typeface="Arial"/>
                  <a:cs typeface="Arial"/>
                  <a:sym typeface="Arial"/>
                </a:rPr>
                <a:t>S</a:t>
              </a:r>
              <a:endParaRPr/>
            </a:p>
          </p:txBody>
        </p:sp>
      </p:grpSp>
      <p:sp>
        <p:nvSpPr>
          <p:cNvPr id="310" name="Google Shape;310;p32"/>
          <p:cNvSpPr/>
          <p:nvPr/>
        </p:nvSpPr>
        <p:spPr>
          <a:xfrm>
            <a:off x="4237852" y="5297942"/>
            <a:ext cx="1352041" cy="775748"/>
          </a:xfrm>
          <a:prstGeom prst="wedgeRoundRectCallout">
            <a:avLst>
              <a:gd name="adj1" fmla="val -82939"/>
              <a:gd name="adj2" fmla="val -113977"/>
              <a:gd name="adj3" fmla="val 16667"/>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1" name="Google Shape;311;p32"/>
          <p:cNvSpPr txBox="1"/>
          <p:nvPr/>
        </p:nvSpPr>
        <p:spPr>
          <a:xfrm flipH="1">
            <a:off x="4280518" y="5421803"/>
            <a:ext cx="135643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dirty="0">
                <a:solidFill>
                  <a:srgbClr val="000000"/>
                </a:solidFill>
                <a:latin typeface="Calibri"/>
                <a:ea typeface="Calibri"/>
                <a:cs typeface="Calibri"/>
                <a:sym typeface="Calibri"/>
              </a:rPr>
              <a:t>Kontrakt</a:t>
            </a:r>
            <a:endParaRPr dirty="0"/>
          </a:p>
        </p:txBody>
      </p:sp>
      <p:grpSp>
        <p:nvGrpSpPr>
          <p:cNvPr id="312" name="Google Shape;312;p32"/>
          <p:cNvGrpSpPr/>
          <p:nvPr/>
        </p:nvGrpSpPr>
        <p:grpSpPr>
          <a:xfrm>
            <a:off x="786382" y="2071092"/>
            <a:ext cx="1424885" cy="883776"/>
            <a:chOff x="786382" y="2274291"/>
            <a:chExt cx="1424885" cy="775748"/>
          </a:xfrm>
        </p:grpSpPr>
        <p:sp>
          <p:nvSpPr>
            <p:cNvPr id="313" name="Google Shape;313;p32"/>
            <p:cNvSpPr/>
            <p:nvPr/>
          </p:nvSpPr>
          <p:spPr>
            <a:xfrm>
              <a:off x="786382" y="2274291"/>
              <a:ext cx="1352041" cy="775748"/>
            </a:xfrm>
            <a:prstGeom prst="wedgeRoundRectCallout">
              <a:avLst>
                <a:gd name="adj1" fmla="val 138333"/>
                <a:gd name="adj2" fmla="val 74364"/>
                <a:gd name="adj3" fmla="val 16667"/>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4" name="Google Shape;314;p32"/>
            <p:cNvSpPr txBox="1"/>
            <p:nvPr/>
          </p:nvSpPr>
          <p:spPr>
            <a:xfrm flipH="1">
              <a:off x="854836" y="2373816"/>
              <a:ext cx="135643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000000"/>
                  </a:solidFill>
                  <a:latin typeface="Calibri"/>
                  <a:ea typeface="Calibri"/>
                  <a:cs typeface="Calibri"/>
                  <a:sym typeface="Calibri"/>
                </a:rPr>
                <a:t>Spilfører</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7">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7">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7">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7">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9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7">
                                            <p:txEl>
                                              <p:pRg st="5" end="5"/>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1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77">
                                            <p:txEl>
                                              <p:pRg st="6" end="6"/>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1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7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 grpId="0"/>
      <p:bldP spid="27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3"/>
          <p:cNvSpPr txBox="1"/>
          <p:nvPr/>
        </p:nvSpPr>
        <p:spPr>
          <a:xfrm>
            <a:off x="717868" y="457200"/>
            <a:ext cx="10997576" cy="81403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a:solidFill>
                  <a:schemeClr val="dk1"/>
                </a:solidFill>
                <a:latin typeface="Calibri"/>
                <a:ea typeface="Calibri"/>
                <a:cs typeface="Calibri"/>
                <a:sym typeface="Calibri"/>
              </a:rPr>
              <a:t>Man leder efter ”fit” i trumf</a:t>
            </a:r>
            <a:endParaRPr/>
          </a:p>
        </p:txBody>
      </p:sp>
      <p:sp>
        <p:nvSpPr>
          <p:cNvPr id="321" name="Google Shape;321;p33"/>
          <p:cNvSpPr txBox="1"/>
          <p:nvPr/>
        </p:nvSpPr>
        <p:spPr>
          <a:xfrm>
            <a:off x="765298" y="1207889"/>
            <a:ext cx="7781294" cy="5409996"/>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Når man har ”fit” i trumf, så har man mindst 8 </a:t>
            </a:r>
            <a:br>
              <a:rPr lang="da-DK" sz="2400" b="0" i="0" u="none" strike="noStrike" cap="none">
                <a:solidFill>
                  <a:schemeClr val="dk1"/>
                </a:solidFill>
                <a:latin typeface="Calibri"/>
                <a:ea typeface="Calibri"/>
                <a:cs typeface="Calibri"/>
                <a:sym typeface="Calibri"/>
              </a:rPr>
            </a:br>
            <a:r>
              <a:rPr lang="da-DK" sz="2400" b="0" i="0" u="none" strike="noStrike" cap="none">
                <a:solidFill>
                  <a:schemeClr val="dk1"/>
                </a:solidFill>
                <a:latin typeface="Calibri"/>
                <a:ea typeface="Calibri"/>
                <a:cs typeface="Calibri"/>
                <a:sym typeface="Calibri"/>
              </a:rPr>
              <a:t>trumfer tilsammen</a:t>
            </a:r>
            <a:endParaRPr/>
          </a:p>
          <a:p>
            <a:pPr marL="285750" marR="0" lvl="0" indent="-285750" algn="l" rtl="0">
              <a:lnSpc>
                <a:spcPct val="90000"/>
              </a:lnSpc>
              <a:spcBef>
                <a:spcPts val="100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Eksempel på meldeforløb: 1 </a:t>
            </a:r>
            <a:r>
              <a:rPr lang="da-DK" sz="2400" b="0" i="0" u="none" strike="noStrike" cap="none">
                <a:solidFill>
                  <a:srgbClr val="FF0000"/>
                </a:solidFill>
                <a:latin typeface="Calibri"/>
                <a:ea typeface="Calibri"/>
                <a:cs typeface="Calibri"/>
                <a:sym typeface="Calibri"/>
              </a:rPr>
              <a:t>♥ </a:t>
            </a:r>
            <a:r>
              <a:rPr lang="da-DK" sz="2400" b="0" i="0" u="none" strike="noStrike" cap="none">
                <a:solidFill>
                  <a:schemeClr val="dk1"/>
                </a:solidFill>
                <a:latin typeface="Calibri"/>
                <a:ea typeface="Calibri"/>
                <a:cs typeface="Calibri"/>
                <a:sym typeface="Calibri"/>
              </a:rPr>
              <a:t>- 2 </a:t>
            </a:r>
            <a:r>
              <a:rPr lang="da-DK" sz="2400" b="0" i="0" u="none" strike="noStrike" cap="none">
                <a:solidFill>
                  <a:srgbClr val="FF0000"/>
                </a:solidFill>
                <a:latin typeface="Calibri"/>
                <a:ea typeface="Calibri"/>
                <a:cs typeface="Calibri"/>
                <a:sym typeface="Calibri"/>
              </a:rPr>
              <a:t>♥</a:t>
            </a:r>
            <a:br>
              <a:rPr lang="da-DK" sz="2400" b="0" i="0" u="none" strike="noStrike" cap="none">
                <a:solidFill>
                  <a:schemeClr val="dk1"/>
                </a:solidFill>
                <a:latin typeface="Calibri"/>
                <a:ea typeface="Calibri"/>
                <a:cs typeface="Calibri"/>
                <a:sym typeface="Calibri"/>
              </a:rPr>
            </a:br>
            <a:r>
              <a:rPr lang="da-DK" sz="2400" b="0" i="0" u="none" strike="noStrike" cap="none">
                <a:solidFill>
                  <a:schemeClr val="dk1"/>
                </a:solidFill>
                <a:latin typeface="Calibri"/>
                <a:ea typeface="Calibri"/>
                <a:cs typeface="Calibri"/>
                <a:sym typeface="Calibri"/>
              </a:rPr>
              <a:t>viser oftest, at både åbner og svarer har mindst en 4fv i </a:t>
            </a:r>
            <a:r>
              <a:rPr lang="da-DK" sz="2400" b="0" i="0" u="none" strike="noStrike" cap="none">
                <a:solidFill>
                  <a:srgbClr val="FF0000"/>
                </a:solidFill>
                <a:latin typeface="Calibri"/>
                <a:ea typeface="Calibri"/>
                <a:cs typeface="Calibri"/>
                <a:sym typeface="Calibri"/>
              </a:rPr>
              <a:t>♥</a:t>
            </a:r>
            <a:r>
              <a:rPr lang="da-DK" sz="2400" b="0" i="0" u="none" strike="noStrike" cap="none">
                <a:solidFill>
                  <a:schemeClr val="dk1"/>
                </a:solidFill>
                <a:latin typeface="Calibri"/>
                <a:ea typeface="Calibri"/>
                <a:cs typeface="Calibri"/>
                <a:sym typeface="Calibri"/>
              </a:rPr>
              <a:t>:  4 + 4 = 8 = </a:t>
            </a:r>
            <a:r>
              <a:rPr lang="da-DK" sz="2400" b="1" i="0" u="none" strike="noStrike" cap="none">
                <a:solidFill>
                  <a:schemeClr val="dk1"/>
                </a:solidFill>
                <a:latin typeface="Calibri"/>
                <a:ea typeface="Calibri"/>
                <a:cs typeface="Calibri"/>
                <a:sym typeface="Calibri"/>
              </a:rPr>
              <a:t>fit</a:t>
            </a:r>
            <a:endParaRPr/>
          </a:p>
          <a:p>
            <a:pPr marL="285750" marR="0" lvl="0" indent="-285750" algn="l" rtl="0">
              <a:lnSpc>
                <a:spcPct val="90000"/>
              </a:lnSpc>
              <a:spcBef>
                <a:spcPts val="100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Andre kombinationer er også mulige:</a:t>
            </a:r>
            <a:br>
              <a:rPr lang="da-DK" sz="2400" b="0" i="0" u="none" strike="noStrike" cap="none">
                <a:solidFill>
                  <a:schemeClr val="dk1"/>
                </a:solidFill>
                <a:latin typeface="Calibri"/>
                <a:ea typeface="Calibri"/>
                <a:cs typeface="Calibri"/>
                <a:sym typeface="Calibri"/>
              </a:rPr>
            </a:br>
            <a:r>
              <a:rPr lang="da-DK" sz="2400" b="0" i="0" u="none" strike="noStrike" cap="none">
                <a:solidFill>
                  <a:schemeClr val="dk1"/>
                </a:solidFill>
                <a:latin typeface="Calibri"/>
                <a:ea typeface="Calibri"/>
                <a:cs typeface="Calibri"/>
                <a:sym typeface="Calibri"/>
              </a:rPr>
              <a:t>5 + 3</a:t>
            </a:r>
            <a:br>
              <a:rPr lang="da-DK" sz="2400" b="0" i="0" u="none" strike="noStrike" cap="none">
                <a:solidFill>
                  <a:schemeClr val="dk1"/>
                </a:solidFill>
                <a:latin typeface="Calibri"/>
                <a:ea typeface="Calibri"/>
                <a:cs typeface="Calibri"/>
                <a:sym typeface="Calibri"/>
              </a:rPr>
            </a:br>
            <a:r>
              <a:rPr lang="da-DK" sz="2400" b="0" i="0" u="none" strike="noStrike" cap="none">
                <a:solidFill>
                  <a:schemeClr val="dk1"/>
                </a:solidFill>
                <a:latin typeface="Calibri"/>
                <a:ea typeface="Calibri"/>
                <a:cs typeface="Calibri"/>
                <a:sym typeface="Calibri"/>
              </a:rPr>
              <a:t>6 + 2, etc.</a:t>
            </a:r>
            <a:endParaRPr/>
          </a:p>
          <a:p>
            <a:pPr marL="285750" marR="0" lvl="0" indent="-285750" algn="l" rtl="0">
              <a:lnSpc>
                <a:spcPct val="90000"/>
              </a:lnSpc>
              <a:spcBef>
                <a:spcPts val="100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En trumf-kontrakt giver flere stik end en sans-kontrakt, hvis der kan trumfes tabere. Eksempel:</a:t>
            </a:r>
            <a:endParaRPr/>
          </a:p>
          <a:p>
            <a:pPr marL="285750" marR="0" lvl="0" indent="-13335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None/>
            </a:pPr>
            <a:br>
              <a:rPr lang="da-DK" sz="2400" b="0" i="0" u="none" strike="noStrike" cap="none">
                <a:solidFill>
                  <a:schemeClr val="dk1"/>
                </a:solidFill>
                <a:latin typeface="Calibri"/>
                <a:ea typeface="Calibri"/>
                <a:cs typeface="Calibri"/>
                <a:sym typeface="Calibri"/>
              </a:rPr>
            </a:br>
            <a:r>
              <a:rPr lang="da-DK" sz="2400" b="0" i="0" u="none" strike="noStrike" cap="none">
                <a:solidFill>
                  <a:schemeClr val="dk1"/>
                </a:solidFill>
                <a:latin typeface="Calibri"/>
                <a:ea typeface="Calibri"/>
                <a:cs typeface="Calibri"/>
                <a:sym typeface="Calibri"/>
              </a:rPr>
              <a:t>    Hvor mange stik fås i en sans- og i en trumf-kontrakt i </a:t>
            </a:r>
            <a:r>
              <a:rPr lang="da-DK" sz="2400" b="0" i="0" u="none" strike="noStrike" cap="none">
                <a:solidFill>
                  <a:srgbClr val="FF0000"/>
                </a:solidFill>
                <a:latin typeface="Calibri"/>
                <a:ea typeface="Calibri"/>
                <a:cs typeface="Calibri"/>
                <a:sym typeface="Calibri"/>
              </a:rPr>
              <a:t>♥</a:t>
            </a:r>
            <a:r>
              <a:rPr lang="da-DK" sz="2400" b="0" i="0" u="none" strike="noStrike" cap="none">
                <a:solidFill>
                  <a:schemeClr val="dk1"/>
                </a:solidFill>
                <a:latin typeface="Calibri"/>
                <a:ea typeface="Calibri"/>
                <a:cs typeface="Calibri"/>
                <a:sym typeface="Calibri"/>
              </a:rPr>
              <a:t>?</a:t>
            </a:r>
            <a:endParaRPr sz="2400" b="0" i="0" u="none" strike="noStrike" cap="none">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322" name="Google Shape;322;p33"/>
          <p:cNvSpPr txBox="1"/>
          <p:nvPr/>
        </p:nvSpPr>
        <p:spPr>
          <a:xfrm>
            <a:off x="9924288" y="6145600"/>
            <a:ext cx="157126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1" i="0" u="none" strike="noStrike" cap="none">
                <a:solidFill>
                  <a:srgbClr val="FF0000"/>
                </a:solidFill>
                <a:latin typeface="Arial"/>
                <a:ea typeface="Arial"/>
                <a:cs typeface="Arial"/>
                <a:sym typeface="Arial"/>
              </a:rPr>
              <a:t>Øvelser 1</a:t>
            </a:r>
            <a:endParaRPr sz="2400" b="1" i="0" u="none" strike="noStrike" cap="none">
              <a:solidFill>
                <a:srgbClr val="FF0000"/>
              </a:solidFill>
              <a:latin typeface="Arial"/>
              <a:ea typeface="Arial"/>
              <a:cs typeface="Arial"/>
              <a:sym typeface="Arial"/>
            </a:endParaRPr>
          </a:p>
        </p:txBody>
      </p:sp>
      <p:sp>
        <p:nvSpPr>
          <p:cNvPr id="323" name="Google Shape;323;p33"/>
          <p:cNvSpPr/>
          <p:nvPr/>
        </p:nvSpPr>
        <p:spPr>
          <a:xfrm>
            <a:off x="8948928" y="1990611"/>
            <a:ext cx="2767584" cy="2825229"/>
          </a:xfrm>
          <a:prstGeom prst="roundRect">
            <a:avLst>
              <a:gd name="adj" fmla="val 16667"/>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7200" b="1" i="0" u="none" strike="noStrike" cap="none">
                <a:solidFill>
                  <a:schemeClr val="lt1"/>
                </a:solidFill>
                <a:latin typeface="Arial"/>
                <a:ea typeface="Arial"/>
                <a:cs typeface="Arial"/>
                <a:sym typeface="Arial"/>
              </a:rPr>
              <a:t>F I T </a:t>
            </a:r>
            <a:endParaRPr sz="7200" b="1" i="0" u="none" strike="noStrike" cap="none">
              <a:solidFill>
                <a:schemeClr val="lt1"/>
              </a:solidFill>
              <a:latin typeface="Arial"/>
              <a:ea typeface="Arial"/>
              <a:cs typeface="Arial"/>
              <a:sym typeface="Arial"/>
            </a:endParaRPr>
          </a:p>
        </p:txBody>
      </p:sp>
      <p:sp>
        <p:nvSpPr>
          <p:cNvPr id="324" name="Google Shape;324;p33"/>
          <p:cNvSpPr/>
          <p:nvPr/>
        </p:nvSpPr>
        <p:spPr>
          <a:xfrm>
            <a:off x="6729984" y="1258145"/>
            <a:ext cx="731520" cy="597408"/>
          </a:xfrm>
          <a:prstGeom prst="ellipse">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2400" b="1" i="0" u="none" strike="noStrike" cap="none">
                <a:solidFill>
                  <a:schemeClr val="lt1"/>
                </a:solidFill>
                <a:latin typeface="Arial"/>
                <a:ea typeface="Arial"/>
                <a:cs typeface="Arial"/>
                <a:sym typeface="Arial"/>
              </a:rPr>
              <a:t>8</a:t>
            </a:r>
            <a:endParaRPr sz="2400" b="1" i="0" u="none" strike="noStrike" cap="none">
              <a:solidFill>
                <a:schemeClr val="lt1"/>
              </a:solidFill>
              <a:latin typeface="Arial"/>
              <a:ea typeface="Arial"/>
              <a:cs typeface="Arial"/>
              <a:sym typeface="Arial"/>
            </a:endParaRPr>
          </a:p>
        </p:txBody>
      </p:sp>
      <p:sp>
        <p:nvSpPr>
          <p:cNvPr id="325" name="Google Shape;325;p33"/>
          <p:cNvSpPr txBox="1"/>
          <p:nvPr/>
        </p:nvSpPr>
        <p:spPr>
          <a:xfrm>
            <a:off x="2569616" y="5010574"/>
            <a:ext cx="1869975" cy="1159931"/>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2400"/>
              <a:buFont typeface="Arial"/>
              <a:buNone/>
            </a:pPr>
            <a:r>
              <a:rPr lang="da-DK" sz="2400" b="0" i="0" u="none" strike="noStrike" cap="none">
                <a:solidFill>
                  <a:schemeClr val="dk1"/>
                </a:solidFill>
                <a:latin typeface="Calibri"/>
                <a:ea typeface="Calibri"/>
                <a:cs typeface="Calibri"/>
                <a:sym typeface="Calibri"/>
              </a:rPr>
              <a:t>♠ 7 3 2</a:t>
            </a:r>
            <a:br>
              <a:rPr lang="da-DK" sz="2400" b="0" i="0" u="none" strike="noStrike" cap="none">
                <a:solidFill>
                  <a:schemeClr val="dk1"/>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E K 7 2 </a:t>
            </a:r>
            <a:endParaRPr sz="2400" b="0" i="0" u="none" strike="noStrike" cap="none">
              <a:solidFill>
                <a:schemeClr val="dk1"/>
              </a:solidFill>
              <a:latin typeface="Calibri"/>
              <a:ea typeface="Calibri"/>
              <a:cs typeface="Calibri"/>
              <a:sym typeface="Calibri"/>
            </a:endParaRPr>
          </a:p>
        </p:txBody>
      </p:sp>
      <p:sp>
        <p:nvSpPr>
          <p:cNvPr id="326" name="Google Shape;326;p33"/>
          <p:cNvSpPr txBox="1"/>
          <p:nvPr/>
        </p:nvSpPr>
        <p:spPr>
          <a:xfrm>
            <a:off x="4709312" y="5016670"/>
            <a:ext cx="1869975" cy="1159931"/>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2400"/>
              <a:buFont typeface="Arial"/>
              <a:buNone/>
            </a:pPr>
            <a:r>
              <a:rPr lang="da-DK" sz="2400" b="0" i="0" u="none" strike="noStrike" cap="none">
                <a:solidFill>
                  <a:schemeClr val="dk1"/>
                </a:solidFill>
                <a:latin typeface="Calibri"/>
                <a:ea typeface="Calibri"/>
                <a:cs typeface="Calibri"/>
                <a:sym typeface="Calibri"/>
              </a:rPr>
              <a:t>♠ 8</a:t>
            </a:r>
            <a:br>
              <a:rPr lang="da-DK" sz="2400" b="0" i="0" u="none" strike="noStrike" cap="none">
                <a:solidFill>
                  <a:schemeClr val="dk1"/>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D B 4 3</a:t>
            </a:r>
            <a:endParaRPr sz="2400" b="0" i="0" u="none" strike="noStrike" cap="none">
              <a:solidFill>
                <a:schemeClr val="dk1"/>
              </a:solidFill>
              <a:latin typeface="Calibri"/>
              <a:ea typeface="Calibri"/>
              <a:cs typeface="Calibri"/>
              <a:sym typeface="Calibri"/>
            </a:endParaRPr>
          </a:p>
        </p:txBody>
      </p:sp>
      <p:sp>
        <p:nvSpPr>
          <p:cNvPr id="327" name="Google Shape;327;p33"/>
          <p:cNvSpPr txBox="1"/>
          <p:nvPr/>
        </p:nvSpPr>
        <p:spPr>
          <a:xfrm>
            <a:off x="1539490" y="4920353"/>
            <a:ext cx="1459742" cy="685596"/>
          </a:xfrm>
          <a:prstGeom prst="rect">
            <a:avLst/>
          </a:prstGeom>
          <a:noFill/>
          <a:ln>
            <a:noFill/>
          </a:ln>
        </p:spPr>
        <p:txBody>
          <a:bodyPr spcFirstLastPara="1" wrap="square" lIns="91425" tIns="45700" rIns="91425" bIns="45700" anchor="t" anchorCtr="0">
            <a:noAutofit/>
          </a:bodyPr>
          <a:lstStyle/>
          <a:p>
            <a:pPr marL="228600" marR="0" lvl="0" indent="-57150" algn="l" rtl="0">
              <a:lnSpc>
                <a:spcPct val="90000"/>
              </a:lnSpc>
              <a:spcBef>
                <a:spcPts val="1000"/>
              </a:spcBef>
              <a:spcAft>
                <a:spcPts val="0"/>
              </a:spcAft>
              <a:buClr>
                <a:schemeClr val="dk1"/>
              </a:buClr>
              <a:buSzPts val="2700"/>
              <a:buFont typeface="Arial"/>
              <a:buNone/>
            </a:pPr>
            <a:r>
              <a:rPr lang="da-DK" sz="2400" b="0" i="0" u="none" strike="noStrike" cap="none">
                <a:solidFill>
                  <a:schemeClr val="dk1"/>
                </a:solidFill>
                <a:latin typeface="Calibri"/>
                <a:ea typeface="Calibri"/>
                <a:cs typeface="Calibri"/>
                <a:sym typeface="Calibri"/>
              </a:rPr>
              <a:t>Nord</a:t>
            </a:r>
            <a:endParaRPr sz="24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328" name="Google Shape;328;p33"/>
          <p:cNvSpPr txBox="1"/>
          <p:nvPr/>
        </p:nvSpPr>
        <p:spPr>
          <a:xfrm>
            <a:off x="3691378" y="4914257"/>
            <a:ext cx="1459742" cy="685596"/>
          </a:xfrm>
          <a:prstGeom prst="rect">
            <a:avLst/>
          </a:prstGeom>
          <a:noFill/>
          <a:ln>
            <a:noFill/>
          </a:ln>
        </p:spPr>
        <p:txBody>
          <a:bodyPr spcFirstLastPara="1" wrap="square" lIns="91425" tIns="45700" rIns="91425" bIns="45700" anchor="t" anchorCtr="0">
            <a:noAutofit/>
          </a:bodyPr>
          <a:lstStyle/>
          <a:p>
            <a:pPr marL="228600" marR="0" lvl="0" indent="-57150" algn="l" rtl="0">
              <a:lnSpc>
                <a:spcPct val="90000"/>
              </a:lnSpc>
              <a:spcBef>
                <a:spcPts val="1000"/>
              </a:spcBef>
              <a:spcAft>
                <a:spcPts val="0"/>
              </a:spcAft>
              <a:buClr>
                <a:schemeClr val="dk1"/>
              </a:buClr>
              <a:buSzPts val="2700"/>
              <a:buFont typeface="Arial"/>
              <a:buNone/>
            </a:pPr>
            <a:r>
              <a:rPr lang="da-DK" sz="2400" b="0" i="0" u="none" strike="noStrike" cap="none">
                <a:solidFill>
                  <a:schemeClr val="dk1"/>
                </a:solidFill>
                <a:latin typeface="Calibri"/>
                <a:ea typeface="Calibri"/>
                <a:cs typeface="Calibri"/>
                <a:sym typeface="Calibri"/>
              </a:rPr>
              <a:t>Syd</a:t>
            </a:r>
            <a:endParaRPr sz="24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a:p>
            <a:pPr marL="228600" marR="0" lvl="0" indent="-57150" algn="l" rtl="0">
              <a:lnSpc>
                <a:spcPct val="90000"/>
              </a:lnSpc>
              <a:spcBef>
                <a:spcPts val="1000"/>
              </a:spcBef>
              <a:spcAft>
                <a:spcPts val="0"/>
              </a:spcAft>
              <a:buClr>
                <a:schemeClr val="dk1"/>
              </a:buClr>
              <a:buSzPts val="2700"/>
              <a:buFont typeface="Arial"/>
              <a:buNone/>
            </a:pPr>
            <a:endParaRPr sz="27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B3F24802-609E-E58E-55CD-A578BE61DF07}"/>
              </a:ext>
            </a:extLst>
          </p:cNvPr>
          <p:cNvGraphicFramePr>
            <a:graphicFrameLocks noGrp="1"/>
          </p:cNvGraphicFramePr>
          <p:nvPr>
            <p:extLst>
              <p:ext uri="{D42A27DB-BD31-4B8C-83A1-F6EECF244321}">
                <p14:modId xmlns:p14="http://schemas.microsoft.com/office/powerpoint/2010/main" val="2631738703"/>
              </p:ext>
            </p:extLst>
          </p:nvPr>
        </p:nvGraphicFramePr>
        <p:xfrm>
          <a:off x="457200" y="152400"/>
          <a:ext cx="4610100" cy="6333935"/>
        </p:xfrm>
        <a:graphic>
          <a:graphicData uri="http://schemas.openxmlformats.org/drawingml/2006/table">
            <a:tbl>
              <a:tblPr bandRow="1"/>
              <a:tblGrid>
                <a:gridCol w="573975">
                  <a:extLst>
                    <a:ext uri="{9D8B030D-6E8A-4147-A177-3AD203B41FA5}">
                      <a16:colId xmlns:a16="http://schemas.microsoft.com/office/drawing/2014/main" val="3841510487"/>
                    </a:ext>
                  </a:extLst>
                </a:gridCol>
                <a:gridCol w="1081350">
                  <a:extLst>
                    <a:ext uri="{9D8B030D-6E8A-4147-A177-3AD203B41FA5}">
                      <a16:colId xmlns:a16="http://schemas.microsoft.com/office/drawing/2014/main" val="1236800408"/>
                    </a:ext>
                  </a:extLst>
                </a:gridCol>
                <a:gridCol w="1008650">
                  <a:extLst>
                    <a:ext uri="{9D8B030D-6E8A-4147-A177-3AD203B41FA5}">
                      <a16:colId xmlns:a16="http://schemas.microsoft.com/office/drawing/2014/main" val="511472734"/>
                    </a:ext>
                  </a:extLst>
                </a:gridCol>
                <a:gridCol w="1946125">
                  <a:extLst>
                    <a:ext uri="{9D8B030D-6E8A-4147-A177-3AD203B41FA5}">
                      <a16:colId xmlns:a16="http://schemas.microsoft.com/office/drawing/2014/main" val="2040634745"/>
                    </a:ext>
                  </a:extLst>
                </a:gridCol>
              </a:tblGrid>
              <a:tr h="152400">
                <a:tc>
                  <a:txBody>
                    <a:bodyPr/>
                    <a:lstStyle/>
                    <a:p>
                      <a:pPr>
                        <a:lnSpc>
                          <a:spcPct val="115000"/>
                        </a:lnSpc>
                        <a:spcBef>
                          <a:spcPts val="600"/>
                        </a:spcBef>
                        <a:spcAft>
                          <a:spcPts val="600"/>
                        </a:spcAft>
                        <a:buNone/>
                      </a:pPr>
                      <a:r>
                        <a:rPr lang="da-DK" sz="1100">
                          <a:solidFill>
                            <a:srgbClr val="1F4E79"/>
                          </a:solidFill>
                          <a:effectLst/>
                          <a:latin typeface="Calibri" panose="020F0502020204030204" pitchFamily="34" charset="0"/>
                          <a:ea typeface="Times New Roman" panose="02020603050405020304" pitchFamily="18" charset="0"/>
                          <a:cs typeface="Palatino Linotype" panose="02040502050505030304" pitchFamily="18" charset="0"/>
                        </a:rPr>
                        <a:t> </a:t>
                      </a:r>
                      <a:endParaRPr lang="da-DK" sz="11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1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Bef>
                          <a:spcPts val="600"/>
                        </a:spcBef>
                        <a:spcAft>
                          <a:spcPts val="600"/>
                        </a:spcAft>
                        <a:buNone/>
                      </a:pPr>
                      <a:r>
                        <a:rPr lang="da-DK" sz="120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Kortfordeling</a:t>
                      </a:r>
                      <a:endParaRPr lang="da-DK" sz="12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2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Bef>
                          <a:spcPts val="600"/>
                        </a:spcBef>
                        <a:spcAft>
                          <a:spcPts val="600"/>
                        </a:spcAft>
                        <a:buNone/>
                      </a:pPr>
                      <a:r>
                        <a:rPr lang="da-DK" sz="1200" dirty="0">
                          <a:solidFill>
                            <a:srgbClr val="262626"/>
                          </a:solidFill>
                          <a:effectLst/>
                          <a:latin typeface="Calibri" panose="020F0502020204030204" pitchFamily="34" charset="0"/>
                          <a:ea typeface="Calibri" panose="020F0502020204030204" pitchFamily="34" charset="0"/>
                          <a:cs typeface="Palatino Linotype" panose="02040502050505030304" pitchFamily="18" charset="0"/>
                        </a:rPr>
                        <a:t>Melding</a:t>
                      </a:r>
                      <a:endParaRPr lang="da-DK" sz="12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2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Bef>
                          <a:spcPts val="600"/>
                        </a:spcBef>
                        <a:spcAft>
                          <a:spcPts val="600"/>
                        </a:spcAft>
                        <a:buNone/>
                      </a:pPr>
                      <a:r>
                        <a:rPr lang="da-DK" sz="1200" dirty="0">
                          <a:solidFill>
                            <a:srgbClr val="262626"/>
                          </a:solidFill>
                          <a:effectLst/>
                          <a:latin typeface="Calibri" panose="020F0502020204030204" pitchFamily="34" charset="0"/>
                          <a:ea typeface="Calibri" panose="020F0502020204030204" pitchFamily="34" charset="0"/>
                          <a:cs typeface="Palatino Linotype" panose="02040502050505030304" pitchFamily="18" charset="0"/>
                        </a:rPr>
                        <a:t>Kommentarer</a:t>
                      </a:r>
                      <a:endParaRPr lang="da-DK" sz="12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2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87513914"/>
                  </a:ext>
                </a:extLst>
              </a:tr>
              <a:tr h="177800">
                <a:tc>
                  <a:txBody>
                    <a:bodyPr/>
                    <a:lstStyle/>
                    <a:p>
                      <a:pPr algn="ctr">
                        <a:lnSpc>
                          <a:spcPct val="115000"/>
                        </a:lnSpc>
                        <a:spcBef>
                          <a:spcPts val="600"/>
                        </a:spcBef>
                        <a:spcAft>
                          <a:spcPts val="600"/>
                        </a:spcAft>
                        <a:buNone/>
                      </a:pPr>
                      <a:r>
                        <a:rPr lang="da-DK" sz="1600" b="1" dirty="0">
                          <a:effectLst/>
                          <a:latin typeface="Calibri" panose="020F0502020204030204" pitchFamily="34" charset="0"/>
                          <a:ea typeface="Times New Roman" panose="02020603050405020304" pitchFamily="18" charset="0"/>
                          <a:cs typeface="Palatino Linotype" panose="02040502050505030304" pitchFamily="18" charset="0"/>
                        </a:rPr>
                        <a:t>A</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600" dirty="0">
                          <a:effectLst/>
                          <a:latin typeface="Calibri" panose="020F0502020204030204" pitchFamily="34" charset="0"/>
                          <a:ea typeface="Calibri" panose="020F0502020204030204" pitchFamily="34" charset="0"/>
                          <a:cs typeface="Palatino Linotype" panose="02040502050505030304" pitchFamily="18" charset="0"/>
                        </a:rPr>
                        <a:t>KB3</a:t>
                      </a:r>
                      <a:br>
                        <a:rPr lang="da-DK" sz="1600" dirty="0">
                          <a:effectLst/>
                          <a:latin typeface="Calibri" panose="020F0502020204030204" pitchFamily="34" charset="0"/>
                          <a:ea typeface="Calibri" panose="020F0502020204030204" pitchFamily="34" charset="0"/>
                          <a:cs typeface="Palatino Linotype" panose="02040502050505030304" pitchFamily="18" charset="0"/>
                        </a:rPr>
                      </a:b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FF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600" dirty="0">
                          <a:effectLst/>
                          <a:latin typeface="Calibri" panose="020F0502020204030204" pitchFamily="34" charset="0"/>
                          <a:ea typeface="Calibri" panose="020F0502020204030204" pitchFamily="34" charset="0"/>
                          <a:cs typeface="Palatino Linotype" panose="02040502050505030304" pitchFamily="18" charset="0"/>
                        </a:rPr>
                        <a:t>KDBT</a:t>
                      </a:r>
                      <a:br>
                        <a:rPr lang="da-DK" sz="1600" dirty="0">
                          <a:effectLst/>
                          <a:latin typeface="Calibri" panose="020F0502020204030204" pitchFamily="34" charset="0"/>
                          <a:ea typeface="Calibri" panose="020F0502020204030204" pitchFamily="34" charset="0"/>
                          <a:cs typeface="Palatino Linotype" panose="02040502050505030304" pitchFamily="18" charset="0"/>
                        </a:rPr>
                      </a:b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effectLst/>
                          <a:latin typeface="Calibri" panose="020F0502020204030204" pitchFamily="34" charset="0"/>
                          <a:ea typeface="Calibri" panose="020F0502020204030204" pitchFamily="34" charset="0"/>
                          <a:cs typeface="Palatino Linotype" panose="02040502050505030304" pitchFamily="18" charset="0"/>
                        </a:rPr>
                        <a:t> D43</a:t>
                      </a:r>
                      <a:br>
                        <a:rPr lang="da-DK" sz="1600" dirty="0">
                          <a:effectLst/>
                          <a:latin typeface="Calibri" panose="020F0502020204030204" pitchFamily="34" charset="0"/>
                          <a:ea typeface="Calibri" panose="020F0502020204030204" pitchFamily="34" charset="0"/>
                          <a:cs typeface="Palatino Linotype" panose="02040502050505030304" pitchFamily="18" charset="0"/>
                        </a:rPr>
                      </a:br>
                      <a:r>
                        <a:rPr lang="da-DK" sz="1600" dirty="0">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effectLst/>
                          <a:latin typeface="Calibri" panose="020F0502020204030204" pitchFamily="34" charset="0"/>
                          <a:ea typeface="Calibri" panose="020F0502020204030204" pitchFamily="34" charset="0"/>
                          <a:cs typeface="Palatino Linotype" panose="02040502050505030304" pitchFamily="18" charset="0"/>
                        </a:rPr>
                        <a:t> 975</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dirty="0">
                          <a:effectLst/>
                          <a:latin typeface="Calibri" panose="020F0502020204030204" pitchFamily="34" charset="0"/>
                          <a:ea typeface="Calibri" panose="020F0502020204030204" pitchFamily="34" charset="0"/>
                          <a:cs typeface="Palatino Linotype" panose="02040502050505030304" pitchFamily="18" charset="0"/>
                        </a:rPr>
                        <a:t>1 </a:t>
                      </a: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a:effectLst/>
                          <a:latin typeface="Calibri" panose="020F0502020204030204" pitchFamily="34" charset="0"/>
                          <a:ea typeface="Calibri" panose="020F0502020204030204" pitchFamily="34" charset="0"/>
                          <a:cs typeface="Palatino Linotype" panose="02040502050505030304" pitchFamily="18" charset="0"/>
                        </a:rPr>
                        <a:t>12 HP og </a:t>
                      </a:r>
                      <a:r>
                        <a:rPr lang="da-DK" sz="160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a:effectLst/>
                          <a:latin typeface="Calibri" panose="020F0502020204030204" pitchFamily="34" charset="0"/>
                          <a:ea typeface="Calibri" panose="020F0502020204030204" pitchFamily="34" charset="0"/>
                          <a:cs typeface="Palatino Linotype" panose="02040502050505030304" pitchFamily="18" charset="0"/>
                        </a:rPr>
                        <a:t> er længste farve.</a:t>
                      </a:r>
                      <a:endParaRPr lang="da-DK" sz="16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0051310"/>
                  </a:ext>
                </a:extLst>
              </a:tr>
              <a:tr h="177800">
                <a:tc>
                  <a:txBody>
                    <a:bodyPr/>
                    <a:lstStyle/>
                    <a:p>
                      <a:pPr algn="ctr">
                        <a:lnSpc>
                          <a:spcPct val="115000"/>
                        </a:lnSpc>
                        <a:spcBef>
                          <a:spcPts val="600"/>
                        </a:spcBef>
                        <a:spcAft>
                          <a:spcPts val="600"/>
                        </a:spcAft>
                        <a:buNone/>
                      </a:pPr>
                      <a:r>
                        <a:rPr lang="da-DK" sz="1600" b="1">
                          <a:effectLst/>
                          <a:latin typeface="Calibri" panose="020F0502020204030204" pitchFamily="34" charset="0"/>
                          <a:ea typeface="Times New Roman" panose="02020603050405020304" pitchFamily="18" charset="0"/>
                          <a:cs typeface="Palatino Linotype" panose="02040502050505030304" pitchFamily="18" charset="0"/>
                        </a:rPr>
                        <a:t>B</a:t>
                      </a:r>
                      <a:endParaRPr lang="da-DK" sz="16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600" dirty="0">
                          <a:effectLst/>
                          <a:latin typeface="Calibri" panose="020F0502020204030204" pitchFamily="34" charset="0"/>
                          <a:ea typeface="Calibri" panose="020F0502020204030204" pitchFamily="34" charset="0"/>
                          <a:cs typeface="Palatino Linotype" panose="02040502050505030304" pitchFamily="18" charset="0"/>
                        </a:rPr>
                        <a:t>753</a:t>
                      </a:r>
                      <a:br>
                        <a:rPr lang="da-DK" sz="1600" dirty="0">
                          <a:effectLst/>
                          <a:latin typeface="Calibri" panose="020F0502020204030204" pitchFamily="34" charset="0"/>
                          <a:ea typeface="Calibri" panose="020F0502020204030204" pitchFamily="34" charset="0"/>
                          <a:cs typeface="Palatino Linotype" panose="02040502050505030304" pitchFamily="18" charset="0"/>
                        </a:rPr>
                      </a:b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FF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600" dirty="0">
                          <a:effectLst/>
                          <a:latin typeface="Calibri" panose="020F0502020204030204" pitchFamily="34" charset="0"/>
                          <a:ea typeface="Calibri" panose="020F0502020204030204" pitchFamily="34" charset="0"/>
                          <a:cs typeface="Palatino Linotype" panose="02040502050505030304" pitchFamily="18" charset="0"/>
                        </a:rPr>
                        <a:t>KDT8</a:t>
                      </a:r>
                      <a:br>
                        <a:rPr lang="da-DK" sz="1600" dirty="0">
                          <a:effectLst/>
                          <a:latin typeface="Calibri" panose="020F0502020204030204" pitchFamily="34" charset="0"/>
                          <a:ea typeface="Calibri" panose="020F0502020204030204" pitchFamily="34" charset="0"/>
                          <a:cs typeface="Palatino Linotype" panose="02040502050505030304" pitchFamily="18" charset="0"/>
                        </a:rPr>
                      </a:b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effectLst/>
                          <a:latin typeface="Calibri" panose="020F0502020204030204" pitchFamily="34" charset="0"/>
                          <a:ea typeface="Calibri" panose="020F0502020204030204" pitchFamily="34" charset="0"/>
                          <a:cs typeface="Palatino Linotype" panose="02040502050505030304" pitchFamily="18" charset="0"/>
                        </a:rPr>
                        <a:t> 95</a:t>
                      </a:r>
                      <a:br>
                        <a:rPr lang="da-DK" sz="1600" dirty="0">
                          <a:effectLst/>
                          <a:latin typeface="Palatino Linotype" panose="02040502050505030304" pitchFamily="18" charset="0"/>
                          <a:ea typeface="Calibri" panose="020F0502020204030204" pitchFamily="34" charset="0"/>
                          <a:cs typeface="Palatino Linotype" panose="02040502050505030304" pitchFamily="18" charset="0"/>
                        </a:rPr>
                      </a:br>
                      <a:r>
                        <a:rPr lang="da-DK" sz="1600" dirty="0">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effectLst/>
                          <a:latin typeface="Calibri" panose="020F0502020204030204" pitchFamily="34" charset="0"/>
                          <a:ea typeface="Calibri" panose="020F0502020204030204" pitchFamily="34" charset="0"/>
                          <a:cs typeface="Palatino Linotype" panose="02040502050505030304" pitchFamily="18" charset="0"/>
                        </a:rPr>
                        <a:t> KDT8</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dirty="0">
                          <a:effectLst/>
                          <a:latin typeface="Calibri" panose="020F0502020204030204" pitchFamily="34" charset="0"/>
                          <a:ea typeface="Calibri" panose="020F0502020204030204" pitchFamily="34" charset="0"/>
                          <a:cs typeface="Palatino Linotype" panose="02040502050505030304" pitchFamily="18" charset="0"/>
                        </a:rPr>
                        <a:t>PAS</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dirty="0">
                          <a:effectLst/>
                          <a:latin typeface="Calibri" panose="020F0502020204030204" pitchFamily="34" charset="0"/>
                          <a:ea typeface="Calibri" panose="020F0502020204030204" pitchFamily="34" charset="0"/>
                          <a:cs typeface="Palatino Linotype" panose="02040502050505030304" pitchFamily="18" charset="0"/>
                        </a:rPr>
                        <a:t>10 HP. Der skal 12 HP til at åbne 1 i farve. </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8697738"/>
                  </a:ext>
                </a:extLst>
              </a:tr>
              <a:tr h="177800">
                <a:tc>
                  <a:txBody>
                    <a:bodyPr/>
                    <a:lstStyle/>
                    <a:p>
                      <a:pPr algn="ctr">
                        <a:lnSpc>
                          <a:spcPct val="115000"/>
                        </a:lnSpc>
                        <a:spcBef>
                          <a:spcPts val="600"/>
                        </a:spcBef>
                        <a:spcAft>
                          <a:spcPts val="600"/>
                        </a:spcAft>
                        <a:buNone/>
                      </a:pPr>
                      <a:r>
                        <a:rPr lang="da-DK" sz="1600" b="1">
                          <a:effectLst/>
                          <a:latin typeface="Calibri" panose="020F0502020204030204" pitchFamily="34" charset="0"/>
                          <a:ea typeface="Times New Roman" panose="02020603050405020304" pitchFamily="18" charset="0"/>
                          <a:cs typeface="Palatino Linotype" panose="02040502050505030304" pitchFamily="18" charset="0"/>
                        </a:rPr>
                        <a:t>C</a:t>
                      </a:r>
                      <a:endParaRPr lang="da-DK" sz="16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600" dirty="0">
                          <a:effectLst/>
                          <a:latin typeface="Calibri" panose="020F0502020204030204" pitchFamily="34" charset="0"/>
                          <a:ea typeface="Calibri" panose="020F0502020204030204" pitchFamily="34" charset="0"/>
                          <a:cs typeface="Palatino Linotype" panose="02040502050505030304" pitchFamily="18" charset="0"/>
                        </a:rPr>
                        <a:t>EDT87</a:t>
                      </a:r>
                      <a:br>
                        <a:rPr lang="da-DK" sz="1600" dirty="0">
                          <a:effectLst/>
                          <a:latin typeface="Calibri" panose="020F0502020204030204" pitchFamily="34" charset="0"/>
                          <a:ea typeface="Calibri" panose="020F0502020204030204" pitchFamily="34" charset="0"/>
                          <a:cs typeface="Palatino Linotype" panose="02040502050505030304" pitchFamily="18" charset="0"/>
                        </a:rPr>
                      </a:b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FF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600" dirty="0">
                          <a:effectLst/>
                          <a:latin typeface="Calibri" panose="020F0502020204030204" pitchFamily="34" charset="0"/>
                          <a:ea typeface="Calibri" panose="020F0502020204030204" pitchFamily="34" charset="0"/>
                          <a:cs typeface="Palatino Linotype" panose="02040502050505030304" pitchFamily="18" charset="0"/>
                        </a:rPr>
                        <a:t>KD3</a:t>
                      </a:r>
                      <a:br>
                        <a:rPr lang="da-DK" sz="1600" dirty="0">
                          <a:solidFill>
                            <a:schemeClr val="tx1"/>
                          </a:solidFill>
                          <a:effectLst/>
                          <a:latin typeface="Palatino Linotype" panose="02040502050505030304" pitchFamily="18" charset="0"/>
                          <a:ea typeface="Calibri" panose="020F0502020204030204" pitchFamily="34" charset="0"/>
                          <a:cs typeface="Palatino Linotype" panose="02040502050505030304" pitchFamily="18" charset="0"/>
                        </a:rPr>
                      </a:b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effectLst/>
                          <a:latin typeface="Calibri" panose="020F0502020204030204" pitchFamily="34" charset="0"/>
                          <a:ea typeface="Calibri" panose="020F0502020204030204" pitchFamily="34" charset="0"/>
                          <a:cs typeface="Palatino Linotype" panose="02040502050505030304" pitchFamily="18" charset="0"/>
                        </a:rPr>
                        <a:t> 87</a:t>
                      </a:r>
                      <a:br>
                        <a:rPr lang="da-DK" sz="1600" dirty="0">
                          <a:effectLst/>
                          <a:latin typeface="Palatino Linotype" panose="02040502050505030304" pitchFamily="18" charset="0"/>
                          <a:ea typeface="Calibri" panose="020F0502020204030204" pitchFamily="34" charset="0"/>
                          <a:cs typeface="Palatino Linotype" panose="02040502050505030304" pitchFamily="18" charset="0"/>
                        </a:rPr>
                      </a:br>
                      <a:r>
                        <a:rPr lang="da-DK" sz="1600" dirty="0">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effectLst/>
                          <a:latin typeface="Calibri" panose="020F0502020204030204" pitchFamily="34" charset="0"/>
                          <a:ea typeface="Calibri" panose="020F0502020204030204" pitchFamily="34" charset="0"/>
                          <a:cs typeface="Palatino Linotype" panose="02040502050505030304" pitchFamily="18" charset="0"/>
                        </a:rPr>
                        <a:t> B96</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a:effectLst/>
                          <a:latin typeface="Calibri" panose="020F0502020204030204" pitchFamily="34" charset="0"/>
                          <a:ea typeface="Calibri" panose="020F0502020204030204" pitchFamily="34" charset="0"/>
                          <a:cs typeface="Palatino Linotype" panose="02040502050505030304" pitchFamily="18" charset="0"/>
                        </a:rPr>
                        <a:t>1 </a:t>
                      </a:r>
                      <a:r>
                        <a:rPr lang="da-DK" sz="160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endParaRPr lang="da-DK" sz="16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dirty="0">
                          <a:effectLst/>
                          <a:latin typeface="Calibri" panose="020F0502020204030204" pitchFamily="34" charset="0"/>
                          <a:ea typeface="Calibri" panose="020F0502020204030204" pitchFamily="34" charset="0"/>
                          <a:cs typeface="Palatino Linotype" panose="02040502050505030304" pitchFamily="18" charset="0"/>
                        </a:rPr>
                        <a:t>12 HP. </a:t>
                      </a:r>
                      <a:r>
                        <a:rPr lang="da-DK" sz="16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er længste farve.</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1974103"/>
                  </a:ext>
                </a:extLst>
              </a:tr>
              <a:tr h="177800">
                <a:tc>
                  <a:txBody>
                    <a:bodyPr/>
                    <a:lstStyle/>
                    <a:p>
                      <a:pPr algn="ctr">
                        <a:lnSpc>
                          <a:spcPct val="115000"/>
                        </a:lnSpc>
                        <a:spcBef>
                          <a:spcPts val="600"/>
                        </a:spcBef>
                        <a:spcAft>
                          <a:spcPts val="600"/>
                        </a:spcAft>
                        <a:buNone/>
                      </a:pPr>
                      <a:r>
                        <a:rPr lang="da-DK" sz="1600" b="1">
                          <a:effectLst/>
                          <a:latin typeface="Calibri" panose="020F0502020204030204" pitchFamily="34" charset="0"/>
                          <a:ea typeface="Times New Roman" panose="02020603050405020304" pitchFamily="18" charset="0"/>
                          <a:cs typeface="Palatino Linotype" panose="02040502050505030304" pitchFamily="18" charset="0"/>
                        </a:rPr>
                        <a:t>D</a:t>
                      </a:r>
                      <a:endParaRPr lang="da-DK" sz="16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600" dirty="0">
                          <a:effectLst/>
                          <a:latin typeface="Calibri" panose="020F0502020204030204" pitchFamily="34" charset="0"/>
                          <a:ea typeface="Calibri" panose="020F0502020204030204" pitchFamily="34" charset="0"/>
                          <a:cs typeface="Palatino Linotype" panose="02040502050505030304" pitchFamily="18" charset="0"/>
                        </a:rPr>
                        <a:t>98632</a:t>
                      </a:r>
                      <a:br>
                        <a:rPr lang="da-DK" sz="1600" dirty="0">
                          <a:effectLst/>
                          <a:latin typeface="Calibri" panose="020F0502020204030204" pitchFamily="34" charset="0"/>
                          <a:ea typeface="Calibri" panose="020F0502020204030204" pitchFamily="34" charset="0"/>
                          <a:cs typeface="Palatino Linotype" panose="02040502050505030304" pitchFamily="18" charset="0"/>
                        </a:rPr>
                      </a:b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FF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600" dirty="0">
                          <a:effectLst/>
                          <a:latin typeface="Calibri" panose="020F0502020204030204" pitchFamily="34" charset="0"/>
                          <a:ea typeface="Calibri" panose="020F0502020204030204" pitchFamily="34" charset="0"/>
                          <a:cs typeface="Palatino Linotype" panose="02040502050505030304" pitchFamily="18" charset="0"/>
                        </a:rPr>
                        <a:t>EKDB</a:t>
                      </a:r>
                      <a:br>
                        <a:rPr lang="da-DK" sz="1600" dirty="0">
                          <a:solidFill>
                            <a:schemeClr val="tx1"/>
                          </a:solidFill>
                          <a:effectLst/>
                          <a:latin typeface="Palatino Linotype" panose="02040502050505030304" pitchFamily="18" charset="0"/>
                          <a:ea typeface="Calibri" panose="020F0502020204030204" pitchFamily="34" charset="0"/>
                          <a:cs typeface="Palatino Linotype" panose="02040502050505030304" pitchFamily="18" charset="0"/>
                        </a:rPr>
                      </a:b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effectLst/>
                          <a:latin typeface="Calibri" panose="020F0502020204030204" pitchFamily="34" charset="0"/>
                          <a:ea typeface="Calibri" panose="020F0502020204030204" pitchFamily="34" charset="0"/>
                          <a:cs typeface="Palatino Linotype" panose="02040502050505030304" pitchFamily="18" charset="0"/>
                        </a:rPr>
                        <a:t> 87</a:t>
                      </a:r>
                      <a:br>
                        <a:rPr lang="da-DK" sz="1600" dirty="0">
                          <a:effectLst/>
                          <a:latin typeface="Palatino Linotype" panose="02040502050505030304" pitchFamily="18" charset="0"/>
                          <a:ea typeface="Calibri" panose="020F0502020204030204" pitchFamily="34" charset="0"/>
                          <a:cs typeface="Palatino Linotype" panose="02040502050505030304" pitchFamily="18" charset="0"/>
                        </a:rPr>
                      </a:br>
                      <a:r>
                        <a:rPr lang="da-DK" sz="1600" dirty="0">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effectLst/>
                          <a:latin typeface="Calibri" panose="020F0502020204030204" pitchFamily="34" charset="0"/>
                          <a:ea typeface="Calibri" panose="020F0502020204030204" pitchFamily="34" charset="0"/>
                          <a:cs typeface="Palatino Linotype" panose="02040502050505030304" pitchFamily="18" charset="0"/>
                        </a:rPr>
                        <a:t> D7</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a:effectLst/>
                          <a:latin typeface="Calibri" panose="020F0502020204030204" pitchFamily="34" charset="0"/>
                          <a:ea typeface="Calibri" panose="020F0502020204030204" pitchFamily="34" charset="0"/>
                          <a:cs typeface="Palatino Linotype" panose="02040502050505030304" pitchFamily="18" charset="0"/>
                        </a:rPr>
                        <a:t>1 </a:t>
                      </a:r>
                      <a:r>
                        <a:rPr lang="da-DK" sz="160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endParaRPr lang="da-DK" sz="16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600" dirty="0">
                          <a:effectLst/>
                          <a:latin typeface="Calibri" panose="020F0502020204030204" pitchFamily="34" charset="0"/>
                          <a:ea typeface="Calibri" panose="020F0502020204030204" pitchFamily="34" charset="0"/>
                          <a:cs typeface="Palatino Linotype" panose="02040502050505030304" pitchFamily="18" charset="0"/>
                        </a:rPr>
                        <a:t>12 HP. </a:t>
                      </a:r>
                      <a:r>
                        <a:rPr lang="da-DK" sz="16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er længste farve. Man åbner i </a:t>
                      </a:r>
                      <a:r>
                        <a:rPr lang="da-DK" sz="16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også selvom </a:t>
                      </a:r>
                      <a:r>
                        <a:rPr lang="da-DK" sz="16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600" dirty="0">
                          <a:effectLst/>
                          <a:latin typeface="Calibri" panose="020F0502020204030204" pitchFamily="34" charset="0"/>
                          <a:ea typeface="Calibri" panose="020F0502020204030204" pitchFamily="34" charset="0"/>
                          <a:cs typeface="Palatino Linotype" panose="02040502050505030304" pitchFamily="18" charset="0"/>
                        </a:rPr>
                        <a:t>-farven honnørmæssigt er langt bedre. </a:t>
                      </a:r>
                      <a:r>
                        <a:rPr lang="da-DK" sz="16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a:t>
                      </a: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6555915"/>
                  </a:ext>
                </a:extLst>
              </a:tr>
            </a:tbl>
          </a:graphicData>
        </a:graphic>
      </p:graphicFrame>
      <p:sp>
        <p:nvSpPr>
          <p:cNvPr id="37" name="Rektangel 36">
            <a:extLst>
              <a:ext uri="{FF2B5EF4-FFF2-40B4-BE49-F238E27FC236}">
                <a16:creationId xmlns:a16="http://schemas.microsoft.com/office/drawing/2014/main" id="{D17C1833-D486-6A7F-CF9F-3EAA2F73D30D}"/>
              </a:ext>
            </a:extLst>
          </p:cNvPr>
          <p:cNvSpPr/>
          <p:nvPr/>
        </p:nvSpPr>
        <p:spPr>
          <a:xfrm>
            <a:off x="2111828" y="620486"/>
            <a:ext cx="990601" cy="14695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9" name="Rektangel 38">
            <a:extLst>
              <a:ext uri="{FF2B5EF4-FFF2-40B4-BE49-F238E27FC236}">
                <a16:creationId xmlns:a16="http://schemas.microsoft.com/office/drawing/2014/main" id="{F8D51C97-D7B2-DC12-0712-F48EDB115B44}"/>
              </a:ext>
            </a:extLst>
          </p:cNvPr>
          <p:cNvSpPr/>
          <p:nvPr/>
        </p:nvSpPr>
        <p:spPr>
          <a:xfrm>
            <a:off x="2111828" y="2083838"/>
            <a:ext cx="990601" cy="14695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41" name="Rektangel 40">
            <a:extLst>
              <a:ext uri="{FF2B5EF4-FFF2-40B4-BE49-F238E27FC236}">
                <a16:creationId xmlns:a16="http://schemas.microsoft.com/office/drawing/2014/main" id="{6C209AD0-580B-718F-3091-7E6A551245B9}"/>
              </a:ext>
            </a:extLst>
          </p:cNvPr>
          <p:cNvSpPr/>
          <p:nvPr/>
        </p:nvSpPr>
        <p:spPr>
          <a:xfrm>
            <a:off x="2106385" y="3553410"/>
            <a:ext cx="990601" cy="14695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43" name="Rektangel 42">
            <a:extLst>
              <a:ext uri="{FF2B5EF4-FFF2-40B4-BE49-F238E27FC236}">
                <a16:creationId xmlns:a16="http://schemas.microsoft.com/office/drawing/2014/main" id="{FAD122CC-872A-7509-1FA6-A12FDBD27EEF}"/>
              </a:ext>
            </a:extLst>
          </p:cNvPr>
          <p:cNvSpPr/>
          <p:nvPr/>
        </p:nvSpPr>
        <p:spPr>
          <a:xfrm>
            <a:off x="2106385" y="5022982"/>
            <a:ext cx="990601" cy="14695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45" name="Rektangel 44">
            <a:extLst>
              <a:ext uri="{FF2B5EF4-FFF2-40B4-BE49-F238E27FC236}">
                <a16:creationId xmlns:a16="http://schemas.microsoft.com/office/drawing/2014/main" id="{1AAF402F-B95B-C3D4-CBBC-13FFCBA38E81}"/>
              </a:ext>
            </a:extLst>
          </p:cNvPr>
          <p:cNvSpPr/>
          <p:nvPr/>
        </p:nvSpPr>
        <p:spPr>
          <a:xfrm>
            <a:off x="3107872" y="620486"/>
            <a:ext cx="1959428" cy="14695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47" name="Rektangel 46">
            <a:extLst>
              <a:ext uri="{FF2B5EF4-FFF2-40B4-BE49-F238E27FC236}">
                <a16:creationId xmlns:a16="http://schemas.microsoft.com/office/drawing/2014/main" id="{42F4F34F-21EF-4C0E-3A52-CA053AE74549}"/>
              </a:ext>
            </a:extLst>
          </p:cNvPr>
          <p:cNvSpPr/>
          <p:nvPr/>
        </p:nvSpPr>
        <p:spPr>
          <a:xfrm>
            <a:off x="3107872" y="2083838"/>
            <a:ext cx="1959428" cy="14695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49" name="Rektangel 48">
            <a:extLst>
              <a:ext uri="{FF2B5EF4-FFF2-40B4-BE49-F238E27FC236}">
                <a16:creationId xmlns:a16="http://schemas.microsoft.com/office/drawing/2014/main" id="{F12BB4EC-25E2-3D56-155F-6F6ED132EA35}"/>
              </a:ext>
            </a:extLst>
          </p:cNvPr>
          <p:cNvSpPr/>
          <p:nvPr/>
        </p:nvSpPr>
        <p:spPr>
          <a:xfrm>
            <a:off x="3107872" y="3553410"/>
            <a:ext cx="1959428" cy="14695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51" name="Rektangel 50">
            <a:extLst>
              <a:ext uri="{FF2B5EF4-FFF2-40B4-BE49-F238E27FC236}">
                <a16:creationId xmlns:a16="http://schemas.microsoft.com/office/drawing/2014/main" id="{67A41618-0345-E65B-4950-FADC3D057585}"/>
              </a:ext>
            </a:extLst>
          </p:cNvPr>
          <p:cNvSpPr/>
          <p:nvPr/>
        </p:nvSpPr>
        <p:spPr>
          <a:xfrm>
            <a:off x="3107872" y="5013653"/>
            <a:ext cx="1959428" cy="14695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Tree>
    <p:extLst>
      <p:ext uri="{BB962C8B-B14F-4D97-AF65-F5344CB8AC3E}">
        <p14:creationId xmlns:p14="http://schemas.microsoft.com/office/powerpoint/2010/main" val="25907780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4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4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animBg="1"/>
      <p:bldP spid="41" grpId="0" animBg="1"/>
      <p:bldP spid="43" grpId="0" animBg="1"/>
      <p:bldP spid="45" grpId="0" animBg="1"/>
      <p:bldP spid="47" grpId="0" animBg="1"/>
      <p:bldP spid="49" grpId="0" animBg="1"/>
      <p:bldP spid="5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D503C6FA-B958-B9B4-7FC9-4AED87A5D997}"/>
              </a:ext>
            </a:extLst>
          </p:cNvPr>
          <p:cNvGraphicFramePr>
            <a:graphicFrameLocks noGrp="1"/>
          </p:cNvGraphicFramePr>
          <p:nvPr>
            <p:extLst>
              <p:ext uri="{D42A27DB-BD31-4B8C-83A1-F6EECF244321}">
                <p14:modId xmlns:p14="http://schemas.microsoft.com/office/powerpoint/2010/main" val="2128379386"/>
              </p:ext>
            </p:extLst>
          </p:nvPr>
        </p:nvGraphicFramePr>
        <p:xfrm>
          <a:off x="5377543" y="337457"/>
          <a:ext cx="6308270" cy="6349469"/>
        </p:xfrm>
        <a:graphic>
          <a:graphicData uri="http://schemas.openxmlformats.org/drawingml/2006/table">
            <a:tbl>
              <a:tblPr bandRow="1"/>
              <a:tblGrid>
                <a:gridCol w="785404">
                  <a:extLst>
                    <a:ext uri="{9D8B030D-6E8A-4147-A177-3AD203B41FA5}">
                      <a16:colId xmlns:a16="http://schemas.microsoft.com/office/drawing/2014/main" val="2571685291"/>
                    </a:ext>
                  </a:extLst>
                </a:gridCol>
                <a:gridCol w="1479674">
                  <a:extLst>
                    <a:ext uri="{9D8B030D-6E8A-4147-A177-3AD203B41FA5}">
                      <a16:colId xmlns:a16="http://schemas.microsoft.com/office/drawing/2014/main" val="1884185221"/>
                    </a:ext>
                  </a:extLst>
                </a:gridCol>
                <a:gridCol w="1380195">
                  <a:extLst>
                    <a:ext uri="{9D8B030D-6E8A-4147-A177-3AD203B41FA5}">
                      <a16:colId xmlns:a16="http://schemas.microsoft.com/office/drawing/2014/main" val="1404704199"/>
                    </a:ext>
                  </a:extLst>
                </a:gridCol>
                <a:gridCol w="2662997">
                  <a:extLst>
                    <a:ext uri="{9D8B030D-6E8A-4147-A177-3AD203B41FA5}">
                      <a16:colId xmlns:a16="http://schemas.microsoft.com/office/drawing/2014/main" val="2740569857"/>
                    </a:ext>
                  </a:extLst>
                </a:gridCol>
              </a:tblGrid>
              <a:tr h="748139">
                <a:tc>
                  <a:txBody>
                    <a:bodyPr/>
                    <a:lstStyle/>
                    <a:p>
                      <a:pPr>
                        <a:lnSpc>
                          <a:spcPct val="115000"/>
                        </a:lnSpc>
                        <a:spcBef>
                          <a:spcPts val="600"/>
                        </a:spcBef>
                        <a:spcAft>
                          <a:spcPts val="600"/>
                        </a:spcAft>
                        <a:buNone/>
                      </a:pPr>
                      <a:r>
                        <a:rPr lang="da-DK" sz="1800" dirty="0">
                          <a:solidFill>
                            <a:srgbClr val="1F4E79"/>
                          </a:solidFill>
                          <a:effectLst/>
                          <a:latin typeface="Calibri" panose="020F0502020204030204" pitchFamily="34" charset="0"/>
                          <a:ea typeface="Times New Roman" panose="02020603050405020304" pitchFamily="18" charset="0"/>
                          <a:cs typeface="Palatino Linotype" panose="02040502050505030304" pitchFamily="18" charset="0"/>
                        </a:rPr>
                        <a:t> </a:t>
                      </a:r>
                      <a:endParaRPr lang="da-DK" sz="18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8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Bef>
                          <a:spcPts val="600"/>
                        </a:spcBef>
                        <a:spcAft>
                          <a:spcPts val="600"/>
                        </a:spcAft>
                        <a:buNone/>
                      </a:pPr>
                      <a:r>
                        <a:rPr lang="da-DK" sz="160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Kortfordeling</a:t>
                      </a:r>
                      <a:endParaRPr lang="da-DK" sz="16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Bef>
                          <a:spcPts val="600"/>
                        </a:spcBef>
                        <a:spcAft>
                          <a:spcPts val="600"/>
                        </a:spcAft>
                        <a:buNone/>
                      </a:pPr>
                      <a:r>
                        <a:rPr lang="da-DK" sz="1600" dirty="0">
                          <a:solidFill>
                            <a:srgbClr val="262626"/>
                          </a:solidFill>
                          <a:effectLst/>
                          <a:latin typeface="Calibri" panose="020F0502020204030204" pitchFamily="34" charset="0"/>
                          <a:ea typeface="Calibri" panose="020F0502020204030204" pitchFamily="34" charset="0"/>
                          <a:cs typeface="Palatino Linotype" panose="02040502050505030304" pitchFamily="18" charset="0"/>
                        </a:rPr>
                        <a:t>Melding</a:t>
                      </a:r>
                      <a:endParaRPr lang="da-DK" sz="16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Bef>
                          <a:spcPts val="600"/>
                        </a:spcBef>
                        <a:spcAft>
                          <a:spcPts val="600"/>
                        </a:spcAft>
                        <a:buNone/>
                      </a:pPr>
                      <a:r>
                        <a:rPr lang="da-DK" sz="1600">
                          <a:solidFill>
                            <a:srgbClr val="262626"/>
                          </a:solidFill>
                          <a:effectLst/>
                          <a:latin typeface="Calibri" panose="020F0502020204030204" pitchFamily="34" charset="0"/>
                          <a:ea typeface="Calibri" panose="020F0502020204030204" pitchFamily="34" charset="0"/>
                          <a:cs typeface="Palatino Linotype" panose="02040502050505030304" pitchFamily="18" charset="0"/>
                        </a:rPr>
                        <a:t>Kommentarer</a:t>
                      </a:r>
                      <a:endParaRPr lang="da-DK" sz="16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6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339716143"/>
                  </a:ext>
                </a:extLst>
              </a:tr>
              <a:tr h="1667412">
                <a:tc>
                  <a:txBody>
                    <a:bodyPr/>
                    <a:lstStyle/>
                    <a:p>
                      <a:pPr algn="ctr">
                        <a:lnSpc>
                          <a:spcPct val="115000"/>
                        </a:lnSpc>
                        <a:spcBef>
                          <a:spcPts val="600"/>
                        </a:spcBef>
                        <a:spcAft>
                          <a:spcPts val="600"/>
                        </a:spcAft>
                        <a:buNone/>
                      </a:pPr>
                      <a:r>
                        <a:rPr lang="da-DK" sz="2000" b="1">
                          <a:effectLst/>
                          <a:latin typeface="Calibri" panose="020F0502020204030204" pitchFamily="34" charset="0"/>
                          <a:ea typeface="Times New Roman" panose="02020603050405020304" pitchFamily="18" charset="0"/>
                          <a:cs typeface="Palatino Linotype" panose="02040502050505030304" pitchFamily="18" charset="0"/>
                        </a:rPr>
                        <a:t>A</a:t>
                      </a:r>
                      <a:endParaRPr lang="da-DK" sz="20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20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8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800" dirty="0">
                          <a:effectLst/>
                          <a:latin typeface="Calibri" panose="020F0502020204030204" pitchFamily="34" charset="0"/>
                          <a:ea typeface="Calibri" panose="020F0502020204030204" pitchFamily="34" charset="0"/>
                          <a:cs typeface="Palatino Linotype" panose="02040502050505030304" pitchFamily="18" charset="0"/>
                        </a:rPr>
                        <a:t>D83</a:t>
                      </a:r>
                      <a:br>
                        <a:rPr lang="da-DK" sz="1800" dirty="0">
                          <a:effectLst/>
                          <a:latin typeface="Calibri" panose="020F0502020204030204" pitchFamily="34" charset="0"/>
                          <a:ea typeface="Calibri" panose="020F0502020204030204" pitchFamily="34" charset="0"/>
                          <a:cs typeface="Palatino Linotype" panose="02040502050505030304" pitchFamily="18" charset="0"/>
                        </a:rPr>
                      </a:b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solidFill>
                            <a:srgbClr val="FF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800" dirty="0">
                          <a:effectLst/>
                          <a:latin typeface="Calibri" panose="020F0502020204030204" pitchFamily="34" charset="0"/>
                          <a:ea typeface="Calibri" panose="020F0502020204030204" pitchFamily="34" charset="0"/>
                          <a:cs typeface="Palatino Linotype" panose="02040502050505030304" pitchFamily="18" charset="0"/>
                        </a:rPr>
                        <a:t>ED53</a:t>
                      </a:r>
                      <a:br>
                        <a:rPr lang="da-DK" sz="1800" dirty="0">
                          <a:solidFill>
                            <a:schemeClr val="tx1"/>
                          </a:solidFill>
                          <a:effectLst/>
                          <a:latin typeface="Palatino Linotype" panose="02040502050505030304" pitchFamily="18" charset="0"/>
                          <a:ea typeface="Calibri" panose="020F0502020204030204" pitchFamily="34" charset="0"/>
                          <a:cs typeface="Palatino Linotype" panose="02040502050505030304" pitchFamily="18" charset="0"/>
                        </a:rPr>
                      </a:b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effectLst/>
                          <a:latin typeface="Calibri" panose="020F0502020204030204" pitchFamily="34" charset="0"/>
                          <a:ea typeface="Calibri" panose="020F0502020204030204" pitchFamily="34" charset="0"/>
                          <a:cs typeface="Palatino Linotype" panose="02040502050505030304" pitchFamily="18" charset="0"/>
                        </a:rPr>
                        <a:t> 6543</a:t>
                      </a:r>
                      <a:br>
                        <a:rPr lang="da-DK" sz="1800" dirty="0">
                          <a:effectLst/>
                          <a:latin typeface="Palatino Linotype" panose="02040502050505030304" pitchFamily="18" charset="0"/>
                          <a:ea typeface="Calibri" panose="020F0502020204030204" pitchFamily="34" charset="0"/>
                          <a:cs typeface="Palatino Linotype" panose="02040502050505030304" pitchFamily="18" charset="0"/>
                        </a:rPr>
                      </a:br>
                      <a:r>
                        <a:rPr lang="da-DK" sz="1800" dirty="0">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effectLst/>
                          <a:latin typeface="Calibri" panose="020F0502020204030204" pitchFamily="34" charset="0"/>
                          <a:ea typeface="Calibri" panose="020F0502020204030204" pitchFamily="34" charset="0"/>
                          <a:cs typeface="Palatino Linotype" panose="02040502050505030304" pitchFamily="18" charset="0"/>
                        </a:rPr>
                        <a:t> 86</a:t>
                      </a:r>
                      <a:endParaRPr lang="da-DK" sz="18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800" dirty="0">
                          <a:effectLst/>
                          <a:latin typeface="Calibri" panose="020F0502020204030204" pitchFamily="34" charset="0"/>
                          <a:ea typeface="Calibri" panose="020F0502020204030204" pitchFamily="34" charset="0"/>
                          <a:cs typeface="Palatino Linotype" panose="02040502050505030304" pitchFamily="18" charset="0"/>
                        </a:rPr>
                        <a:t>2 </a:t>
                      </a: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endParaRPr lang="da-DK" sz="18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8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800" dirty="0">
                          <a:effectLst/>
                          <a:latin typeface="Calibri" panose="020F0502020204030204" pitchFamily="34" charset="0"/>
                          <a:ea typeface="Calibri" panose="020F0502020204030204" pitchFamily="34" charset="0"/>
                          <a:cs typeface="Palatino Linotype" panose="02040502050505030304" pitchFamily="18" charset="0"/>
                        </a:rPr>
                        <a:t>Du har 8 HP og må ikke sige PAS. Heldigvis har du 4 kort i </a:t>
                      </a: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effectLst/>
                          <a:latin typeface="Calibri" panose="020F0502020204030204" pitchFamily="34" charset="0"/>
                          <a:ea typeface="Calibri" panose="020F0502020204030204" pitchFamily="34" charset="0"/>
                          <a:cs typeface="Palatino Linotype" panose="02040502050505030304" pitchFamily="18" charset="0"/>
                        </a:rPr>
                        <a:t> og kan derfor støtte til 2 </a:t>
                      </a: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a:t>
                      </a:r>
                      <a:endParaRPr lang="da-DK" sz="18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903069"/>
                  </a:ext>
                </a:extLst>
              </a:tr>
              <a:tr h="1667412">
                <a:tc>
                  <a:txBody>
                    <a:bodyPr/>
                    <a:lstStyle/>
                    <a:p>
                      <a:pPr algn="ctr">
                        <a:lnSpc>
                          <a:spcPct val="115000"/>
                        </a:lnSpc>
                        <a:spcBef>
                          <a:spcPts val="600"/>
                        </a:spcBef>
                        <a:spcAft>
                          <a:spcPts val="600"/>
                        </a:spcAft>
                        <a:buNone/>
                      </a:pPr>
                      <a:r>
                        <a:rPr lang="da-DK" sz="2000" b="1" dirty="0">
                          <a:effectLst/>
                          <a:latin typeface="Calibri" panose="020F0502020204030204" pitchFamily="34" charset="0"/>
                          <a:ea typeface="Times New Roman" panose="02020603050405020304" pitchFamily="18" charset="0"/>
                          <a:cs typeface="Palatino Linotype" panose="02040502050505030304" pitchFamily="18" charset="0"/>
                        </a:rPr>
                        <a:t>B</a:t>
                      </a:r>
                      <a:endParaRPr lang="da-DK" sz="20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20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8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800" dirty="0">
                          <a:effectLst/>
                          <a:latin typeface="Calibri" panose="020F0502020204030204" pitchFamily="34" charset="0"/>
                          <a:ea typeface="Calibri" panose="020F0502020204030204" pitchFamily="34" charset="0"/>
                          <a:cs typeface="Palatino Linotype" panose="02040502050505030304" pitchFamily="18" charset="0"/>
                        </a:rPr>
                        <a:t>BT6</a:t>
                      </a:r>
                      <a:br>
                        <a:rPr lang="da-DK" sz="1800" dirty="0">
                          <a:effectLst/>
                          <a:latin typeface="Calibri" panose="020F0502020204030204" pitchFamily="34" charset="0"/>
                          <a:ea typeface="Calibri" panose="020F0502020204030204" pitchFamily="34" charset="0"/>
                          <a:cs typeface="Palatino Linotype" panose="02040502050505030304" pitchFamily="18" charset="0"/>
                        </a:rPr>
                      </a:b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solidFill>
                            <a:srgbClr val="FF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800" dirty="0">
                          <a:effectLst/>
                          <a:latin typeface="Calibri" panose="020F0502020204030204" pitchFamily="34" charset="0"/>
                          <a:ea typeface="Calibri" panose="020F0502020204030204" pitchFamily="34" charset="0"/>
                          <a:cs typeface="Palatino Linotype" panose="02040502050505030304" pitchFamily="18" charset="0"/>
                        </a:rPr>
                        <a:t>8643</a:t>
                      </a:r>
                      <a:br>
                        <a:rPr lang="da-DK" sz="1800" dirty="0">
                          <a:solidFill>
                            <a:schemeClr val="tx1"/>
                          </a:solidFill>
                          <a:effectLst/>
                          <a:latin typeface="Palatino Linotype" panose="02040502050505030304" pitchFamily="18" charset="0"/>
                          <a:ea typeface="Calibri" panose="020F0502020204030204" pitchFamily="34" charset="0"/>
                          <a:cs typeface="Palatino Linotype" panose="02040502050505030304" pitchFamily="18" charset="0"/>
                        </a:rPr>
                      </a:b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effectLst/>
                          <a:latin typeface="Calibri" panose="020F0502020204030204" pitchFamily="34" charset="0"/>
                          <a:ea typeface="Calibri" panose="020F0502020204030204" pitchFamily="34" charset="0"/>
                          <a:cs typeface="Palatino Linotype" panose="02040502050505030304" pitchFamily="18" charset="0"/>
                        </a:rPr>
                        <a:t> E74</a:t>
                      </a:r>
                      <a:br>
                        <a:rPr lang="da-DK" sz="1800" dirty="0">
                          <a:effectLst/>
                          <a:latin typeface="Palatino Linotype" panose="02040502050505030304" pitchFamily="18" charset="0"/>
                          <a:ea typeface="Calibri" panose="020F0502020204030204" pitchFamily="34" charset="0"/>
                          <a:cs typeface="Palatino Linotype" panose="02040502050505030304" pitchFamily="18" charset="0"/>
                        </a:rPr>
                      </a:br>
                      <a:r>
                        <a:rPr lang="da-DK" sz="1800" dirty="0">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effectLst/>
                          <a:latin typeface="Calibri" panose="020F0502020204030204" pitchFamily="34" charset="0"/>
                          <a:ea typeface="Calibri" panose="020F0502020204030204" pitchFamily="34" charset="0"/>
                          <a:cs typeface="Palatino Linotype" panose="02040502050505030304" pitchFamily="18" charset="0"/>
                        </a:rPr>
                        <a:t> 976</a:t>
                      </a:r>
                      <a:endParaRPr lang="da-DK" sz="18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8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800" dirty="0">
                          <a:effectLst/>
                          <a:latin typeface="Calibri" panose="020F0502020204030204" pitchFamily="34" charset="0"/>
                          <a:ea typeface="Calibri" panose="020F0502020204030204" pitchFamily="34" charset="0"/>
                          <a:cs typeface="Palatino Linotype" panose="02040502050505030304" pitchFamily="18" charset="0"/>
                        </a:rPr>
                        <a:t>PAS</a:t>
                      </a:r>
                      <a:endParaRPr lang="da-DK" sz="18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8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800" dirty="0">
                          <a:effectLst/>
                          <a:latin typeface="Calibri" panose="020F0502020204030204" pitchFamily="34" charset="0"/>
                          <a:ea typeface="Calibri" panose="020F0502020204030204" pitchFamily="34" charset="0"/>
                          <a:cs typeface="Palatino Linotype" panose="02040502050505030304" pitchFamily="18" charset="0"/>
                        </a:rPr>
                        <a:t>Du har kun 5 HP og må ikke melde andet end PAS.</a:t>
                      </a:r>
                      <a:endParaRPr lang="da-DK" sz="18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8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4215508"/>
                  </a:ext>
                </a:extLst>
              </a:tr>
              <a:tr h="2196231">
                <a:tc>
                  <a:txBody>
                    <a:bodyPr/>
                    <a:lstStyle/>
                    <a:p>
                      <a:pPr algn="ctr">
                        <a:lnSpc>
                          <a:spcPct val="115000"/>
                        </a:lnSpc>
                        <a:spcBef>
                          <a:spcPts val="600"/>
                        </a:spcBef>
                        <a:spcAft>
                          <a:spcPts val="600"/>
                        </a:spcAft>
                        <a:buNone/>
                      </a:pPr>
                      <a:r>
                        <a:rPr lang="da-DK" sz="2000" b="1">
                          <a:effectLst/>
                          <a:latin typeface="Calibri" panose="020F0502020204030204" pitchFamily="34" charset="0"/>
                          <a:ea typeface="Times New Roman" panose="02020603050405020304" pitchFamily="18" charset="0"/>
                          <a:cs typeface="Palatino Linotype" panose="02040502050505030304" pitchFamily="18" charset="0"/>
                        </a:rPr>
                        <a:t>C</a:t>
                      </a:r>
                      <a:endParaRPr lang="da-DK" sz="20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20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8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800" dirty="0">
                          <a:effectLst/>
                          <a:latin typeface="Calibri" panose="020F0502020204030204" pitchFamily="34" charset="0"/>
                          <a:ea typeface="Calibri" panose="020F0502020204030204" pitchFamily="34" charset="0"/>
                          <a:cs typeface="Palatino Linotype" panose="02040502050505030304" pitchFamily="18" charset="0"/>
                        </a:rPr>
                        <a:t>5432</a:t>
                      </a:r>
                      <a:br>
                        <a:rPr lang="da-DK" sz="1800" dirty="0">
                          <a:effectLst/>
                          <a:latin typeface="Calibri" panose="020F0502020204030204" pitchFamily="34" charset="0"/>
                          <a:ea typeface="Calibri" panose="020F0502020204030204" pitchFamily="34" charset="0"/>
                          <a:cs typeface="Palatino Linotype" panose="02040502050505030304" pitchFamily="18" charset="0"/>
                        </a:rPr>
                      </a:b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solidFill>
                            <a:srgbClr val="FF0000"/>
                          </a:solidFill>
                          <a:effectLst/>
                          <a:latin typeface="Calibri" panose="020F0502020204030204" pitchFamily="34" charset="0"/>
                          <a:ea typeface="Calibri" panose="020F0502020204030204" pitchFamily="34" charset="0"/>
                          <a:cs typeface="Palatino Linotype" panose="02040502050505030304" pitchFamily="18" charset="0"/>
                        </a:rPr>
                        <a:t> </a:t>
                      </a:r>
                      <a:r>
                        <a:rPr lang="da-DK" sz="1800" dirty="0">
                          <a:effectLst/>
                          <a:latin typeface="Calibri" panose="020F0502020204030204" pitchFamily="34" charset="0"/>
                          <a:ea typeface="Calibri" panose="020F0502020204030204" pitchFamily="34" charset="0"/>
                          <a:cs typeface="Palatino Linotype" panose="02040502050505030304" pitchFamily="18" charset="0"/>
                        </a:rPr>
                        <a:t>D83</a:t>
                      </a:r>
                      <a:br>
                        <a:rPr lang="da-DK" sz="1800" dirty="0">
                          <a:solidFill>
                            <a:schemeClr val="tx1"/>
                          </a:solidFill>
                          <a:effectLst/>
                          <a:latin typeface="Palatino Linotype" panose="02040502050505030304" pitchFamily="18" charset="0"/>
                          <a:ea typeface="Calibri" panose="020F0502020204030204" pitchFamily="34" charset="0"/>
                          <a:cs typeface="Palatino Linotype" panose="02040502050505030304" pitchFamily="18" charset="0"/>
                        </a:rPr>
                      </a:b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effectLst/>
                          <a:latin typeface="Calibri" panose="020F0502020204030204" pitchFamily="34" charset="0"/>
                          <a:ea typeface="Calibri" panose="020F0502020204030204" pitchFamily="34" charset="0"/>
                          <a:cs typeface="Palatino Linotype" panose="02040502050505030304" pitchFamily="18" charset="0"/>
                        </a:rPr>
                        <a:t> EK3</a:t>
                      </a:r>
                      <a:br>
                        <a:rPr lang="da-DK" sz="1800" dirty="0">
                          <a:effectLst/>
                          <a:latin typeface="Palatino Linotype" panose="02040502050505030304" pitchFamily="18" charset="0"/>
                          <a:ea typeface="Calibri" panose="020F0502020204030204" pitchFamily="34" charset="0"/>
                          <a:cs typeface="Palatino Linotype" panose="02040502050505030304" pitchFamily="18" charset="0"/>
                        </a:rPr>
                      </a:br>
                      <a:r>
                        <a:rPr lang="da-DK" sz="1800" dirty="0">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effectLst/>
                          <a:latin typeface="Calibri" panose="020F0502020204030204" pitchFamily="34" charset="0"/>
                          <a:ea typeface="Calibri" panose="020F0502020204030204" pitchFamily="34" charset="0"/>
                          <a:cs typeface="Palatino Linotype" panose="02040502050505030304" pitchFamily="18" charset="0"/>
                        </a:rPr>
                        <a:t> 862</a:t>
                      </a:r>
                      <a:endParaRPr lang="da-DK" sz="18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8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800">
                          <a:effectLst/>
                          <a:latin typeface="Calibri" panose="020F0502020204030204" pitchFamily="34" charset="0"/>
                          <a:ea typeface="Calibri" panose="020F0502020204030204" pitchFamily="34" charset="0"/>
                          <a:cs typeface="Palatino Linotype" panose="02040502050505030304" pitchFamily="18" charset="0"/>
                        </a:rPr>
                        <a:t>1 </a:t>
                      </a:r>
                      <a:r>
                        <a:rPr lang="da-DK" sz="180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endParaRPr lang="da-DK" sz="180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80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da-DK" sz="1800" dirty="0">
                          <a:effectLst/>
                          <a:latin typeface="Calibri" panose="020F0502020204030204" pitchFamily="34" charset="0"/>
                          <a:ea typeface="Calibri" panose="020F0502020204030204" pitchFamily="34" charset="0"/>
                          <a:cs typeface="Palatino Linotype" panose="02040502050505030304" pitchFamily="18" charset="0"/>
                        </a:rPr>
                        <a:t>9 HP så du må ikke melde PAS, også selvom du ikke kan støtte makkers </a:t>
                      </a:r>
                      <a:r>
                        <a:rPr lang="da-DK" sz="1800" dirty="0">
                          <a:solidFill>
                            <a:srgbClr val="FF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effectLst/>
                          <a:latin typeface="Calibri" panose="020F0502020204030204" pitchFamily="34" charset="0"/>
                          <a:ea typeface="Calibri" panose="020F0502020204030204" pitchFamily="34" charset="0"/>
                          <a:cs typeface="Palatino Linotype" panose="02040502050505030304" pitchFamily="18" charset="0"/>
                        </a:rPr>
                        <a:t>-farve. Heldigvis har du 4 kort i </a:t>
                      </a:r>
                      <a:r>
                        <a:rPr lang="da-DK" sz="18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 som du kan vise ved at melde </a:t>
                      </a:r>
                      <a:r>
                        <a:rPr lang="da-DK" sz="1800" dirty="0">
                          <a:effectLst/>
                          <a:latin typeface="Calibri" panose="020F0502020204030204" pitchFamily="34" charset="0"/>
                          <a:ea typeface="Calibri" panose="020F0502020204030204" pitchFamily="34" charset="0"/>
                          <a:cs typeface="Palatino Linotype" panose="02040502050505030304" pitchFamily="18" charset="0"/>
                        </a:rPr>
                        <a:t>1 </a:t>
                      </a:r>
                      <a:r>
                        <a:rPr lang="da-DK" sz="1800"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r>
                        <a:rPr lang="da-DK" sz="1800" dirty="0">
                          <a:solidFill>
                            <a:srgbClr val="000000"/>
                          </a:solidFill>
                          <a:effectLst/>
                          <a:latin typeface="Calibri" panose="020F0502020204030204" pitchFamily="34" charset="0"/>
                          <a:ea typeface="Calibri" panose="020F0502020204030204" pitchFamily="34" charset="0"/>
                          <a:cs typeface="Palatino Linotype" panose="02040502050505030304" pitchFamily="18" charset="0"/>
                        </a:rPr>
                        <a:t>.</a:t>
                      </a:r>
                      <a:endParaRPr lang="da-DK" sz="1800" dirty="0">
                        <a:effectLst/>
                        <a:latin typeface="Palatino Linotype" panose="02040502050505030304" pitchFamily="18" charset="0"/>
                        <a:ea typeface="Palatino Linotype" panose="02040502050505030304" pitchFamily="18" charset="0"/>
                        <a:cs typeface="Palatino Linotype" panose="02040502050505030304" pitchFamily="18" charset="0"/>
                      </a:endParaRPr>
                    </a:p>
                    <a:p>
                      <a:pPr>
                        <a:lnSpc>
                          <a:spcPct val="115000"/>
                        </a:lnSpc>
                        <a:buNone/>
                      </a:pPr>
                      <a:endParaRPr lang="da-DK" sz="1800" dirty="0">
                        <a:effectLst/>
                        <a:latin typeface="Palatino Linotype" panose="020405020505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1552689"/>
                  </a:ext>
                </a:extLst>
              </a:tr>
            </a:tbl>
          </a:graphicData>
        </a:graphic>
      </p:graphicFrame>
      <p:sp>
        <p:nvSpPr>
          <p:cNvPr id="9" name="Tekstfelt 8">
            <a:extLst>
              <a:ext uri="{FF2B5EF4-FFF2-40B4-BE49-F238E27FC236}">
                <a16:creationId xmlns:a16="http://schemas.microsoft.com/office/drawing/2014/main" id="{7EAA8EC9-94C4-B6C2-684C-04516C21AE2D}"/>
              </a:ext>
            </a:extLst>
          </p:cNvPr>
          <p:cNvSpPr txBox="1"/>
          <p:nvPr/>
        </p:nvSpPr>
        <p:spPr>
          <a:xfrm>
            <a:off x="506187" y="504944"/>
            <a:ext cx="6096000" cy="1261884"/>
          </a:xfrm>
          <a:prstGeom prst="rect">
            <a:avLst/>
          </a:prstGeom>
          <a:noFill/>
        </p:spPr>
        <p:txBody>
          <a:bodyPr wrap="square">
            <a:spAutoFit/>
          </a:bodyPr>
          <a:lstStyle/>
          <a:p>
            <a:pPr>
              <a:lnSpc>
                <a:spcPct val="100000"/>
              </a:lnSpc>
              <a:spcBef>
                <a:spcPts val="600"/>
              </a:spcBef>
              <a:spcAft>
                <a:spcPts val="1800"/>
              </a:spcAft>
              <a:buNone/>
            </a:pPr>
            <a:r>
              <a:rPr lang="da-DK" sz="2800" dirty="0">
                <a:solidFill>
                  <a:srgbClr val="000000"/>
                </a:solidFill>
                <a:effectLst/>
                <a:latin typeface="Arial"/>
                <a:ea typeface="Calibri" panose="020F0502020204030204" pitchFamily="34" charset="0"/>
                <a:cs typeface="Palatino Linotype" panose="02040502050505030304" pitchFamily="18" charset="0"/>
              </a:rPr>
              <a:t>Makker har åbnet med 1</a:t>
            </a:r>
            <a:r>
              <a:rPr lang="da-DK" sz="2800" dirty="0">
                <a:solidFill>
                  <a:srgbClr val="FF0000"/>
                </a:solidFill>
                <a:effectLst/>
                <a:latin typeface="Arial"/>
                <a:ea typeface="Calibri" panose="020F0502020204030204" pitchFamily="34" charset="0"/>
                <a:cs typeface="Segoe UI Symbol" panose="020B0502040204020203" pitchFamily="34" charset="0"/>
              </a:rPr>
              <a:t>♥</a:t>
            </a:r>
            <a:r>
              <a:rPr lang="da-DK" sz="2800" dirty="0">
                <a:solidFill>
                  <a:srgbClr val="FF0000"/>
                </a:solidFill>
                <a:effectLst/>
                <a:latin typeface="Arial"/>
                <a:ea typeface="Calibri" panose="020F0502020204030204" pitchFamily="34" charset="0"/>
                <a:cs typeface="Palatino Linotype" panose="02040502050505030304" pitchFamily="18" charset="0"/>
              </a:rPr>
              <a:t>.</a:t>
            </a:r>
            <a:r>
              <a:rPr lang="da-DK" sz="2800" dirty="0">
                <a:solidFill>
                  <a:srgbClr val="000000"/>
                </a:solidFill>
                <a:effectLst/>
                <a:latin typeface="Arial"/>
                <a:ea typeface="Calibri" panose="020F0502020204030204" pitchFamily="34" charset="0"/>
                <a:cs typeface="Palatino Linotype" panose="02040502050505030304" pitchFamily="18" charset="0"/>
              </a:rPr>
              <a:t> </a:t>
            </a:r>
          </a:p>
          <a:p>
            <a:pPr>
              <a:lnSpc>
                <a:spcPct val="100000"/>
              </a:lnSpc>
              <a:spcBef>
                <a:spcPts val="600"/>
              </a:spcBef>
              <a:spcAft>
                <a:spcPts val="1800"/>
              </a:spcAft>
              <a:buNone/>
            </a:pPr>
            <a:r>
              <a:rPr lang="da-DK" sz="2800" dirty="0">
                <a:solidFill>
                  <a:srgbClr val="000000"/>
                </a:solidFill>
                <a:effectLst/>
                <a:latin typeface="Arial"/>
                <a:ea typeface="Calibri" panose="020F0502020204030204" pitchFamily="34" charset="0"/>
                <a:cs typeface="Palatino Linotype" panose="02040502050505030304" pitchFamily="18" charset="0"/>
              </a:rPr>
              <a:t>Hvad svarer du?</a:t>
            </a:r>
            <a:endParaRPr lang="da-DK" sz="2000" dirty="0">
              <a:effectLst/>
              <a:latin typeface="Palatino Linotype" panose="02040502050505030304" pitchFamily="18" charset="0"/>
              <a:ea typeface="Palatino Linotype" panose="02040502050505030304" pitchFamily="18" charset="0"/>
              <a:cs typeface="Palatino Linotype" panose="02040502050505030304" pitchFamily="18" charset="0"/>
            </a:endParaRPr>
          </a:p>
        </p:txBody>
      </p:sp>
      <p:sp>
        <p:nvSpPr>
          <p:cNvPr id="10" name="Rektangel 9">
            <a:extLst>
              <a:ext uri="{FF2B5EF4-FFF2-40B4-BE49-F238E27FC236}">
                <a16:creationId xmlns:a16="http://schemas.microsoft.com/office/drawing/2014/main" id="{D74D2E11-957F-0BCF-464B-01E917FC8CC3}"/>
              </a:ext>
            </a:extLst>
          </p:cNvPr>
          <p:cNvSpPr/>
          <p:nvPr/>
        </p:nvSpPr>
        <p:spPr>
          <a:xfrm>
            <a:off x="7649935" y="1135885"/>
            <a:ext cx="1352551" cy="158554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D4032CF1-96D1-B965-3A09-F67904C321C9}"/>
              </a:ext>
            </a:extLst>
          </p:cNvPr>
          <p:cNvSpPr/>
          <p:nvPr/>
        </p:nvSpPr>
        <p:spPr>
          <a:xfrm>
            <a:off x="7649934" y="2812285"/>
            <a:ext cx="1352551" cy="158554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13">
            <a:extLst>
              <a:ext uri="{FF2B5EF4-FFF2-40B4-BE49-F238E27FC236}">
                <a16:creationId xmlns:a16="http://schemas.microsoft.com/office/drawing/2014/main" id="{39192C3B-FBE1-AFA9-5B97-F5D867B8E6A5}"/>
              </a:ext>
            </a:extLst>
          </p:cNvPr>
          <p:cNvSpPr/>
          <p:nvPr/>
        </p:nvSpPr>
        <p:spPr>
          <a:xfrm>
            <a:off x="7649934" y="4403484"/>
            <a:ext cx="1352551" cy="228344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Rektangel 15">
            <a:extLst>
              <a:ext uri="{FF2B5EF4-FFF2-40B4-BE49-F238E27FC236}">
                <a16:creationId xmlns:a16="http://schemas.microsoft.com/office/drawing/2014/main" id="{E7497152-ACE9-40AF-C398-0472BCC99E9D}"/>
              </a:ext>
            </a:extLst>
          </p:cNvPr>
          <p:cNvSpPr/>
          <p:nvPr/>
        </p:nvSpPr>
        <p:spPr>
          <a:xfrm>
            <a:off x="9002485" y="1135885"/>
            <a:ext cx="2683328" cy="158554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ktangel 17">
            <a:extLst>
              <a:ext uri="{FF2B5EF4-FFF2-40B4-BE49-F238E27FC236}">
                <a16:creationId xmlns:a16="http://schemas.microsoft.com/office/drawing/2014/main" id="{D3830EAA-A91F-A135-D30B-B260DFE5A636}"/>
              </a:ext>
            </a:extLst>
          </p:cNvPr>
          <p:cNvSpPr/>
          <p:nvPr/>
        </p:nvSpPr>
        <p:spPr>
          <a:xfrm>
            <a:off x="9089571" y="2812285"/>
            <a:ext cx="2683328" cy="158554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ktangel 19">
            <a:extLst>
              <a:ext uri="{FF2B5EF4-FFF2-40B4-BE49-F238E27FC236}">
                <a16:creationId xmlns:a16="http://schemas.microsoft.com/office/drawing/2014/main" id="{34998EC2-A01B-ADBE-49D6-F510FA274901}"/>
              </a:ext>
            </a:extLst>
          </p:cNvPr>
          <p:cNvSpPr/>
          <p:nvPr/>
        </p:nvSpPr>
        <p:spPr>
          <a:xfrm>
            <a:off x="9046028" y="4488685"/>
            <a:ext cx="2683328" cy="219824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85348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9"/>
          <p:cNvSpPr txBox="1"/>
          <p:nvPr/>
        </p:nvSpPr>
        <p:spPr>
          <a:xfrm>
            <a:off x="839788" y="464904"/>
            <a:ext cx="10515600" cy="9128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dirty="0">
                <a:solidFill>
                  <a:schemeClr val="dk1"/>
                </a:solidFill>
                <a:latin typeface="Calibri"/>
                <a:ea typeface="Calibri"/>
                <a:cs typeface="Calibri"/>
                <a:sym typeface="Calibri"/>
              </a:rPr>
              <a:t>Nu skal vi spille kort – spil 1 og 2</a:t>
            </a:r>
            <a:endParaRPr sz="1400" b="0" i="0" u="none" strike="noStrike" cap="none" dirty="0">
              <a:solidFill>
                <a:srgbClr val="000000"/>
              </a:solidFill>
              <a:latin typeface="Arial"/>
              <a:ea typeface="Arial"/>
              <a:cs typeface="Arial"/>
              <a:sym typeface="Arial"/>
            </a:endParaRPr>
          </a:p>
        </p:txBody>
      </p:sp>
      <p:sp>
        <p:nvSpPr>
          <p:cNvPr id="335" name="Google Shape;335;p9"/>
          <p:cNvSpPr/>
          <p:nvPr/>
        </p:nvSpPr>
        <p:spPr>
          <a:xfrm>
            <a:off x="699635" y="1562992"/>
            <a:ext cx="4353870" cy="4536368"/>
          </a:xfrm>
          <a:prstGeom prst="rect">
            <a:avLst/>
          </a:prstGeom>
          <a:solidFill>
            <a:schemeClr val="lt1"/>
          </a:solidFill>
          <a:ln>
            <a:noFill/>
          </a:ln>
        </p:spPr>
        <p:txBody>
          <a:bodyPr spcFirstLastPara="1" wrap="square" lIns="91425" tIns="45700" rIns="91425" bIns="45700" anchor="ctr" anchorCtr="0">
            <a:noAutofit/>
          </a:bodyPr>
          <a:lstStyle/>
          <a:p>
            <a:pPr marL="342900" marR="0" lvl="0"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I skal sidde 4 mand ved hvert bord</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Skriv følgende på tavlen:</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Hvad blev slutkontrakten?</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Hvor mange stik tog I?</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Opsamling hvorfor tror I nogle får flere stik end andre?</a:t>
            </a:r>
            <a:endParaRPr sz="1400" b="0" i="0" u="none" strike="noStrike" cap="none">
              <a:solidFill>
                <a:srgbClr val="000000"/>
              </a:solidFill>
              <a:latin typeface="Arial"/>
              <a:ea typeface="Arial"/>
              <a:cs typeface="Arial"/>
              <a:sym typeface="Arial"/>
            </a:endParaRPr>
          </a:p>
          <a:p>
            <a:pPr marL="342900" marR="0" lvl="0" indent="-1905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4" name="Google Shape;346;p32">
            <a:extLst>
              <a:ext uri="{FF2B5EF4-FFF2-40B4-BE49-F238E27FC236}">
                <a16:creationId xmlns:a16="http://schemas.microsoft.com/office/drawing/2014/main" id="{62C82E38-3713-FB66-B052-3B902AF909A1}"/>
              </a:ext>
            </a:extLst>
          </p:cNvPr>
          <p:cNvPicPr preferRelativeResize="0"/>
          <p:nvPr/>
        </p:nvPicPr>
        <p:blipFill rotWithShape="1">
          <a:blip r:embed="rId3">
            <a:alphaModFix/>
          </a:blip>
          <a:srcRect/>
          <a:stretch/>
        </p:blipFill>
        <p:spPr>
          <a:xfrm>
            <a:off x="5977511" y="1919435"/>
            <a:ext cx="5625843" cy="36774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34">
            <a:hlinkClick r:id="rId3"/>
          </p:cNvPr>
          <p:cNvPicPr preferRelativeResize="0"/>
          <p:nvPr/>
        </p:nvPicPr>
        <p:blipFill rotWithShape="1">
          <a:blip r:embed="rId4">
            <a:alphaModFix/>
          </a:blip>
          <a:srcRect/>
          <a:stretch/>
        </p:blipFill>
        <p:spPr>
          <a:xfrm>
            <a:off x="280417" y="415138"/>
            <a:ext cx="11626698" cy="5875934"/>
          </a:xfrm>
          <a:prstGeom prst="rect">
            <a:avLst/>
          </a:prstGeom>
          <a:noFill/>
          <a:ln>
            <a:noFill/>
          </a:ln>
        </p:spPr>
      </p:pic>
      <p:sp>
        <p:nvSpPr>
          <p:cNvPr id="341" name="Google Shape;341;p34"/>
          <p:cNvSpPr txBox="1"/>
          <p:nvPr/>
        </p:nvSpPr>
        <p:spPr>
          <a:xfrm>
            <a:off x="1036974" y="3694176"/>
            <a:ext cx="9834295" cy="1200329"/>
          </a:xfrm>
          <a:prstGeom prst="rect">
            <a:avLst/>
          </a:prstGeom>
          <a:solidFill>
            <a:srgbClr val="F2F2F2">
              <a:alpha val="49803"/>
            </a:srgb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da-DK" sz="3600" b="1" i="0" u="none" strike="noStrike" cap="none" dirty="0">
                <a:solidFill>
                  <a:srgbClr val="000000"/>
                </a:solidFill>
                <a:latin typeface="Calibri"/>
                <a:ea typeface="Calibri"/>
                <a:cs typeface="Calibri"/>
                <a:sym typeface="Calibri"/>
              </a:rPr>
              <a:t>VIDEO</a:t>
            </a:r>
            <a:endParaRPr dirty="0"/>
          </a:p>
          <a:p>
            <a:pPr marL="0" marR="0" lvl="0" indent="0" algn="ctr" rtl="0">
              <a:lnSpc>
                <a:spcPct val="100000"/>
              </a:lnSpc>
              <a:spcBef>
                <a:spcPts val="0"/>
              </a:spcBef>
              <a:spcAft>
                <a:spcPts val="0"/>
              </a:spcAft>
              <a:buClr>
                <a:srgbClr val="000000"/>
              </a:buClr>
              <a:buSzPts val="3600"/>
              <a:buFont typeface="Arial"/>
              <a:buNone/>
            </a:pPr>
            <a:r>
              <a:rPr lang="da-DK" sz="3600" b="0" i="0" u="none" strike="noStrike" cap="none" dirty="0">
                <a:solidFill>
                  <a:srgbClr val="000000"/>
                </a:solidFill>
                <a:latin typeface="Calibri"/>
                <a:ea typeface="Calibri"/>
                <a:cs typeface="Calibri"/>
                <a:sym typeface="Calibri"/>
              </a:rPr>
              <a:t>LEKTION 4: Sådan scorer man point i bridge (Bonus)</a:t>
            </a:r>
            <a:endParaRPr sz="36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35"/>
          <p:cNvSpPr txBox="1"/>
          <p:nvPr/>
        </p:nvSpPr>
        <p:spPr>
          <a:xfrm>
            <a:off x="839788" y="464904"/>
            <a:ext cx="10515600" cy="9128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a:solidFill>
                  <a:schemeClr val="dk1"/>
                </a:solidFill>
                <a:latin typeface="Calibri"/>
                <a:ea typeface="Calibri"/>
                <a:cs typeface="Calibri"/>
                <a:sym typeface="Calibri"/>
              </a:rPr>
              <a:t>Hvor mange point får man?</a:t>
            </a:r>
            <a:endParaRPr sz="1400" b="0" i="0" u="none" strike="noStrike" cap="none">
              <a:solidFill>
                <a:srgbClr val="000000"/>
              </a:solidFill>
              <a:latin typeface="Arial"/>
              <a:ea typeface="Arial"/>
              <a:cs typeface="Arial"/>
              <a:sym typeface="Arial"/>
            </a:endParaRPr>
          </a:p>
        </p:txBody>
      </p:sp>
      <p:sp>
        <p:nvSpPr>
          <p:cNvPr id="348" name="Google Shape;348;p35"/>
          <p:cNvSpPr txBox="1"/>
          <p:nvPr/>
        </p:nvSpPr>
        <p:spPr>
          <a:xfrm>
            <a:off x="914400" y="1261872"/>
            <a:ext cx="3554178" cy="492443"/>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da-DK" sz="2600" b="1" i="0" u="none" strike="noStrike" cap="none">
                <a:solidFill>
                  <a:schemeClr val="lt1"/>
                </a:solidFill>
                <a:latin typeface="Arial"/>
                <a:ea typeface="Arial"/>
                <a:cs typeface="Arial"/>
                <a:sym typeface="Arial"/>
              </a:rPr>
              <a:t>VUNDET KONTRAKT</a:t>
            </a:r>
            <a:endParaRPr sz="2600" b="1" i="0" u="none" strike="noStrike" cap="none">
              <a:solidFill>
                <a:schemeClr val="lt1"/>
              </a:solidFill>
              <a:latin typeface="Arial"/>
              <a:ea typeface="Arial"/>
              <a:cs typeface="Arial"/>
              <a:sym typeface="Arial"/>
            </a:endParaRPr>
          </a:p>
        </p:txBody>
      </p:sp>
      <p:sp>
        <p:nvSpPr>
          <p:cNvPr id="349" name="Google Shape;349;p35"/>
          <p:cNvSpPr txBox="1"/>
          <p:nvPr/>
        </p:nvSpPr>
        <p:spPr>
          <a:xfrm>
            <a:off x="6809232" y="1261872"/>
            <a:ext cx="3034805" cy="492443"/>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da-DK" sz="2600" b="1" i="0" u="none" strike="noStrike" cap="none">
                <a:solidFill>
                  <a:schemeClr val="lt1"/>
                </a:solidFill>
                <a:latin typeface="Arial"/>
                <a:ea typeface="Arial"/>
                <a:cs typeface="Arial"/>
                <a:sym typeface="Arial"/>
              </a:rPr>
              <a:t>TABT KONTRAKT</a:t>
            </a:r>
            <a:endParaRPr sz="2600" b="1" i="0" u="none" strike="noStrike" cap="none">
              <a:solidFill>
                <a:schemeClr val="lt1"/>
              </a:solidFill>
              <a:latin typeface="Arial"/>
              <a:ea typeface="Arial"/>
              <a:cs typeface="Arial"/>
              <a:sym typeface="Arial"/>
            </a:endParaRPr>
          </a:p>
        </p:txBody>
      </p:sp>
      <p:cxnSp>
        <p:nvCxnSpPr>
          <p:cNvPr id="350" name="Google Shape;350;p35"/>
          <p:cNvCxnSpPr/>
          <p:nvPr/>
        </p:nvCxnSpPr>
        <p:spPr>
          <a:xfrm>
            <a:off x="6181344" y="1487424"/>
            <a:ext cx="0" cy="4730496"/>
          </a:xfrm>
          <a:prstGeom prst="straightConnector1">
            <a:avLst/>
          </a:prstGeom>
          <a:noFill/>
          <a:ln w="9525" cap="flat" cmpd="sng">
            <a:solidFill>
              <a:srgbClr val="A5A5A5"/>
            </a:solidFill>
            <a:prstDash val="solid"/>
            <a:round/>
            <a:headEnd type="none" w="sm" len="sm"/>
            <a:tailEnd type="none" w="sm" len="sm"/>
          </a:ln>
        </p:spPr>
      </p:cxnSp>
      <p:sp>
        <p:nvSpPr>
          <p:cNvPr id="351" name="Google Shape;351;p35"/>
          <p:cNvSpPr txBox="1"/>
          <p:nvPr/>
        </p:nvSpPr>
        <p:spPr>
          <a:xfrm>
            <a:off x="6809232" y="1743964"/>
            <a:ext cx="4722368"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da-DK" sz="2400" b="0" i="0" u="none" strike="noStrike" cap="none">
                <a:solidFill>
                  <a:schemeClr val="dk1"/>
                </a:solidFill>
                <a:latin typeface="Calibri"/>
                <a:ea typeface="Calibri"/>
                <a:cs typeface="Calibri"/>
                <a:sym typeface="Calibri"/>
              </a:rPr>
              <a:t>Man afleverer point for hvert stik man går </a:t>
            </a:r>
            <a:r>
              <a:rPr lang="da-DK" sz="2400" b="1" i="0" u="none" strike="noStrike" cap="none">
                <a:solidFill>
                  <a:schemeClr val="dk1"/>
                </a:solidFill>
                <a:latin typeface="Calibri"/>
                <a:ea typeface="Calibri"/>
                <a:cs typeface="Calibri"/>
                <a:sym typeface="Calibri"/>
              </a:rPr>
              <a:t>bet </a:t>
            </a:r>
            <a:r>
              <a:rPr lang="da-DK" sz="2400" b="0" i="0" u="none" strike="noStrike" cap="none">
                <a:solidFill>
                  <a:schemeClr val="dk1"/>
                </a:solidFill>
                <a:latin typeface="Calibri"/>
                <a:ea typeface="Calibri"/>
                <a:cs typeface="Calibri"/>
                <a:sym typeface="Calibri"/>
              </a:rPr>
              <a:t>(1 bet = 1 stik mindre end kontrakten), ex:</a:t>
            </a:r>
            <a:endParaRPr sz="2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400"/>
              <a:buFont typeface="Calibri"/>
              <a:buChar char="-"/>
            </a:pPr>
            <a:r>
              <a:rPr lang="da-DK" sz="2400" b="0" i="0" u="none" strike="noStrike" cap="none">
                <a:solidFill>
                  <a:schemeClr val="dk1"/>
                </a:solidFill>
                <a:latin typeface="Calibri"/>
                <a:ea typeface="Calibri"/>
                <a:cs typeface="Calibri"/>
                <a:sym typeface="Calibri"/>
              </a:rPr>
              <a:t>3</a:t>
            </a:r>
            <a:r>
              <a:rPr lang="da-DK" sz="2400" b="0" i="0" u="none" strike="noStrike" cap="none">
                <a:solidFill>
                  <a:srgbClr val="FF0000"/>
                </a:solidFill>
                <a:latin typeface="Calibri"/>
                <a:ea typeface="Calibri"/>
                <a:cs typeface="Calibri"/>
                <a:sym typeface="Calibri"/>
              </a:rPr>
              <a:t>♥</a:t>
            </a:r>
            <a:r>
              <a:rPr lang="da-DK" sz="2400" b="0" i="0" u="none" strike="noStrike" cap="none">
                <a:solidFill>
                  <a:schemeClr val="dk1"/>
                </a:solidFill>
                <a:latin typeface="Calibri"/>
                <a:ea typeface="Calibri"/>
                <a:cs typeface="Calibri"/>
                <a:sym typeface="Calibri"/>
              </a:rPr>
              <a:t>, 8 stik	minus 50 point</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400"/>
              <a:buFont typeface="Calibri"/>
              <a:buChar char="-"/>
            </a:pPr>
            <a:r>
              <a:rPr lang="da-DK" sz="2400" b="0" i="0" u="none" strike="noStrike" cap="none">
                <a:solidFill>
                  <a:schemeClr val="dk1"/>
                </a:solidFill>
                <a:latin typeface="Calibri"/>
                <a:ea typeface="Calibri"/>
                <a:cs typeface="Calibri"/>
                <a:sym typeface="Calibri"/>
              </a:rPr>
              <a:t>4</a:t>
            </a:r>
            <a:r>
              <a:rPr lang="da-DK" sz="2400" b="0" i="0" u="none" strike="noStrike" cap="none">
                <a:solidFill>
                  <a:srgbClr val="FF0000"/>
                </a:solidFill>
                <a:latin typeface="Calibri"/>
                <a:ea typeface="Calibri"/>
                <a:cs typeface="Calibri"/>
                <a:sym typeface="Calibri"/>
              </a:rPr>
              <a:t>♥</a:t>
            </a:r>
            <a:r>
              <a:rPr lang="da-DK" sz="2400" b="0" i="0" u="none" strike="noStrike" cap="none">
                <a:solidFill>
                  <a:schemeClr val="dk1"/>
                </a:solidFill>
                <a:latin typeface="Calibri"/>
                <a:ea typeface="Calibri"/>
                <a:cs typeface="Calibri"/>
                <a:sym typeface="Calibri"/>
              </a:rPr>
              <a:t>, 8 stik	minus 100 point</a:t>
            </a:r>
            <a:endParaRPr/>
          </a:p>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Se på bagsiden af PASS kortet:</a:t>
            </a:r>
            <a:endParaRPr sz="1400" b="0" i="0" u="none" strike="noStrike" cap="none">
              <a:solidFill>
                <a:srgbClr val="000000"/>
              </a:solidFill>
              <a:latin typeface="Arial"/>
              <a:ea typeface="Arial"/>
              <a:cs typeface="Arial"/>
              <a:sym typeface="Arial"/>
            </a:endParaRPr>
          </a:p>
        </p:txBody>
      </p:sp>
      <p:sp>
        <p:nvSpPr>
          <p:cNvPr id="352" name="Google Shape;352;p35"/>
          <p:cNvSpPr txBox="1"/>
          <p:nvPr/>
        </p:nvSpPr>
        <p:spPr>
          <a:xfrm>
            <a:off x="957072" y="1743964"/>
            <a:ext cx="4722368" cy="252372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da-DK" sz="2400" b="0" i="0" u="none" strike="noStrike" cap="none">
                <a:solidFill>
                  <a:schemeClr val="dk1"/>
                </a:solidFill>
                <a:latin typeface="Calibri"/>
                <a:ea typeface="Calibri"/>
                <a:cs typeface="Calibri"/>
                <a:sym typeface="Calibri"/>
              </a:rPr>
              <a:t>Jo flere stik man vinder, - jo flere point får man. Ex:</a:t>
            </a:r>
            <a:endParaRPr/>
          </a:p>
          <a:p>
            <a:pPr marL="342900" marR="0" lvl="0" indent="-342900" algn="l" rtl="0">
              <a:lnSpc>
                <a:spcPct val="100000"/>
              </a:lnSpc>
              <a:spcBef>
                <a:spcPts val="0"/>
              </a:spcBef>
              <a:spcAft>
                <a:spcPts val="0"/>
              </a:spcAft>
              <a:buClr>
                <a:schemeClr val="dk1"/>
              </a:buClr>
              <a:buSzPts val="2400"/>
              <a:buFont typeface="Calibri"/>
              <a:buChar char="-"/>
            </a:pPr>
            <a:r>
              <a:rPr lang="da-DK" sz="2400" b="0" i="0" u="none" strike="noStrike" cap="none">
                <a:solidFill>
                  <a:schemeClr val="dk1"/>
                </a:solidFill>
                <a:latin typeface="Calibri"/>
                <a:ea typeface="Calibri"/>
                <a:cs typeface="Calibri"/>
                <a:sym typeface="Calibri"/>
              </a:rPr>
              <a:t>3</a:t>
            </a:r>
            <a:r>
              <a:rPr lang="da-DK" sz="2400" b="0" i="0" u="none" strike="noStrike" cap="none">
                <a:solidFill>
                  <a:srgbClr val="FF0000"/>
                </a:solidFill>
                <a:latin typeface="Calibri"/>
                <a:ea typeface="Calibri"/>
                <a:cs typeface="Calibri"/>
                <a:sym typeface="Calibri"/>
              </a:rPr>
              <a:t>♥</a:t>
            </a:r>
            <a:r>
              <a:rPr lang="da-DK" sz="2400" b="0" i="0" u="none" strike="noStrike" cap="none">
                <a:solidFill>
                  <a:schemeClr val="dk1"/>
                </a:solidFill>
                <a:latin typeface="Calibri"/>
                <a:ea typeface="Calibri"/>
                <a:cs typeface="Calibri"/>
                <a:sym typeface="Calibri"/>
              </a:rPr>
              <a:t>, 9 stik	140 point</a:t>
            </a:r>
            <a:endParaRPr sz="24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400"/>
              <a:buFont typeface="Calibri"/>
              <a:buChar char="-"/>
            </a:pPr>
            <a:r>
              <a:rPr lang="da-DK" sz="2400" b="0" i="0" u="none" strike="noStrike" cap="none">
                <a:solidFill>
                  <a:schemeClr val="dk1"/>
                </a:solidFill>
                <a:latin typeface="Calibri"/>
                <a:ea typeface="Calibri"/>
                <a:cs typeface="Calibri"/>
                <a:sym typeface="Calibri"/>
              </a:rPr>
              <a:t>3</a:t>
            </a:r>
            <a:r>
              <a:rPr lang="da-DK" sz="2400" b="0" i="0" u="none" strike="noStrike" cap="none">
                <a:solidFill>
                  <a:srgbClr val="FF0000"/>
                </a:solidFill>
                <a:latin typeface="Calibri"/>
                <a:ea typeface="Calibri"/>
                <a:cs typeface="Calibri"/>
                <a:sym typeface="Calibri"/>
              </a:rPr>
              <a:t>♥</a:t>
            </a:r>
            <a:r>
              <a:rPr lang="da-DK" sz="2400" b="0" i="0" u="none" strike="noStrike" cap="none">
                <a:solidFill>
                  <a:schemeClr val="dk1"/>
                </a:solidFill>
                <a:latin typeface="Calibri"/>
                <a:ea typeface="Calibri"/>
                <a:cs typeface="Calibri"/>
                <a:sym typeface="Calibri"/>
              </a:rPr>
              <a:t>, 10 stik	170 point</a:t>
            </a:r>
            <a:endParaRPr/>
          </a:p>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Se på bagsiden af kortet med kontrakten:</a:t>
            </a: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1400" b="0" i="0" u="none" strike="noStrike" cap="none">
              <a:solidFill>
                <a:srgbClr val="000000"/>
              </a:solidFill>
              <a:latin typeface="Arial"/>
              <a:ea typeface="Arial"/>
              <a:cs typeface="Arial"/>
              <a:sym typeface="Arial"/>
            </a:endParaRPr>
          </a:p>
        </p:txBody>
      </p:sp>
      <p:grpSp>
        <p:nvGrpSpPr>
          <p:cNvPr id="353" name="Google Shape;353;p35"/>
          <p:cNvGrpSpPr/>
          <p:nvPr/>
        </p:nvGrpSpPr>
        <p:grpSpPr>
          <a:xfrm rot="1627194">
            <a:off x="9602125" y="4220486"/>
            <a:ext cx="1426464" cy="1160843"/>
            <a:chOff x="7102765" y="5209699"/>
            <a:chExt cx="1426464" cy="1160843"/>
          </a:xfrm>
        </p:grpSpPr>
        <p:sp>
          <p:nvSpPr>
            <p:cNvPr id="354" name="Google Shape;354;p35"/>
            <p:cNvSpPr/>
            <p:nvPr/>
          </p:nvSpPr>
          <p:spPr>
            <a:xfrm>
              <a:off x="7258445" y="5209699"/>
              <a:ext cx="1270784" cy="1160843"/>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5" name="Google Shape;355;p35"/>
            <p:cNvSpPr/>
            <p:nvPr/>
          </p:nvSpPr>
          <p:spPr>
            <a:xfrm>
              <a:off x="7102765" y="5644896"/>
              <a:ext cx="407507" cy="390144"/>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6" name="Google Shape;356;p35"/>
            <p:cNvSpPr txBox="1"/>
            <p:nvPr/>
          </p:nvSpPr>
          <p:spPr>
            <a:xfrm>
              <a:off x="8149349" y="5254752"/>
              <a:ext cx="332142"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600" b="1" i="0" u="none" strike="noStrike" cap="none">
                  <a:solidFill>
                    <a:schemeClr val="lt1"/>
                  </a:solidFill>
                  <a:latin typeface="Arial"/>
                  <a:ea typeface="Arial"/>
                  <a:cs typeface="Arial"/>
                  <a:sym typeface="Arial"/>
                </a:rPr>
                <a:t>P</a:t>
              </a:r>
              <a:endParaRPr/>
            </a:p>
            <a:p>
              <a:pPr marL="0" marR="0" lvl="0" indent="0" algn="l" rtl="0">
                <a:lnSpc>
                  <a:spcPct val="100000"/>
                </a:lnSpc>
                <a:spcBef>
                  <a:spcPts val="0"/>
                </a:spcBef>
                <a:spcAft>
                  <a:spcPts val="0"/>
                </a:spcAft>
                <a:buNone/>
              </a:pPr>
              <a:r>
                <a:rPr lang="da-DK" sz="1600" b="1" i="0" u="none" strike="noStrike" cap="none">
                  <a:solidFill>
                    <a:schemeClr val="lt1"/>
                  </a:solidFill>
                  <a:latin typeface="Arial"/>
                  <a:ea typeface="Arial"/>
                  <a:cs typeface="Arial"/>
                  <a:sym typeface="Arial"/>
                </a:rPr>
                <a:t>A</a:t>
              </a:r>
              <a:endParaRPr/>
            </a:p>
            <a:p>
              <a:pPr marL="0" marR="0" lvl="0" indent="0" algn="l" rtl="0">
                <a:lnSpc>
                  <a:spcPct val="100000"/>
                </a:lnSpc>
                <a:spcBef>
                  <a:spcPts val="0"/>
                </a:spcBef>
                <a:spcAft>
                  <a:spcPts val="0"/>
                </a:spcAft>
                <a:buNone/>
              </a:pPr>
              <a:r>
                <a:rPr lang="da-DK" sz="1600" b="1" i="0" u="none" strike="noStrike" cap="none">
                  <a:solidFill>
                    <a:schemeClr val="lt1"/>
                  </a:solidFill>
                  <a:latin typeface="Arial"/>
                  <a:ea typeface="Arial"/>
                  <a:cs typeface="Arial"/>
                  <a:sym typeface="Arial"/>
                </a:rPr>
                <a:t>S</a:t>
              </a:r>
              <a:endParaRPr/>
            </a:p>
            <a:p>
              <a:pPr marL="0" marR="0" lvl="0" indent="0" algn="l" rtl="0">
                <a:lnSpc>
                  <a:spcPct val="100000"/>
                </a:lnSpc>
                <a:spcBef>
                  <a:spcPts val="0"/>
                </a:spcBef>
                <a:spcAft>
                  <a:spcPts val="0"/>
                </a:spcAft>
                <a:buNone/>
              </a:pPr>
              <a:r>
                <a:rPr lang="da-DK" sz="1600" b="1" i="0" u="none" strike="noStrike" cap="none">
                  <a:solidFill>
                    <a:schemeClr val="lt1"/>
                  </a:solidFill>
                  <a:latin typeface="Arial"/>
                  <a:ea typeface="Arial"/>
                  <a:cs typeface="Arial"/>
                  <a:sym typeface="Arial"/>
                </a:rPr>
                <a:t>S</a:t>
              </a:r>
              <a:endParaRPr sz="1600" b="1" i="0" u="none" strike="noStrike" cap="none">
                <a:solidFill>
                  <a:schemeClr val="lt1"/>
                </a:solidFill>
                <a:latin typeface="Arial"/>
                <a:ea typeface="Arial"/>
                <a:cs typeface="Arial"/>
                <a:sym typeface="Arial"/>
              </a:endParaRPr>
            </a:p>
          </p:txBody>
        </p:sp>
      </p:grpSp>
      <p:sp>
        <p:nvSpPr>
          <p:cNvPr id="357" name="Google Shape;357;p35"/>
          <p:cNvSpPr/>
          <p:nvPr/>
        </p:nvSpPr>
        <p:spPr>
          <a:xfrm>
            <a:off x="9168384" y="4783109"/>
            <a:ext cx="175781" cy="5508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8" name="Google Shape;358;p35"/>
          <p:cNvSpPr/>
          <p:nvPr/>
        </p:nvSpPr>
        <p:spPr>
          <a:xfrm>
            <a:off x="7985760" y="4293927"/>
            <a:ext cx="441244" cy="1751697"/>
          </a:xfrm>
          <a:prstGeom prst="rect">
            <a:avLst/>
          </a:prstGeom>
          <a:solidFill>
            <a:srgbClr val="FFFFFF">
              <a:alpha val="6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359" name="Google Shape;359;p35"/>
          <p:cNvGrpSpPr/>
          <p:nvPr/>
        </p:nvGrpSpPr>
        <p:grpSpPr>
          <a:xfrm>
            <a:off x="7258444" y="4102607"/>
            <a:ext cx="2261677" cy="1938992"/>
            <a:chOff x="1387996" y="1432559"/>
            <a:chExt cx="2261677" cy="1938992"/>
          </a:xfrm>
        </p:grpSpPr>
        <p:grpSp>
          <p:nvGrpSpPr>
            <p:cNvPr id="360" name="Google Shape;360;p35"/>
            <p:cNvGrpSpPr/>
            <p:nvPr/>
          </p:nvGrpSpPr>
          <p:grpSpPr>
            <a:xfrm>
              <a:off x="1387996" y="1432559"/>
              <a:ext cx="2261677" cy="1938992"/>
              <a:chOff x="1387996" y="4236719"/>
              <a:chExt cx="2261677" cy="1938992"/>
            </a:xfrm>
          </p:grpSpPr>
          <p:sp>
            <p:nvSpPr>
              <p:cNvPr id="361" name="Google Shape;361;p35"/>
              <p:cNvSpPr/>
              <p:nvPr/>
            </p:nvSpPr>
            <p:spPr>
              <a:xfrm>
                <a:off x="2800073" y="4876154"/>
                <a:ext cx="849600" cy="555381"/>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2" name="Google Shape;362;p35"/>
              <p:cNvSpPr/>
              <p:nvPr/>
            </p:nvSpPr>
            <p:spPr>
              <a:xfrm>
                <a:off x="1387996" y="4236719"/>
                <a:ext cx="2022807" cy="1938992"/>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3" name="Google Shape;363;p35"/>
              <p:cNvSpPr/>
              <p:nvPr/>
            </p:nvSpPr>
            <p:spPr>
              <a:xfrm>
                <a:off x="3297936" y="4880645"/>
                <a:ext cx="175781" cy="5508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64" name="Google Shape;364;p35"/>
            <p:cNvSpPr txBox="1"/>
            <p:nvPr/>
          </p:nvSpPr>
          <p:spPr>
            <a:xfrm>
              <a:off x="1578864" y="1511807"/>
              <a:ext cx="790601"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           I          II</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-1      </a:t>
              </a:r>
              <a:r>
                <a:rPr lang="da-DK" sz="800" b="0" i="0" u="none" strike="noStrike" cap="none">
                  <a:solidFill>
                    <a:schemeClr val="dk1"/>
                  </a:solidFill>
                  <a:latin typeface="Calibri"/>
                  <a:ea typeface="Calibri"/>
                  <a:cs typeface="Calibri"/>
                  <a:sym typeface="Calibri"/>
                </a:rPr>
                <a:t>50     </a:t>
              </a:r>
              <a:r>
                <a:rPr lang="da-DK" sz="800" b="0" i="0" u="none" strike="noStrike" cap="none">
                  <a:solidFill>
                    <a:srgbClr val="000000"/>
                  </a:solidFill>
                  <a:latin typeface="Calibri"/>
                  <a:ea typeface="Calibri"/>
                  <a:cs typeface="Calibri"/>
                  <a:sym typeface="Calibri"/>
                </a:rPr>
                <a:t>100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-2    100     200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-3    150     300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-4    200     400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-5    250     500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-6    300     600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-7    350     700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-8    400     800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-9    450     900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-10  500   1000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-11  550   1100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-12  600   1200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-13  650   1300</a:t>
              </a:r>
              <a:endParaRPr/>
            </a:p>
          </p:txBody>
        </p:sp>
      </p:grpSp>
      <p:sp>
        <p:nvSpPr>
          <p:cNvPr id="365" name="Google Shape;365;p35"/>
          <p:cNvSpPr/>
          <p:nvPr/>
        </p:nvSpPr>
        <p:spPr>
          <a:xfrm>
            <a:off x="7946136" y="4193343"/>
            <a:ext cx="1153155" cy="1804394"/>
          </a:xfrm>
          <a:prstGeom prst="rect">
            <a:avLst/>
          </a:prstGeom>
          <a:solidFill>
            <a:srgbClr val="FFFFFF">
              <a:alpha val="6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66" name="Google Shape;366;p35"/>
          <p:cNvSpPr/>
          <p:nvPr/>
        </p:nvSpPr>
        <p:spPr>
          <a:xfrm>
            <a:off x="7690104" y="6114289"/>
            <a:ext cx="3048000" cy="402153"/>
          </a:xfrm>
          <a:prstGeom prst="wedgeRoundRectCallout">
            <a:avLst>
              <a:gd name="adj1" fmla="val -31658"/>
              <a:gd name="adj2" fmla="val -99948"/>
              <a:gd name="adj3" fmla="val 16667"/>
            </a:avLst>
          </a:prstGeom>
          <a:solidFill>
            <a:srgbClr val="FFEEB7"/>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Forklaring kommer senere!</a:t>
            </a:r>
            <a:endParaRPr/>
          </a:p>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367" name="Google Shape;367;p35"/>
          <p:cNvGrpSpPr/>
          <p:nvPr/>
        </p:nvGrpSpPr>
        <p:grpSpPr>
          <a:xfrm>
            <a:off x="1164490" y="4102607"/>
            <a:ext cx="2927144" cy="1938992"/>
            <a:chOff x="1387996" y="1432559"/>
            <a:chExt cx="2261677" cy="1938992"/>
          </a:xfrm>
        </p:grpSpPr>
        <p:grpSp>
          <p:nvGrpSpPr>
            <p:cNvPr id="368" name="Google Shape;368;p35"/>
            <p:cNvGrpSpPr/>
            <p:nvPr/>
          </p:nvGrpSpPr>
          <p:grpSpPr>
            <a:xfrm>
              <a:off x="1387996" y="1432559"/>
              <a:ext cx="2261677" cy="1938992"/>
              <a:chOff x="1387996" y="4236719"/>
              <a:chExt cx="2261677" cy="1938992"/>
            </a:xfrm>
          </p:grpSpPr>
          <p:sp>
            <p:nvSpPr>
              <p:cNvPr id="369" name="Google Shape;369;p35"/>
              <p:cNvSpPr/>
              <p:nvPr/>
            </p:nvSpPr>
            <p:spPr>
              <a:xfrm>
                <a:off x="2800073" y="4876154"/>
                <a:ext cx="849600" cy="555381"/>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0" name="Google Shape;370;p35"/>
              <p:cNvSpPr/>
              <p:nvPr/>
            </p:nvSpPr>
            <p:spPr>
              <a:xfrm>
                <a:off x="1387996" y="4236719"/>
                <a:ext cx="2022807" cy="1938992"/>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1" name="Google Shape;371;p35"/>
              <p:cNvSpPr/>
              <p:nvPr/>
            </p:nvSpPr>
            <p:spPr>
              <a:xfrm>
                <a:off x="3297936" y="4880645"/>
                <a:ext cx="175781" cy="5508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72" name="Google Shape;372;p35"/>
            <p:cNvSpPr txBox="1"/>
            <p:nvPr/>
          </p:nvSpPr>
          <p:spPr>
            <a:xfrm>
              <a:off x="1578864" y="1511807"/>
              <a:ext cx="1790875"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           I                                      II</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        PASS   X       XX      PASS    X       XX</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      140   530    760     140    730    960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+1    170   630    960     170    930  1350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+2    200   730  1160     200  1130  1760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+3    230   830  1360     230  1330  2160</a:t>
              </a:r>
              <a:endParaRPr/>
            </a:p>
            <a:p>
              <a:pPr marL="0" marR="0" lvl="0" indent="0" algn="l" rtl="0">
                <a:lnSpc>
                  <a:spcPct val="100000"/>
                </a:lnSpc>
                <a:spcBef>
                  <a:spcPts val="0"/>
                </a:spcBef>
                <a:spcAft>
                  <a:spcPts val="0"/>
                </a:spcAft>
                <a:buNone/>
              </a:pPr>
              <a:r>
                <a:rPr lang="da-DK" sz="800" b="0" i="0" u="none" strike="noStrike" cap="none">
                  <a:solidFill>
                    <a:srgbClr val="000000"/>
                  </a:solidFill>
                  <a:latin typeface="Calibri"/>
                  <a:ea typeface="Calibri"/>
                  <a:cs typeface="Calibri"/>
                  <a:sym typeface="Calibri"/>
                </a:rPr>
                <a:t>+4    260   930  1560     260  1530  2560 </a:t>
              </a:r>
              <a:endParaRPr/>
            </a:p>
          </p:txBody>
        </p:sp>
      </p:grpSp>
      <p:grpSp>
        <p:nvGrpSpPr>
          <p:cNvPr id="373" name="Google Shape;373;p35"/>
          <p:cNvGrpSpPr/>
          <p:nvPr/>
        </p:nvGrpSpPr>
        <p:grpSpPr>
          <a:xfrm>
            <a:off x="3497081" y="3732820"/>
            <a:ext cx="2246965" cy="2104399"/>
            <a:chOff x="3853697" y="3732820"/>
            <a:chExt cx="2246965" cy="2104399"/>
          </a:xfrm>
        </p:grpSpPr>
        <p:sp>
          <p:nvSpPr>
            <p:cNvPr id="374" name="Google Shape;374;p35"/>
            <p:cNvSpPr/>
            <p:nvPr/>
          </p:nvSpPr>
          <p:spPr>
            <a:xfrm rot="1620000">
              <a:off x="4148666" y="4073191"/>
              <a:ext cx="1778155" cy="1160843"/>
            </a:xfrm>
            <a:prstGeom prst="roundRect">
              <a:avLst>
                <a:gd name="adj" fmla="val 16667"/>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5" name="Google Shape;375;p35"/>
            <p:cNvSpPr/>
            <p:nvPr/>
          </p:nvSpPr>
          <p:spPr>
            <a:xfrm rot="1620000">
              <a:off x="4000699" y="4086667"/>
              <a:ext cx="314854" cy="723191"/>
            </a:xfrm>
            <a:prstGeom prst="roundRect">
              <a:avLst>
                <a:gd name="adj" fmla="val 16667"/>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6" name="Google Shape;376;p35"/>
            <p:cNvSpPr/>
            <p:nvPr/>
          </p:nvSpPr>
          <p:spPr>
            <a:xfrm rot="1620000">
              <a:off x="4171658" y="4085299"/>
              <a:ext cx="239704" cy="781364"/>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7" name="Google Shape;377;p35"/>
            <p:cNvSpPr txBox="1"/>
            <p:nvPr/>
          </p:nvSpPr>
          <p:spPr>
            <a:xfrm rot="1620000">
              <a:off x="5306103" y="4385001"/>
              <a:ext cx="500458" cy="14157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3600" b="0" i="0" u="none" strike="noStrike" cap="none">
                  <a:solidFill>
                    <a:srgbClr val="000000"/>
                  </a:solidFill>
                  <a:latin typeface="Arial"/>
                  <a:ea typeface="Arial"/>
                  <a:cs typeface="Arial"/>
                  <a:sym typeface="Arial"/>
                </a:rPr>
                <a:t>3</a:t>
              </a:r>
              <a:endParaRPr/>
            </a:p>
            <a:p>
              <a:pPr marL="0" marR="0" lvl="0" indent="0" algn="l" rtl="0">
                <a:lnSpc>
                  <a:spcPct val="100000"/>
                </a:lnSpc>
                <a:spcBef>
                  <a:spcPts val="0"/>
                </a:spcBef>
                <a:spcAft>
                  <a:spcPts val="0"/>
                </a:spcAft>
                <a:buNone/>
              </a:pPr>
              <a:r>
                <a:rPr lang="da-DK" sz="3600" b="0" i="0" u="none" strike="noStrike" cap="none">
                  <a:solidFill>
                    <a:srgbClr val="FF0000"/>
                  </a:solidFill>
                  <a:latin typeface="Calibri"/>
                  <a:ea typeface="Calibri"/>
                  <a:cs typeface="Calibri"/>
                  <a:sym typeface="Calibri"/>
                </a:rPr>
                <a:t>♥</a:t>
              </a:r>
              <a:endParaRPr sz="3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8" name="Google Shape;378;p35"/>
            <p:cNvSpPr txBox="1"/>
            <p:nvPr/>
          </p:nvSpPr>
          <p:spPr>
            <a:xfrm rot="-3780000">
              <a:off x="4030300" y="3983505"/>
              <a:ext cx="51033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200" b="0" i="0" u="none" strike="noStrike" cap="none">
                  <a:solidFill>
                    <a:srgbClr val="000000"/>
                  </a:solidFill>
                  <a:latin typeface="Arial"/>
                  <a:ea typeface="Arial"/>
                  <a:cs typeface="Arial"/>
                  <a:sym typeface="Arial"/>
                </a:rPr>
                <a:t>3 </a:t>
              </a:r>
              <a:r>
                <a:rPr lang="da-DK" sz="1200" b="0" i="0" u="none" strike="noStrike" cap="none">
                  <a:solidFill>
                    <a:srgbClr val="FF0000"/>
                  </a:solidFill>
                  <a:latin typeface="Calibri"/>
                  <a:ea typeface="Calibri"/>
                  <a:cs typeface="Calibri"/>
                  <a:sym typeface="Calibri"/>
                </a:rPr>
                <a:t>♥</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sp>
        <p:nvSpPr>
          <p:cNvPr id="379" name="Google Shape;379;p35"/>
          <p:cNvSpPr/>
          <p:nvPr/>
        </p:nvSpPr>
        <p:spPr>
          <a:xfrm>
            <a:off x="1900892" y="4261103"/>
            <a:ext cx="1201913" cy="954107"/>
          </a:xfrm>
          <a:prstGeom prst="rect">
            <a:avLst/>
          </a:prstGeom>
          <a:solidFill>
            <a:srgbClr val="FFFFFF">
              <a:alpha val="6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80" name="Google Shape;380;p35"/>
          <p:cNvSpPr/>
          <p:nvPr/>
        </p:nvSpPr>
        <p:spPr>
          <a:xfrm>
            <a:off x="1752600" y="5379721"/>
            <a:ext cx="3048000" cy="402153"/>
          </a:xfrm>
          <a:prstGeom prst="wedgeRoundRectCallout">
            <a:avLst>
              <a:gd name="adj1" fmla="val -17558"/>
              <a:gd name="adj2" fmla="val -109043"/>
              <a:gd name="adj3" fmla="val 16667"/>
            </a:avLst>
          </a:prstGeom>
          <a:solidFill>
            <a:srgbClr val="FFEEB7"/>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Forklaring kommer senere!</a:t>
            </a:r>
            <a:endParaRPr/>
          </a:p>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6"/>
          <p:cNvSpPr txBox="1"/>
          <p:nvPr/>
        </p:nvSpPr>
        <p:spPr>
          <a:xfrm>
            <a:off x="510604" y="464904"/>
            <a:ext cx="10515600" cy="9128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a:solidFill>
                  <a:schemeClr val="dk1"/>
                </a:solidFill>
                <a:latin typeface="Calibri"/>
                <a:ea typeface="Calibri"/>
                <a:cs typeface="Calibri"/>
                <a:sym typeface="Calibri"/>
              </a:rPr>
              <a:t>Udvalgte antal stik giver stigende bonus</a:t>
            </a:r>
            <a:endParaRPr sz="1400" b="0" i="0" u="none" strike="noStrike" cap="none">
              <a:solidFill>
                <a:srgbClr val="000000"/>
              </a:solidFill>
              <a:latin typeface="Arial"/>
              <a:ea typeface="Arial"/>
              <a:cs typeface="Arial"/>
              <a:sym typeface="Arial"/>
            </a:endParaRPr>
          </a:p>
        </p:txBody>
      </p:sp>
      <p:sp>
        <p:nvSpPr>
          <p:cNvPr id="386" name="Google Shape;386;p36"/>
          <p:cNvSpPr txBox="1"/>
          <p:nvPr/>
        </p:nvSpPr>
        <p:spPr>
          <a:xfrm>
            <a:off x="7794912" y="2184717"/>
            <a:ext cx="1567926" cy="400110"/>
          </a:xfrm>
          <a:prstGeom prst="rect">
            <a:avLst/>
          </a:prstGeom>
          <a:solidFill>
            <a:srgbClr val="7F7F7F"/>
          </a:solidFill>
          <a:ln w="9525"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Storeslem</a:t>
            </a:r>
            <a:endParaRPr sz="2000" b="0" i="0" u="none" strike="noStrike" cap="none">
              <a:solidFill>
                <a:srgbClr val="000000"/>
              </a:solidFill>
              <a:latin typeface="Arial"/>
              <a:ea typeface="Arial"/>
              <a:cs typeface="Arial"/>
              <a:sym typeface="Arial"/>
            </a:endParaRPr>
          </a:p>
        </p:txBody>
      </p:sp>
      <p:sp>
        <p:nvSpPr>
          <p:cNvPr id="387" name="Google Shape;387;p36"/>
          <p:cNvSpPr txBox="1"/>
          <p:nvPr/>
        </p:nvSpPr>
        <p:spPr>
          <a:xfrm>
            <a:off x="7794913" y="2735699"/>
            <a:ext cx="1567926" cy="400110"/>
          </a:xfrm>
          <a:prstGeom prst="rect">
            <a:avLst/>
          </a:prstGeom>
          <a:solidFill>
            <a:srgbClr val="A5A5A5"/>
          </a:solidFill>
          <a:ln w="9525"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Lilleslem</a:t>
            </a:r>
            <a:endParaRPr sz="2000" b="0" i="0" u="none" strike="noStrike" cap="none">
              <a:solidFill>
                <a:srgbClr val="000000"/>
              </a:solidFill>
              <a:latin typeface="Arial"/>
              <a:ea typeface="Arial"/>
              <a:cs typeface="Arial"/>
              <a:sym typeface="Arial"/>
            </a:endParaRPr>
          </a:p>
        </p:txBody>
      </p:sp>
      <p:sp>
        <p:nvSpPr>
          <p:cNvPr id="388" name="Google Shape;388;p36"/>
          <p:cNvSpPr txBox="1"/>
          <p:nvPr/>
        </p:nvSpPr>
        <p:spPr>
          <a:xfrm>
            <a:off x="7830082" y="3286681"/>
            <a:ext cx="1567926" cy="400110"/>
          </a:xfrm>
          <a:prstGeom prst="rect">
            <a:avLst/>
          </a:prstGeom>
          <a:solidFill>
            <a:srgbClr val="E8E8E8"/>
          </a:solidFill>
          <a:ln w="9525"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Udgang</a:t>
            </a:r>
            <a:endParaRPr sz="2000" b="0" i="0" u="none" strike="noStrike" cap="none">
              <a:solidFill>
                <a:srgbClr val="000000"/>
              </a:solidFill>
              <a:latin typeface="Arial"/>
              <a:ea typeface="Arial"/>
              <a:cs typeface="Arial"/>
              <a:sym typeface="Arial"/>
            </a:endParaRPr>
          </a:p>
        </p:txBody>
      </p:sp>
      <p:sp>
        <p:nvSpPr>
          <p:cNvPr id="389" name="Google Shape;389;p36"/>
          <p:cNvSpPr txBox="1"/>
          <p:nvPr/>
        </p:nvSpPr>
        <p:spPr>
          <a:xfrm>
            <a:off x="7818360" y="3837663"/>
            <a:ext cx="1566125" cy="40011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Delkontrakt</a:t>
            </a:r>
            <a:endParaRPr sz="2000" b="0" i="0" u="none" strike="noStrike" cap="none">
              <a:solidFill>
                <a:srgbClr val="000000"/>
              </a:solidFill>
              <a:latin typeface="Arial"/>
              <a:ea typeface="Arial"/>
              <a:cs typeface="Arial"/>
              <a:sym typeface="Arial"/>
            </a:endParaRPr>
          </a:p>
        </p:txBody>
      </p:sp>
      <p:cxnSp>
        <p:nvCxnSpPr>
          <p:cNvPr id="390" name="Google Shape;390;p36"/>
          <p:cNvCxnSpPr/>
          <p:nvPr/>
        </p:nvCxnSpPr>
        <p:spPr>
          <a:xfrm rot="10800000">
            <a:off x="9518205" y="2090933"/>
            <a:ext cx="0" cy="2274276"/>
          </a:xfrm>
          <a:prstGeom prst="straightConnector1">
            <a:avLst/>
          </a:prstGeom>
          <a:noFill/>
          <a:ln w="57150" cap="flat" cmpd="sng">
            <a:solidFill>
              <a:srgbClr val="000000"/>
            </a:solidFill>
            <a:prstDash val="solid"/>
            <a:round/>
            <a:headEnd type="none" w="sm" len="sm"/>
            <a:tailEnd type="triangle" w="med" len="med"/>
          </a:ln>
        </p:spPr>
      </p:cxnSp>
      <p:sp>
        <p:nvSpPr>
          <p:cNvPr id="391" name="Google Shape;391;p36"/>
          <p:cNvSpPr txBox="1"/>
          <p:nvPr/>
        </p:nvSpPr>
        <p:spPr>
          <a:xfrm>
            <a:off x="678986" y="4514913"/>
            <a:ext cx="10347218" cy="16312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1" i="0" u="sng" strike="noStrike" cap="none">
                <a:solidFill>
                  <a:schemeClr val="dk1"/>
                </a:solidFill>
                <a:latin typeface="Calibri"/>
                <a:ea typeface="Calibri"/>
                <a:cs typeface="Calibri"/>
                <a:sym typeface="Calibri"/>
              </a:rPr>
              <a:t>VIGTIGT:</a:t>
            </a:r>
            <a:r>
              <a:rPr lang="da-DK" sz="2000" b="0" i="0" u="none" strike="noStrike" cap="none">
                <a:solidFill>
                  <a:schemeClr val="dk1"/>
                </a:solidFill>
                <a:latin typeface="Calibri"/>
                <a:ea typeface="Calibri"/>
                <a:cs typeface="Calibri"/>
                <a:sym typeface="Calibri"/>
              </a:rPr>
              <a:t> For at få tildelt bonus, så skal man melde og vinde(!) det angivne stikantal. </a:t>
            </a:r>
            <a:endParaRPr/>
          </a:p>
          <a:p>
            <a:pPr marL="0" marR="0" lvl="0" indent="0" algn="l"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Eksempler på bonus for følgende antal meldte kontrakter med 12 stik:</a:t>
            </a:r>
            <a:endParaRPr/>
          </a:p>
          <a:p>
            <a:pPr marL="0" marR="0" lvl="0" indent="0" algn="l"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6</a:t>
            </a:r>
            <a:r>
              <a:rPr lang="da-DK" sz="2000" b="0" i="0" u="none" strike="noStrike" cap="none">
                <a:solidFill>
                  <a:srgbClr val="FF0000"/>
                </a:solidFill>
                <a:latin typeface="Calibri"/>
                <a:ea typeface="Calibri"/>
                <a:cs typeface="Calibri"/>
                <a:sym typeface="Calibri"/>
              </a:rPr>
              <a:t> ♥</a:t>
            </a:r>
            <a:r>
              <a:rPr lang="da-DK" sz="2000" b="0" i="0" u="none" strike="noStrike" cap="none">
                <a:solidFill>
                  <a:schemeClr val="dk1"/>
                </a:solidFill>
                <a:latin typeface="Calibri"/>
                <a:ea typeface="Calibri"/>
                <a:cs typeface="Calibri"/>
                <a:sym typeface="Calibri"/>
              </a:rPr>
              <a:t>: Lilleslembonus</a:t>
            </a:r>
            <a:endParaRPr sz="2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4</a:t>
            </a:r>
            <a:r>
              <a:rPr lang="da-DK" sz="2000" b="0" i="0" u="none" strike="noStrike" cap="none">
                <a:solidFill>
                  <a:srgbClr val="FF0000"/>
                </a:solidFill>
                <a:latin typeface="Calibri"/>
                <a:ea typeface="Calibri"/>
                <a:cs typeface="Calibri"/>
                <a:sym typeface="Calibri"/>
              </a:rPr>
              <a:t> ♥</a:t>
            </a:r>
            <a:r>
              <a:rPr lang="da-DK" sz="2000" b="0" i="0" u="none" strike="noStrike" cap="none">
                <a:solidFill>
                  <a:schemeClr val="dk1"/>
                </a:solidFill>
                <a:latin typeface="Calibri"/>
                <a:ea typeface="Calibri"/>
                <a:cs typeface="Calibri"/>
                <a:sym typeface="Calibri"/>
              </a:rPr>
              <a:t>: Udgangsbonus</a:t>
            </a:r>
            <a:endParaRPr/>
          </a:p>
          <a:p>
            <a:pPr marL="0" marR="0" lvl="0" indent="0" algn="l"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3 </a:t>
            </a:r>
            <a:r>
              <a:rPr lang="da-DK" sz="2000" b="0" i="0" u="none" strike="noStrike" cap="none">
                <a:solidFill>
                  <a:srgbClr val="FF0000"/>
                </a:solidFill>
                <a:latin typeface="Calibri"/>
                <a:ea typeface="Calibri"/>
                <a:cs typeface="Calibri"/>
                <a:sym typeface="Calibri"/>
              </a:rPr>
              <a:t>♥</a:t>
            </a:r>
            <a:r>
              <a:rPr lang="da-DK" sz="2000" b="0" i="0" u="none" strike="noStrike" cap="none">
                <a:solidFill>
                  <a:schemeClr val="dk1"/>
                </a:solidFill>
                <a:latin typeface="Calibri"/>
                <a:ea typeface="Calibri"/>
                <a:cs typeface="Calibri"/>
                <a:sym typeface="Calibri"/>
              </a:rPr>
              <a:t>: Delkontrakt-bonus</a:t>
            </a:r>
            <a:endParaRPr sz="2000" b="0" i="0" u="none" strike="noStrike" cap="none">
              <a:solidFill>
                <a:schemeClr val="dk1"/>
              </a:solidFill>
              <a:latin typeface="Calibri"/>
              <a:ea typeface="Calibri"/>
              <a:cs typeface="Calibri"/>
              <a:sym typeface="Calibri"/>
            </a:endParaRPr>
          </a:p>
        </p:txBody>
      </p:sp>
      <p:sp>
        <p:nvSpPr>
          <p:cNvPr id="392" name="Google Shape;392;p36"/>
          <p:cNvSpPr txBox="1"/>
          <p:nvPr/>
        </p:nvSpPr>
        <p:spPr>
          <a:xfrm>
            <a:off x="9717496" y="1512018"/>
            <a:ext cx="2230661" cy="4093428"/>
          </a:xfrm>
          <a:prstGeom prst="rect">
            <a:avLst/>
          </a:prstGeom>
          <a:solidFill>
            <a:srgbClr val="FFEEB7"/>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1" i="0" u="none" strike="noStrike" cap="none">
                <a:solidFill>
                  <a:srgbClr val="000000"/>
                </a:solidFill>
                <a:latin typeface="Calibri"/>
                <a:ea typeface="Calibri"/>
                <a:cs typeface="Calibri"/>
                <a:sym typeface="Calibri"/>
              </a:rPr>
              <a:t>BONUS trappe:</a:t>
            </a:r>
            <a:endParaRPr/>
          </a:p>
          <a:p>
            <a:pPr marL="0" marR="0" lvl="0" indent="0" algn="l" rtl="0">
              <a:lnSpc>
                <a:spcPct val="100000"/>
              </a:lnSpc>
              <a:spcBef>
                <a:spcPts val="0"/>
              </a:spcBef>
              <a:spcAft>
                <a:spcPts val="0"/>
              </a:spcAft>
              <a:buNone/>
            </a:pPr>
            <a:r>
              <a:rPr lang="da-DK" sz="2000" b="0" i="0" u="none" strike="noStrike" cap="none">
                <a:solidFill>
                  <a:srgbClr val="000000"/>
                </a:solidFill>
                <a:latin typeface="Calibri"/>
                <a:ea typeface="Calibri"/>
                <a:cs typeface="Calibri"/>
                <a:sym typeface="Calibri"/>
              </a:rPr>
              <a:t>Jo højere trappetrin – jo højere bonus.</a:t>
            </a:r>
            <a:endParaRPr/>
          </a:p>
          <a:p>
            <a:pPr marL="0" marR="0" lvl="0" indent="0" algn="l" rtl="0">
              <a:lnSpc>
                <a:spcPct val="100000"/>
              </a:lnSpc>
              <a:spcBef>
                <a:spcPts val="0"/>
              </a:spcBef>
              <a:spcAft>
                <a:spcPts val="0"/>
              </a:spcAft>
              <a:buNone/>
            </a:pP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da-DK" sz="2000" b="1" i="0" u="none" strike="noStrike" cap="none">
                <a:solidFill>
                  <a:srgbClr val="000000"/>
                </a:solidFill>
                <a:latin typeface="Calibri"/>
                <a:ea typeface="Calibri"/>
                <a:cs typeface="Calibri"/>
                <a:sym typeface="Calibri"/>
              </a:rPr>
              <a:t>Bemærk: </a:t>
            </a:r>
            <a:r>
              <a:rPr lang="da-DK" sz="2000" b="0" i="0" u="none" strike="noStrike" cap="none">
                <a:solidFill>
                  <a:srgbClr val="000000"/>
                </a:solidFill>
                <a:latin typeface="Calibri"/>
                <a:ea typeface="Calibri"/>
                <a:cs typeface="Calibri"/>
                <a:sym typeface="Calibri"/>
              </a:rPr>
              <a:t>Krav til </a:t>
            </a:r>
            <a:r>
              <a:rPr lang="da-DK" sz="2000" b="1" i="0" u="none" strike="noStrike" cap="none">
                <a:solidFill>
                  <a:srgbClr val="000000"/>
                </a:solidFill>
                <a:latin typeface="Calibri"/>
                <a:ea typeface="Calibri"/>
                <a:cs typeface="Calibri"/>
                <a:sym typeface="Calibri"/>
              </a:rPr>
              <a:t>s</a:t>
            </a:r>
            <a:r>
              <a:rPr lang="da-DK" sz="2000" b="0" i="0" u="none" strike="noStrike" cap="none">
                <a:solidFill>
                  <a:srgbClr val="000000"/>
                </a:solidFill>
                <a:latin typeface="Calibri"/>
                <a:ea typeface="Calibri"/>
                <a:cs typeface="Calibri"/>
                <a:sym typeface="Calibri"/>
              </a:rPr>
              <a:t>tikantal. </a:t>
            </a:r>
            <a:endParaRPr/>
          </a:p>
          <a:p>
            <a:pPr marL="0" marR="0" lvl="0" indent="0" algn="l" rtl="0">
              <a:lnSpc>
                <a:spcPct val="100000"/>
              </a:lnSpc>
              <a:spcBef>
                <a:spcPts val="0"/>
              </a:spcBef>
              <a:spcAft>
                <a:spcPts val="0"/>
              </a:spcAft>
              <a:buNone/>
            </a:pPr>
            <a:r>
              <a:rPr lang="da-DK" sz="2000" b="0" i="0" u="sng" strike="noStrike" cap="none">
                <a:solidFill>
                  <a:srgbClr val="000000"/>
                </a:solidFill>
                <a:latin typeface="Calibri"/>
                <a:ea typeface="Calibri"/>
                <a:cs typeface="Calibri"/>
                <a:sym typeface="Calibri"/>
              </a:rPr>
              <a:t>Udgang</a:t>
            </a:r>
            <a:r>
              <a:rPr lang="da-DK" sz="2000" b="0" i="0" u="none" strike="noStrike" cap="none">
                <a:solidFill>
                  <a:srgbClr val="000000"/>
                </a:solidFill>
                <a:latin typeface="Calibri"/>
                <a:ea typeface="Calibri"/>
                <a:cs typeface="Calibri"/>
                <a:sym typeface="Calibri"/>
              </a:rPr>
              <a:t>:</a:t>
            </a:r>
            <a:endParaRPr/>
          </a:p>
          <a:p>
            <a:pPr marL="0" marR="0" lvl="0" indent="0" algn="l" rtl="0">
              <a:lnSpc>
                <a:spcPct val="100000"/>
              </a:lnSpc>
              <a:spcBef>
                <a:spcPts val="0"/>
              </a:spcBef>
              <a:spcAft>
                <a:spcPts val="0"/>
              </a:spcAft>
              <a:buNone/>
            </a:pPr>
            <a:r>
              <a:rPr lang="da-DK" sz="2000" b="0" i="0" u="none" strike="noStrike" cap="none">
                <a:solidFill>
                  <a:srgbClr val="000000"/>
                </a:solidFill>
                <a:latin typeface="Calibri"/>
                <a:ea typeface="Calibri"/>
                <a:cs typeface="Calibri"/>
                <a:sym typeface="Calibri"/>
              </a:rPr>
              <a:t>- 9  stik i NT/UT</a:t>
            </a:r>
            <a:br>
              <a:rPr lang="da-DK" sz="2000" b="0" i="0" u="none" strike="noStrike" cap="none">
                <a:solidFill>
                  <a:srgbClr val="000000"/>
                </a:solidFill>
                <a:latin typeface="Calibri"/>
                <a:ea typeface="Calibri"/>
                <a:cs typeface="Calibri"/>
                <a:sym typeface="Calibri"/>
              </a:rPr>
            </a:br>
            <a:r>
              <a:rPr lang="da-DK" sz="2000" b="0" i="0" u="none" strike="noStrike" cap="none">
                <a:solidFill>
                  <a:srgbClr val="000000"/>
                </a:solidFill>
                <a:latin typeface="Calibri"/>
                <a:ea typeface="Calibri"/>
                <a:cs typeface="Calibri"/>
                <a:sym typeface="Calibri"/>
              </a:rPr>
              <a:t>- 10 stik I major</a:t>
            </a:r>
            <a:br>
              <a:rPr lang="da-DK" sz="2000" b="0" i="0" u="none" strike="noStrike" cap="none">
                <a:solidFill>
                  <a:srgbClr val="000000"/>
                </a:solidFill>
                <a:latin typeface="Calibri"/>
                <a:ea typeface="Calibri"/>
                <a:cs typeface="Calibri"/>
                <a:sym typeface="Calibri"/>
              </a:rPr>
            </a:br>
            <a:r>
              <a:rPr lang="da-DK" sz="2000" b="0" i="0" u="none" strike="noStrike" cap="none">
                <a:solidFill>
                  <a:srgbClr val="000000"/>
                </a:solidFill>
                <a:latin typeface="Calibri"/>
                <a:ea typeface="Calibri"/>
                <a:cs typeface="Calibri"/>
                <a:sym typeface="Calibri"/>
              </a:rPr>
              <a:t>- 11 stik i minor</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da-DK" sz="2000" b="0" i="0" u="sng" strike="noStrike" cap="none">
                <a:solidFill>
                  <a:srgbClr val="000000"/>
                </a:solidFill>
                <a:latin typeface="Calibri"/>
                <a:ea typeface="Calibri"/>
                <a:cs typeface="Calibri"/>
                <a:sym typeface="Calibri"/>
              </a:rPr>
              <a:t>Lilleslem</a:t>
            </a:r>
            <a:r>
              <a:rPr lang="da-DK" sz="2000" b="0" i="0" u="none" strike="noStrike" cap="none">
                <a:solidFill>
                  <a:srgbClr val="000000"/>
                </a:solidFill>
                <a:latin typeface="Calibri"/>
                <a:ea typeface="Calibri"/>
                <a:cs typeface="Calibri"/>
                <a:sym typeface="Calibri"/>
              </a:rPr>
              <a:t>: 12 stik</a:t>
            </a:r>
            <a:endParaRPr/>
          </a:p>
          <a:p>
            <a:pPr marL="0" marR="0" lvl="0" indent="0" algn="l" rtl="0">
              <a:lnSpc>
                <a:spcPct val="100000"/>
              </a:lnSpc>
              <a:spcBef>
                <a:spcPts val="0"/>
              </a:spcBef>
              <a:spcAft>
                <a:spcPts val="0"/>
              </a:spcAft>
              <a:buNone/>
            </a:pPr>
            <a:r>
              <a:rPr lang="da-DK" sz="2000" b="0" i="0" u="sng" strike="noStrike" cap="none">
                <a:solidFill>
                  <a:srgbClr val="000000"/>
                </a:solidFill>
                <a:latin typeface="Calibri"/>
                <a:ea typeface="Calibri"/>
                <a:cs typeface="Calibri"/>
                <a:sym typeface="Calibri"/>
              </a:rPr>
              <a:t>Storeslem</a:t>
            </a:r>
            <a:r>
              <a:rPr lang="da-DK" sz="2000" b="0" i="0" u="none" strike="noStrike" cap="none">
                <a:solidFill>
                  <a:srgbClr val="000000"/>
                </a:solidFill>
                <a:latin typeface="Calibri"/>
                <a:ea typeface="Calibri"/>
                <a:cs typeface="Calibri"/>
                <a:sym typeface="Calibri"/>
              </a:rPr>
              <a:t>: 13 stik</a:t>
            </a:r>
            <a:endParaRPr sz="2000" b="0" i="0" u="none" strike="noStrike" cap="none">
              <a:solidFill>
                <a:srgbClr val="000000"/>
              </a:solidFill>
              <a:latin typeface="Calibri"/>
              <a:ea typeface="Calibri"/>
              <a:cs typeface="Calibri"/>
              <a:sym typeface="Calibri"/>
            </a:endParaRPr>
          </a:p>
        </p:txBody>
      </p:sp>
      <p:sp>
        <p:nvSpPr>
          <p:cNvPr id="393" name="Google Shape;393;p36"/>
          <p:cNvSpPr txBox="1"/>
          <p:nvPr/>
        </p:nvSpPr>
        <p:spPr>
          <a:xfrm>
            <a:off x="7936992" y="1426464"/>
            <a:ext cx="1324402"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Bonus</a:t>
            </a:r>
            <a:endParaRPr/>
          </a:p>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kategorier</a:t>
            </a:r>
            <a:endParaRPr sz="2000" b="0" i="0" u="none" strike="noStrike" cap="none">
              <a:solidFill>
                <a:srgbClr val="000000"/>
              </a:solidFill>
              <a:latin typeface="Arial"/>
              <a:ea typeface="Arial"/>
              <a:cs typeface="Arial"/>
              <a:sym typeface="Arial"/>
            </a:endParaRPr>
          </a:p>
        </p:txBody>
      </p:sp>
      <p:pic>
        <p:nvPicPr>
          <p:cNvPr id="394" name="Google Shape;394;p36"/>
          <p:cNvPicPr preferRelativeResize="0"/>
          <p:nvPr/>
        </p:nvPicPr>
        <p:blipFill rotWithShape="1">
          <a:blip r:embed="rId3">
            <a:alphaModFix/>
          </a:blip>
          <a:srcRect/>
          <a:stretch/>
        </p:blipFill>
        <p:spPr>
          <a:xfrm>
            <a:off x="694944" y="1480939"/>
            <a:ext cx="6937254" cy="30627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37"/>
          <p:cNvSpPr txBox="1"/>
          <p:nvPr/>
        </p:nvSpPr>
        <p:spPr>
          <a:xfrm>
            <a:off x="839788" y="464904"/>
            <a:ext cx="10515600" cy="9128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a:solidFill>
                  <a:schemeClr val="dk1"/>
                </a:solidFill>
                <a:latin typeface="Calibri"/>
                <a:ea typeface="Calibri"/>
                <a:cs typeface="Calibri"/>
                <a:sym typeface="Calibri"/>
              </a:rPr>
              <a:t>Total antal HP bestemmer kontraktniveauet</a:t>
            </a:r>
            <a:endParaRPr sz="1400" b="0" i="0" u="none" strike="noStrike" cap="none">
              <a:solidFill>
                <a:srgbClr val="000000"/>
              </a:solidFill>
              <a:latin typeface="Arial"/>
              <a:ea typeface="Arial"/>
              <a:cs typeface="Arial"/>
              <a:sym typeface="Arial"/>
            </a:endParaRPr>
          </a:p>
        </p:txBody>
      </p:sp>
      <p:sp>
        <p:nvSpPr>
          <p:cNvPr id="400" name="Google Shape;400;p37"/>
          <p:cNvSpPr txBox="1"/>
          <p:nvPr/>
        </p:nvSpPr>
        <p:spPr>
          <a:xfrm>
            <a:off x="1044746" y="5721332"/>
            <a:ext cx="9155737"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1" i="0" u="sng" strike="noStrike" cap="none">
                <a:solidFill>
                  <a:schemeClr val="dk1"/>
                </a:solidFill>
                <a:latin typeface="Arial"/>
                <a:ea typeface="Arial"/>
                <a:cs typeface="Arial"/>
                <a:sym typeface="Arial"/>
              </a:rPr>
              <a:t>Meldingerne</a:t>
            </a:r>
            <a:r>
              <a:rPr lang="da-DK" sz="2000" b="0" i="0" u="none" strike="noStrike" cap="none">
                <a:solidFill>
                  <a:schemeClr val="dk1"/>
                </a:solidFill>
                <a:latin typeface="Arial"/>
                <a:ea typeface="Arial"/>
                <a:cs typeface="Arial"/>
                <a:sym typeface="Arial"/>
              </a:rPr>
              <a:t> bruges til at finde fit (=trumf-farve) </a:t>
            </a:r>
            <a:r>
              <a:rPr lang="da-DK" sz="2000" b="0" i="0" u="sng" strike="noStrike" cap="none">
                <a:solidFill>
                  <a:schemeClr val="dk1"/>
                </a:solidFill>
                <a:latin typeface="Arial"/>
                <a:ea typeface="Arial"/>
                <a:cs typeface="Arial"/>
                <a:sym typeface="Arial"/>
              </a:rPr>
              <a:t>OG meldingsniveau</a:t>
            </a:r>
            <a:endParaRPr/>
          </a:p>
          <a:p>
            <a:pPr marL="0" marR="0" lvl="0" indent="0" algn="l" rtl="0">
              <a:lnSpc>
                <a:spcPct val="100000"/>
              </a:lnSpc>
              <a:spcBef>
                <a:spcPts val="0"/>
              </a:spcBef>
              <a:spcAft>
                <a:spcPts val="0"/>
              </a:spcAft>
              <a:buNone/>
            </a:pP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da-DK" sz="2000" b="0" i="0" u="none" strike="noStrike" cap="none">
                <a:solidFill>
                  <a:schemeClr val="dk1"/>
                </a:solidFill>
                <a:latin typeface="Arial"/>
                <a:ea typeface="Arial"/>
                <a:cs typeface="Arial"/>
                <a:sym typeface="Arial"/>
              </a:rPr>
              <a:t>*) Major kontrakt kræver ≥ 26 HP; Minor kontrakt kræver ≥ 29 HP</a:t>
            </a:r>
            <a:endParaRPr/>
          </a:p>
        </p:txBody>
      </p:sp>
      <p:sp>
        <p:nvSpPr>
          <p:cNvPr id="401" name="Google Shape;401;p37"/>
          <p:cNvSpPr txBox="1"/>
          <p:nvPr/>
        </p:nvSpPr>
        <p:spPr>
          <a:xfrm>
            <a:off x="8170988" y="3259012"/>
            <a:ext cx="1483200" cy="400110"/>
          </a:xfrm>
          <a:prstGeom prst="rect">
            <a:avLst/>
          </a:prstGeom>
          <a:solidFill>
            <a:srgbClr val="7F7F7F"/>
          </a:solidFill>
          <a:ln w="9525"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Storeslem</a:t>
            </a:r>
            <a:endParaRPr sz="2000" b="0" i="0" u="none" strike="noStrike" cap="none">
              <a:solidFill>
                <a:srgbClr val="000000"/>
              </a:solidFill>
              <a:latin typeface="Arial"/>
              <a:ea typeface="Arial"/>
              <a:cs typeface="Arial"/>
              <a:sym typeface="Arial"/>
            </a:endParaRPr>
          </a:p>
        </p:txBody>
      </p:sp>
      <p:sp>
        <p:nvSpPr>
          <p:cNvPr id="402" name="Google Shape;402;p37"/>
          <p:cNvSpPr txBox="1"/>
          <p:nvPr/>
        </p:nvSpPr>
        <p:spPr>
          <a:xfrm>
            <a:off x="8170989" y="3809994"/>
            <a:ext cx="1483200" cy="400110"/>
          </a:xfrm>
          <a:prstGeom prst="rect">
            <a:avLst/>
          </a:prstGeom>
          <a:solidFill>
            <a:srgbClr val="A5A5A5"/>
          </a:solidFill>
          <a:ln w="9525"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Lilleslem</a:t>
            </a:r>
            <a:endParaRPr sz="2000" b="0" i="0" u="none" strike="noStrike" cap="none">
              <a:solidFill>
                <a:srgbClr val="000000"/>
              </a:solidFill>
              <a:latin typeface="Arial"/>
              <a:ea typeface="Arial"/>
              <a:cs typeface="Arial"/>
              <a:sym typeface="Arial"/>
            </a:endParaRPr>
          </a:p>
        </p:txBody>
      </p:sp>
      <p:sp>
        <p:nvSpPr>
          <p:cNvPr id="403" name="Google Shape;403;p37"/>
          <p:cNvSpPr txBox="1"/>
          <p:nvPr/>
        </p:nvSpPr>
        <p:spPr>
          <a:xfrm>
            <a:off x="8206158" y="4360976"/>
            <a:ext cx="1483200" cy="400110"/>
          </a:xfrm>
          <a:prstGeom prst="rect">
            <a:avLst/>
          </a:prstGeom>
          <a:solidFill>
            <a:srgbClr val="E8E8E8"/>
          </a:solidFill>
          <a:ln w="9525"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Udgang</a:t>
            </a:r>
            <a:endParaRPr sz="2000" b="0" i="0" u="none" strike="noStrike" cap="none">
              <a:solidFill>
                <a:srgbClr val="000000"/>
              </a:solidFill>
              <a:latin typeface="Arial"/>
              <a:ea typeface="Arial"/>
              <a:cs typeface="Arial"/>
              <a:sym typeface="Arial"/>
            </a:endParaRPr>
          </a:p>
        </p:txBody>
      </p:sp>
      <p:sp>
        <p:nvSpPr>
          <p:cNvPr id="404" name="Google Shape;404;p37"/>
          <p:cNvSpPr txBox="1"/>
          <p:nvPr/>
        </p:nvSpPr>
        <p:spPr>
          <a:xfrm>
            <a:off x="8194437" y="4911958"/>
            <a:ext cx="1481496" cy="40011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Delkontrakt</a:t>
            </a:r>
            <a:endParaRPr sz="2000" b="0" i="0" u="none" strike="noStrike" cap="none">
              <a:solidFill>
                <a:srgbClr val="000000"/>
              </a:solidFill>
              <a:latin typeface="Arial"/>
              <a:ea typeface="Arial"/>
              <a:cs typeface="Arial"/>
              <a:sym typeface="Arial"/>
            </a:endParaRPr>
          </a:p>
        </p:txBody>
      </p:sp>
      <p:sp>
        <p:nvSpPr>
          <p:cNvPr id="405" name="Google Shape;405;p37"/>
          <p:cNvSpPr txBox="1"/>
          <p:nvPr/>
        </p:nvSpPr>
        <p:spPr>
          <a:xfrm>
            <a:off x="9917730" y="2732998"/>
            <a:ext cx="181011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chemeClr val="dk1"/>
                </a:solidFill>
                <a:latin typeface="Arial"/>
                <a:ea typeface="Arial"/>
                <a:cs typeface="Arial"/>
                <a:sym typeface="Arial"/>
              </a:rPr>
              <a:t>Total antal HP</a:t>
            </a:r>
            <a:endParaRPr sz="2000" b="0" i="0" u="none" strike="noStrike" cap="none">
              <a:solidFill>
                <a:schemeClr val="dk1"/>
              </a:solidFill>
              <a:latin typeface="Arial"/>
              <a:ea typeface="Arial"/>
              <a:cs typeface="Arial"/>
              <a:sym typeface="Arial"/>
            </a:endParaRPr>
          </a:p>
        </p:txBody>
      </p:sp>
      <p:sp>
        <p:nvSpPr>
          <p:cNvPr id="406" name="Google Shape;406;p37"/>
          <p:cNvSpPr txBox="1"/>
          <p:nvPr/>
        </p:nvSpPr>
        <p:spPr>
          <a:xfrm>
            <a:off x="10025933" y="3272257"/>
            <a:ext cx="118013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chemeClr val="dk1"/>
                </a:solidFill>
                <a:latin typeface="Arial"/>
                <a:ea typeface="Arial"/>
                <a:cs typeface="Arial"/>
                <a:sym typeface="Arial"/>
              </a:rPr>
              <a:t>≥  37 HP</a:t>
            </a:r>
            <a:endParaRPr sz="2000" b="0" i="0" u="none" strike="noStrike" cap="none">
              <a:solidFill>
                <a:schemeClr val="dk1"/>
              </a:solidFill>
              <a:latin typeface="Arial"/>
              <a:ea typeface="Arial"/>
              <a:cs typeface="Arial"/>
              <a:sym typeface="Arial"/>
            </a:endParaRPr>
          </a:p>
        </p:txBody>
      </p:sp>
      <p:sp>
        <p:nvSpPr>
          <p:cNvPr id="407" name="Google Shape;407;p37"/>
          <p:cNvSpPr txBox="1"/>
          <p:nvPr/>
        </p:nvSpPr>
        <p:spPr>
          <a:xfrm>
            <a:off x="10061199" y="3823239"/>
            <a:ext cx="1109599"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chemeClr val="dk1"/>
                </a:solidFill>
                <a:latin typeface="Arial"/>
                <a:ea typeface="Arial"/>
                <a:cs typeface="Arial"/>
                <a:sym typeface="Arial"/>
              </a:rPr>
              <a:t>≥ 33 HP</a:t>
            </a:r>
            <a:endParaRPr sz="2000" b="0" i="0" u="none" strike="noStrike" cap="none">
              <a:solidFill>
                <a:schemeClr val="dk1"/>
              </a:solidFill>
              <a:latin typeface="Arial"/>
              <a:ea typeface="Arial"/>
              <a:cs typeface="Arial"/>
              <a:sym typeface="Arial"/>
            </a:endParaRPr>
          </a:p>
        </p:txBody>
      </p:sp>
      <p:sp>
        <p:nvSpPr>
          <p:cNvPr id="408" name="Google Shape;408;p37"/>
          <p:cNvSpPr txBox="1"/>
          <p:nvPr/>
        </p:nvSpPr>
        <p:spPr>
          <a:xfrm>
            <a:off x="10061199" y="4374221"/>
            <a:ext cx="1234633"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chemeClr val="dk1"/>
                </a:solidFill>
                <a:latin typeface="Arial"/>
                <a:ea typeface="Arial"/>
                <a:cs typeface="Arial"/>
                <a:sym typeface="Arial"/>
              </a:rPr>
              <a:t>≥ 26 HP</a:t>
            </a:r>
            <a:r>
              <a:rPr lang="da-DK" sz="2000" b="0" i="0" u="none" strike="noStrike" cap="none" baseline="30000">
                <a:solidFill>
                  <a:schemeClr val="dk1"/>
                </a:solidFill>
                <a:latin typeface="Arial"/>
                <a:ea typeface="Arial"/>
                <a:cs typeface="Arial"/>
                <a:sym typeface="Arial"/>
              </a:rPr>
              <a:t>*)</a:t>
            </a:r>
            <a:endParaRPr sz="2000" b="0" i="0" u="none" strike="noStrike" cap="none" baseline="30000">
              <a:solidFill>
                <a:schemeClr val="dk1"/>
              </a:solidFill>
              <a:latin typeface="Arial"/>
              <a:ea typeface="Arial"/>
              <a:cs typeface="Arial"/>
              <a:sym typeface="Arial"/>
            </a:endParaRPr>
          </a:p>
        </p:txBody>
      </p:sp>
      <p:sp>
        <p:nvSpPr>
          <p:cNvPr id="409" name="Google Shape;409;p37"/>
          <p:cNvSpPr txBox="1"/>
          <p:nvPr/>
        </p:nvSpPr>
        <p:spPr>
          <a:xfrm>
            <a:off x="10057191" y="4925203"/>
            <a:ext cx="1117614"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chemeClr val="dk1"/>
                </a:solidFill>
                <a:latin typeface="Arial"/>
                <a:ea typeface="Arial"/>
                <a:cs typeface="Arial"/>
                <a:sym typeface="Arial"/>
              </a:rPr>
              <a:t>&lt; 26 HP</a:t>
            </a:r>
            <a:endParaRPr sz="2000" b="0" i="0" u="none" strike="noStrike" cap="none">
              <a:solidFill>
                <a:schemeClr val="dk1"/>
              </a:solidFill>
              <a:latin typeface="Arial"/>
              <a:ea typeface="Arial"/>
              <a:cs typeface="Arial"/>
              <a:sym typeface="Arial"/>
            </a:endParaRPr>
          </a:p>
        </p:txBody>
      </p:sp>
      <p:sp>
        <p:nvSpPr>
          <p:cNvPr id="410" name="Google Shape;410;p37"/>
          <p:cNvSpPr/>
          <p:nvPr/>
        </p:nvSpPr>
        <p:spPr>
          <a:xfrm>
            <a:off x="8147301" y="1155421"/>
            <a:ext cx="3048000" cy="1343123"/>
          </a:xfrm>
          <a:prstGeom prst="wedgeRoundRectCallout">
            <a:avLst>
              <a:gd name="adj1" fmla="val 18342"/>
              <a:gd name="adj2" fmla="val 60585"/>
              <a:gd name="adj3" fmla="val 16667"/>
            </a:avLst>
          </a:prstGeom>
          <a:solidFill>
            <a:srgbClr val="FFEEB7"/>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Jo flere </a:t>
            </a:r>
            <a:r>
              <a:rPr lang="da-DK" sz="2000" b="1" i="0" u="none" strike="noStrike" cap="none">
                <a:solidFill>
                  <a:schemeClr val="dk1"/>
                </a:solidFill>
                <a:latin typeface="Calibri"/>
                <a:ea typeface="Calibri"/>
                <a:cs typeface="Calibri"/>
                <a:sym typeface="Calibri"/>
              </a:rPr>
              <a:t>HP </a:t>
            </a:r>
            <a:r>
              <a:rPr lang="da-DK" sz="2000" b="0" i="0" u="none" strike="noStrike" cap="none">
                <a:solidFill>
                  <a:schemeClr val="dk1"/>
                </a:solidFill>
                <a:latin typeface="Calibri"/>
                <a:ea typeface="Calibri"/>
                <a:cs typeface="Calibri"/>
                <a:sym typeface="Calibri"/>
              </a:rPr>
              <a:t>makkerparret har </a:t>
            </a:r>
            <a:r>
              <a:rPr lang="da-DK" sz="2000" b="1" i="0" u="none" strike="noStrike" cap="none">
                <a:solidFill>
                  <a:schemeClr val="dk1"/>
                </a:solidFill>
                <a:latin typeface="Calibri"/>
                <a:ea typeface="Calibri"/>
                <a:cs typeface="Calibri"/>
                <a:sym typeface="Calibri"/>
              </a:rPr>
              <a:t>tilsammen </a:t>
            </a:r>
            <a:r>
              <a:rPr lang="da-DK" sz="2000" b="0" i="0" u="none" strike="noStrike" cap="none">
                <a:solidFill>
                  <a:schemeClr val="dk1"/>
                </a:solidFill>
                <a:latin typeface="Calibri"/>
                <a:ea typeface="Calibri"/>
                <a:cs typeface="Calibri"/>
                <a:sym typeface="Calibri"/>
              </a:rPr>
              <a:t>– jo højere kan der meldes – og jo mere bonus kan man få.</a:t>
            </a:r>
            <a:endParaRPr/>
          </a:p>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11" name="Google Shape;411;p37"/>
          <p:cNvPicPr preferRelativeResize="0"/>
          <p:nvPr/>
        </p:nvPicPr>
        <p:blipFill rotWithShape="1">
          <a:blip r:embed="rId3">
            <a:alphaModFix/>
          </a:blip>
          <a:srcRect/>
          <a:stretch/>
        </p:blipFill>
        <p:spPr>
          <a:xfrm>
            <a:off x="754444" y="2403542"/>
            <a:ext cx="7302780" cy="32241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12"/>
          <p:cNvSpPr/>
          <p:nvPr/>
        </p:nvSpPr>
        <p:spPr>
          <a:xfrm>
            <a:off x="1019175" y="276225"/>
            <a:ext cx="10086975" cy="627024"/>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4000"/>
              <a:buFont typeface="Arial"/>
              <a:buNone/>
            </a:pPr>
            <a:r>
              <a:rPr lang="da-DK" sz="4800" b="1" i="0" u="none" strike="noStrike" cap="none">
                <a:solidFill>
                  <a:schemeClr val="dk1"/>
                </a:solidFill>
                <a:latin typeface="Calibri"/>
                <a:ea typeface="Calibri"/>
                <a:cs typeface="Calibri"/>
                <a:sym typeface="Calibri"/>
              </a:rPr>
              <a:t>Balancekunst i bridge</a:t>
            </a:r>
            <a:endParaRPr sz="1800" b="0" i="0" u="none" strike="noStrike" cap="none">
              <a:solidFill>
                <a:srgbClr val="000000"/>
              </a:solidFill>
              <a:latin typeface="Arial"/>
              <a:ea typeface="Arial"/>
              <a:cs typeface="Arial"/>
              <a:sym typeface="Arial"/>
            </a:endParaRPr>
          </a:p>
        </p:txBody>
      </p:sp>
      <p:pic>
        <p:nvPicPr>
          <p:cNvPr id="417" name="Google Shape;417;p12"/>
          <p:cNvPicPr preferRelativeResize="0"/>
          <p:nvPr/>
        </p:nvPicPr>
        <p:blipFill rotWithShape="1">
          <a:blip r:embed="rId3">
            <a:alphaModFix/>
          </a:blip>
          <a:srcRect/>
          <a:stretch/>
        </p:blipFill>
        <p:spPr>
          <a:xfrm>
            <a:off x="2850254" y="3038378"/>
            <a:ext cx="6400426" cy="3370379"/>
          </a:xfrm>
          <a:prstGeom prst="rect">
            <a:avLst/>
          </a:prstGeom>
          <a:noFill/>
          <a:ln>
            <a:noFill/>
          </a:ln>
        </p:spPr>
      </p:pic>
      <p:sp>
        <p:nvSpPr>
          <p:cNvPr id="418" name="Google Shape;418;p12"/>
          <p:cNvSpPr/>
          <p:nvPr/>
        </p:nvSpPr>
        <p:spPr>
          <a:xfrm>
            <a:off x="1412133" y="2122002"/>
            <a:ext cx="2864731" cy="197376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da-DK" sz="2000" b="0" i="0" u="none" strike="noStrike" cap="none">
                <a:solidFill>
                  <a:schemeClr val="dk1"/>
                </a:solidFill>
                <a:latin typeface="Calibri"/>
                <a:ea typeface="Calibri"/>
                <a:cs typeface="Calibri"/>
                <a:sym typeface="Calibri"/>
              </a:rPr>
              <a:t>Sørg for at melde så højt som kortene giver mulighed for, så du kan få højst mulig bonus.</a:t>
            </a:r>
            <a:endParaRPr sz="1200" b="0" i="0" u="none" strike="noStrike" cap="none">
              <a:solidFill>
                <a:srgbClr val="000000"/>
              </a:solidFill>
              <a:latin typeface="Arial"/>
              <a:ea typeface="Arial"/>
              <a:cs typeface="Arial"/>
              <a:sym typeface="Arial"/>
            </a:endParaRPr>
          </a:p>
        </p:txBody>
      </p:sp>
      <p:sp>
        <p:nvSpPr>
          <p:cNvPr id="419" name="Google Shape;419;p12"/>
          <p:cNvSpPr/>
          <p:nvPr/>
        </p:nvSpPr>
        <p:spPr>
          <a:xfrm>
            <a:off x="8481530" y="2288082"/>
            <a:ext cx="2640674" cy="197376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da-DK" sz="2000" b="0" i="0" u="none" strike="noStrike" cap="none">
                <a:solidFill>
                  <a:schemeClr val="dk1"/>
                </a:solidFill>
                <a:latin typeface="Calibri"/>
                <a:ea typeface="Calibri"/>
                <a:cs typeface="Calibri"/>
                <a:sym typeface="Calibri"/>
              </a:rPr>
              <a:t>Men meld ikke så højt, at du går bet!</a:t>
            </a:r>
            <a:endParaRPr sz="20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da-DK" sz="2000" b="0" i="0" u="none" strike="noStrike" cap="none">
                <a:solidFill>
                  <a:schemeClr val="dk1"/>
                </a:solidFill>
                <a:latin typeface="Calibri"/>
                <a:ea typeface="Calibri"/>
                <a:cs typeface="Calibri"/>
                <a:sym typeface="Calibri"/>
              </a:rPr>
              <a:t>Det koster minus point.</a:t>
            </a:r>
            <a:endParaRPr sz="2000" b="0" i="0" u="none" strike="noStrike" cap="none">
              <a:solidFill>
                <a:srgbClr val="000000"/>
              </a:solidFill>
              <a:latin typeface="Calibri"/>
              <a:ea typeface="Calibri"/>
              <a:cs typeface="Calibri"/>
              <a:sym typeface="Calibri"/>
            </a:endParaRPr>
          </a:p>
        </p:txBody>
      </p:sp>
      <p:sp>
        <p:nvSpPr>
          <p:cNvPr id="420" name="Google Shape;420;p12"/>
          <p:cNvSpPr txBox="1"/>
          <p:nvPr/>
        </p:nvSpPr>
        <p:spPr>
          <a:xfrm>
            <a:off x="1133856" y="1584960"/>
            <a:ext cx="3927678" cy="492443"/>
          </a:xfrm>
          <a:prstGeom prst="rect">
            <a:avLst/>
          </a:prstGeom>
          <a:solidFill>
            <a:srgbClr val="54813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da-DK" sz="2600" b="1" i="0" u="none" strike="noStrike" cap="none">
                <a:solidFill>
                  <a:schemeClr val="lt1"/>
                </a:solidFill>
                <a:latin typeface="Arial"/>
                <a:ea typeface="Arial"/>
                <a:cs typeface="Arial"/>
                <a:sym typeface="Arial"/>
              </a:rPr>
              <a:t>MELD HØJEST MULIGT</a:t>
            </a:r>
            <a:endParaRPr sz="2600" b="1" i="0" u="none" strike="noStrike" cap="none">
              <a:solidFill>
                <a:schemeClr val="lt1"/>
              </a:solidFill>
              <a:latin typeface="Arial"/>
              <a:ea typeface="Arial"/>
              <a:cs typeface="Arial"/>
              <a:sym typeface="Arial"/>
            </a:endParaRPr>
          </a:p>
        </p:txBody>
      </p:sp>
      <p:sp>
        <p:nvSpPr>
          <p:cNvPr id="421" name="Google Shape;421;p12"/>
          <p:cNvSpPr txBox="1"/>
          <p:nvPr/>
        </p:nvSpPr>
        <p:spPr>
          <a:xfrm>
            <a:off x="8528304" y="1981200"/>
            <a:ext cx="2371162" cy="492443"/>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da-DK" sz="2600" b="1" i="0" u="none" strike="noStrike" cap="none">
                <a:solidFill>
                  <a:schemeClr val="lt1"/>
                </a:solidFill>
                <a:latin typeface="Arial"/>
                <a:ea typeface="Arial"/>
                <a:cs typeface="Arial"/>
                <a:sym typeface="Arial"/>
              </a:rPr>
              <a:t>MEN PAS PÅ!</a:t>
            </a:r>
            <a:endParaRPr sz="2600" b="1" i="0" u="none" strike="noStrike" cap="non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38"/>
          <p:cNvSpPr txBox="1"/>
          <p:nvPr/>
        </p:nvSpPr>
        <p:spPr>
          <a:xfrm>
            <a:off x="839788" y="464904"/>
            <a:ext cx="10515600" cy="9128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dirty="0">
                <a:solidFill>
                  <a:schemeClr val="dk1"/>
                </a:solidFill>
                <a:latin typeface="Calibri"/>
                <a:ea typeface="Calibri"/>
                <a:cs typeface="Calibri"/>
                <a:sym typeface="Calibri"/>
              </a:rPr>
              <a:t>Nu skal vi spille kort - </a:t>
            </a:r>
            <a:r>
              <a:rPr lang="da-DK" sz="4400" b="1" dirty="0">
                <a:solidFill>
                  <a:schemeClr val="dk1"/>
                </a:solidFill>
                <a:latin typeface="Calibri"/>
                <a:ea typeface="Calibri"/>
                <a:cs typeface="Calibri"/>
                <a:sym typeface="Calibri"/>
              </a:rPr>
              <a:t>3 og 4</a:t>
            </a:r>
            <a:endParaRPr sz="1400" b="0" i="0" u="none" strike="noStrike" cap="none" dirty="0">
              <a:solidFill>
                <a:srgbClr val="000000"/>
              </a:solidFill>
              <a:latin typeface="Arial"/>
              <a:ea typeface="Arial"/>
              <a:cs typeface="Arial"/>
              <a:sym typeface="Arial"/>
            </a:endParaRPr>
          </a:p>
        </p:txBody>
      </p:sp>
      <p:sp>
        <p:nvSpPr>
          <p:cNvPr id="429" name="Google Shape;429;p38"/>
          <p:cNvSpPr/>
          <p:nvPr/>
        </p:nvSpPr>
        <p:spPr>
          <a:xfrm>
            <a:off x="699635" y="1562992"/>
            <a:ext cx="4353870" cy="4536368"/>
          </a:xfrm>
          <a:prstGeom prst="rect">
            <a:avLst/>
          </a:prstGeom>
          <a:solidFill>
            <a:schemeClr val="lt1"/>
          </a:solidFill>
          <a:ln>
            <a:noFill/>
          </a:ln>
        </p:spPr>
        <p:txBody>
          <a:bodyPr spcFirstLastPara="1" wrap="square" lIns="91425" tIns="45700" rIns="91425" bIns="45700" anchor="ctr" anchorCtr="0">
            <a:noAutofit/>
          </a:bodyPr>
          <a:lstStyle/>
          <a:p>
            <a:pPr marL="342900" marR="0" lvl="0"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I skal sidde 4 mand ved hvert bord</a:t>
            </a:r>
            <a:endParaRPr/>
          </a:p>
          <a:p>
            <a:pPr marL="342900" marR="0" lvl="0"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Efter spillet findes scoren på det relevante meldingskort</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Opsamling hvorfor tror I nogle får flere stik end andre?</a:t>
            </a:r>
            <a:endParaRPr sz="1400" b="0" i="0" u="none" strike="noStrike" cap="none">
              <a:solidFill>
                <a:srgbClr val="000000"/>
              </a:solidFill>
              <a:latin typeface="Arial"/>
              <a:ea typeface="Arial"/>
              <a:cs typeface="Arial"/>
              <a:sym typeface="Arial"/>
            </a:endParaRPr>
          </a:p>
          <a:p>
            <a:pPr marL="342900" marR="0" lvl="0" indent="-1905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3" name="Google Shape;346;p32">
            <a:extLst>
              <a:ext uri="{FF2B5EF4-FFF2-40B4-BE49-F238E27FC236}">
                <a16:creationId xmlns:a16="http://schemas.microsoft.com/office/drawing/2014/main" id="{80C9D921-ECCC-034C-CE52-42E289EB4A57}"/>
              </a:ext>
            </a:extLst>
          </p:cNvPr>
          <p:cNvPicPr preferRelativeResize="0"/>
          <p:nvPr/>
        </p:nvPicPr>
        <p:blipFill rotWithShape="1">
          <a:blip r:embed="rId3">
            <a:alphaModFix/>
          </a:blip>
          <a:srcRect/>
          <a:stretch/>
        </p:blipFill>
        <p:spPr>
          <a:xfrm>
            <a:off x="5977511" y="1919435"/>
            <a:ext cx="5625843" cy="36774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39"/>
          <p:cNvSpPr txBox="1"/>
          <p:nvPr/>
        </p:nvSpPr>
        <p:spPr>
          <a:xfrm>
            <a:off x="592670" y="371052"/>
            <a:ext cx="10515600" cy="9128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a:solidFill>
                  <a:schemeClr val="dk1"/>
                </a:solidFill>
                <a:latin typeface="Calibri"/>
                <a:ea typeface="Calibri"/>
                <a:cs typeface="Calibri"/>
                <a:sym typeface="Calibri"/>
              </a:rPr>
              <a:t>Håndens værdi kan øges, hvis….</a:t>
            </a:r>
            <a:endParaRPr sz="1400" b="0" i="0" u="none" strike="noStrike" cap="none">
              <a:solidFill>
                <a:srgbClr val="000000"/>
              </a:solidFill>
              <a:latin typeface="Arial"/>
              <a:ea typeface="Arial"/>
              <a:cs typeface="Arial"/>
              <a:sym typeface="Arial"/>
            </a:endParaRPr>
          </a:p>
        </p:txBody>
      </p:sp>
      <p:sp>
        <p:nvSpPr>
          <p:cNvPr id="436" name="Google Shape;436;p39"/>
          <p:cNvSpPr txBox="1"/>
          <p:nvPr/>
        </p:nvSpPr>
        <p:spPr>
          <a:xfrm flipH="1">
            <a:off x="618066" y="1210735"/>
            <a:ext cx="11201399" cy="156966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400"/>
              <a:buFont typeface="Arial"/>
              <a:buAutoNum type="arabicParenR"/>
            </a:pPr>
            <a:r>
              <a:rPr lang="da-DK" sz="2400" b="0" i="0" u="none" strike="noStrike" cap="none">
                <a:solidFill>
                  <a:srgbClr val="000000"/>
                </a:solidFill>
                <a:latin typeface="Calibri"/>
                <a:ea typeface="Calibri"/>
                <a:cs typeface="Calibri"/>
                <a:sym typeface="Calibri"/>
              </a:rPr>
              <a:t>Makkerparret har fundet en trumf-farve (= fit)</a:t>
            </a:r>
            <a:endParaRPr/>
          </a:p>
          <a:p>
            <a:pPr marL="457200" marR="0" lvl="0" indent="-457200" algn="l" rtl="0">
              <a:lnSpc>
                <a:spcPct val="100000"/>
              </a:lnSpc>
              <a:spcBef>
                <a:spcPts val="0"/>
              </a:spcBef>
              <a:spcAft>
                <a:spcPts val="0"/>
              </a:spcAft>
              <a:buClr>
                <a:srgbClr val="000000"/>
              </a:buClr>
              <a:buSzPts val="2400"/>
              <a:buFont typeface="Arial"/>
              <a:buAutoNum type="arabicParenR"/>
            </a:pPr>
            <a:r>
              <a:rPr lang="da-DK" sz="2400" b="0" i="0" u="none" strike="noStrike" cap="none">
                <a:solidFill>
                  <a:srgbClr val="000000"/>
                </a:solidFill>
                <a:latin typeface="Calibri"/>
                <a:ea typeface="Calibri"/>
                <a:cs typeface="Calibri"/>
                <a:sym typeface="Calibri"/>
              </a:rPr>
              <a:t>En af hænderne (eller begge) har en eller flere farver med få kort.</a:t>
            </a:r>
            <a:endParaRPr/>
          </a:p>
          <a:p>
            <a:pPr marL="0" marR="0" lvl="0" indent="0" algn="l" rtl="0">
              <a:lnSpc>
                <a:spcPct val="100000"/>
              </a:lnSpc>
              <a:spcBef>
                <a:spcPts val="0"/>
              </a:spcBef>
              <a:spcAft>
                <a:spcPts val="0"/>
              </a:spcAft>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da-DK" sz="2400" b="0" i="0" u="none" strike="noStrike" cap="none">
                <a:solidFill>
                  <a:srgbClr val="000000"/>
                </a:solidFill>
                <a:latin typeface="Calibri"/>
                <a:ea typeface="Calibri"/>
                <a:cs typeface="Calibri"/>
                <a:sym typeface="Calibri"/>
              </a:rPr>
              <a:t>Eksempler, hvor makkerparret har fundet fit i </a:t>
            </a:r>
            <a:r>
              <a:rPr lang="da-DK" sz="2400" b="0" i="0" u="none" strike="noStrike" cap="none">
                <a:solidFill>
                  <a:schemeClr val="dk1"/>
                </a:solidFill>
                <a:latin typeface="Calibri"/>
                <a:ea typeface="Calibri"/>
                <a:cs typeface="Calibri"/>
                <a:sym typeface="Calibri"/>
              </a:rPr>
              <a:t>♠ og en af hænderne har kun få </a:t>
            </a:r>
            <a:r>
              <a:rPr lang="da-DK" sz="2400" b="0" i="0" u="none" strike="noStrike" cap="none">
                <a:solidFill>
                  <a:srgbClr val="FF0000"/>
                </a:solidFill>
                <a:latin typeface="Calibri"/>
                <a:ea typeface="Calibri"/>
                <a:cs typeface="Calibri"/>
                <a:sym typeface="Calibri"/>
              </a:rPr>
              <a:t>♥</a:t>
            </a:r>
            <a:r>
              <a:rPr lang="da-DK" sz="2400" b="0" i="0" u="none" strike="noStrike" cap="none">
                <a:solidFill>
                  <a:schemeClr val="dk1"/>
                </a:solidFill>
                <a:latin typeface="Calibri"/>
                <a:ea typeface="Calibri"/>
                <a:cs typeface="Calibri"/>
                <a:sym typeface="Calibri"/>
              </a:rPr>
              <a:t>-kort</a:t>
            </a:r>
            <a:endParaRPr sz="2400" b="0" i="0" u="none" strike="noStrike" cap="none">
              <a:solidFill>
                <a:schemeClr val="dk1"/>
              </a:solidFill>
              <a:latin typeface="Calibri"/>
              <a:ea typeface="Calibri"/>
              <a:cs typeface="Calibri"/>
              <a:sym typeface="Calibri"/>
            </a:endParaRPr>
          </a:p>
        </p:txBody>
      </p:sp>
      <p:sp>
        <p:nvSpPr>
          <p:cNvPr id="437" name="Google Shape;437;p39"/>
          <p:cNvSpPr txBox="1"/>
          <p:nvPr/>
        </p:nvSpPr>
        <p:spPr>
          <a:xfrm>
            <a:off x="5690768" y="2937934"/>
            <a:ext cx="1869975" cy="1159931"/>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2400"/>
              <a:buFont typeface="Arial"/>
              <a:buNone/>
            </a:pPr>
            <a:r>
              <a:rPr lang="da-DK" sz="2400" b="0" i="0" u="none" strike="noStrike" cap="none">
                <a:solidFill>
                  <a:schemeClr val="dk1"/>
                </a:solidFill>
                <a:latin typeface="Calibri"/>
                <a:ea typeface="Calibri"/>
                <a:cs typeface="Calibri"/>
                <a:sym typeface="Calibri"/>
              </a:rPr>
              <a:t>♠ E K 3 2</a:t>
            </a:r>
            <a:br>
              <a:rPr lang="da-DK" sz="2400" b="0" i="0" u="none" strike="noStrike" cap="none">
                <a:solidFill>
                  <a:schemeClr val="dk1"/>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7 2 </a:t>
            </a:r>
            <a:endParaRPr sz="2400" b="0" i="0" u="none" strike="noStrike" cap="none">
              <a:solidFill>
                <a:schemeClr val="dk1"/>
              </a:solidFill>
              <a:latin typeface="Calibri"/>
              <a:ea typeface="Calibri"/>
              <a:cs typeface="Calibri"/>
              <a:sym typeface="Calibri"/>
            </a:endParaRPr>
          </a:p>
        </p:txBody>
      </p:sp>
      <p:sp>
        <p:nvSpPr>
          <p:cNvPr id="438" name="Google Shape;438;p39"/>
          <p:cNvSpPr txBox="1"/>
          <p:nvPr/>
        </p:nvSpPr>
        <p:spPr>
          <a:xfrm>
            <a:off x="7748175" y="2937934"/>
            <a:ext cx="1929240" cy="1126064"/>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2400"/>
              <a:buFont typeface="Arial"/>
              <a:buNone/>
            </a:pPr>
            <a:r>
              <a:rPr lang="da-DK" sz="2400" b="0" i="0" u="none" strike="noStrike" cap="none">
                <a:solidFill>
                  <a:schemeClr val="dk1"/>
                </a:solidFill>
                <a:latin typeface="Calibri"/>
                <a:ea typeface="Calibri"/>
                <a:cs typeface="Calibri"/>
                <a:sym typeface="Calibri"/>
              </a:rPr>
              <a:t>♠ E K 3 2</a:t>
            </a:r>
            <a:br>
              <a:rPr lang="da-DK" sz="2400" b="0" i="0" u="none" strike="noStrike" cap="none">
                <a:solidFill>
                  <a:schemeClr val="dk1"/>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7 </a:t>
            </a:r>
            <a:endParaRPr sz="2400" b="0" i="0" u="none" strike="noStrike" cap="none">
              <a:solidFill>
                <a:schemeClr val="dk1"/>
              </a:solidFill>
              <a:latin typeface="Calibri"/>
              <a:ea typeface="Calibri"/>
              <a:cs typeface="Calibri"/>
              <a:sym typeface="Calibri"/>
            </a:endParaRPr>
          </a:p>
        </p:txBody>
      </p:sp>
      <p:sp>
        <p:nvSpPr>
          <p:cNvPr id="439" name="Google Shape;439;p39"/>
          <p:cNvSpPr txBox="1"/>
          <p:nvPr/>
        </p:nvSpPr>
        <p:spPr>
          <a:xfrm>
            <a:off x="9551577" y="2937934"/>
            <a:ext cx="1929240" cy="1126064"/>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2400"/>
              <a:buFont typeface="Arial"/>
              <a:buNone/>
            </a:pPr>
            <a:r>
              <a:rPr lang="da-DK" sz="2400" b="0" i="0" u="none" strike="noStrike" cap="none">
                <a:solidFill>
                  <a:schemeClr val="dk1"/>
                </a:solidFill>
                <a:latin typeface="Calibri"/>
                <a:ea typeface="Calibri"/>
                <a:cs typeface="Calibri"/>
                <a:sym typeface="Calibri"/>
              </a:rPr>
              <a:t>♠ E K 3 2</a:t>
            </a:r>
            <a:br>
              <a:rPr lang="da-DK" sz="2400" b="0" i="0" u="none" strike="noStrike" cap="none">
                <a:solidFill>
                  <a:schemeClr val="dk1"/>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p:txBody>
      </p:sp>
      <p:sp>
        <p:nvSpPr>
          <p:cNvPr id="440" name="Google Shape;440;p39"/>
          <p:cNvSpPr txBox="1"/>
          <p:nvPr/>
        </p:nvSpPr>
        <p:spPr>
          <a:xfrm flipH="1">
            <a:off x="3420532" y="3962403"/>
            <a:ext cx="1960883" cy="4741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Antal kort i </a:t>
            </a:r>
            <a:r>
              <a:rPr lang="da-DK" sz="2400" b="0" i="0" u="none" strike="noStrike" cap="none">
                <a:solidFill>
                  <a:srgbClr val="FF0000"/>
                </a:solidFill>
                <a:latin typeface="Calibri"/>
                <a:ea typeface="Calibri"/>
                <a:cs typeface="Calibri"/>
                <a:sym typeface="Calibri"/>
              </a:rPr>
              <a:t>♥</a:t>
            </a:r>
            <a:r>
              <a:rPr lang="da-DK" sz="2400" b="0" i="0" u="none" strike="noStrike" cap="none">
                <a:solidFill>
                  <a:schemeClr val="dk1"/>
                </a:solidFill>
                <a:latin typeface="Calibri"/>
                <a:ea typeface="Calibri"/>
                <a:cs typeface="Calibri"/>
                <a:sym typeface="Calibri"/>
              </a:rPr>
              <a:t> </a:t>
            </a:r>
            <a:endParaRPr/>
          </a:p>
        </p:txBody>
      </p:sp>
      <p:sp>
        <p:nvSpPr>
          <p:cNvPr id="441" name="Google Shape;441;p39"/>
          <p:cNvSpPr txBox="1"/>
          <p:nvPr/>
        </p:nvSpPr>
        <p:spPr>
          <a:xfrm flipH="1">
            <a:off x="5565993" y="3962403"/>
            <a:ext cx="1698411"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2 </a:t>
            </a:r>
            <a:endParaRPr/>
          </a:p>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 doubleton </a:t>
            </a:r>
            <a:endParaRPr/>
          </a:p>
        </p:txBody>
      </p:sp>
      <p:sp>
        <p:nvSpPr>
          <p:cNvPr id="442" name="Google Shape;442;p39"/>
          <p:cNvSpPr txBox="1"/>
          <p:nvPr/>
        </p:nvSpPr>
        <p:spPr>
          <a:xfrm flipH="1">
            <a:off x="7496394" y="3962403"/>
            <a:ext cx="1698411"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 </a:t>
            </a:r>
            <a:endParaRPr/>
          </a:p>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 singleton</a:t>
            </a:r>
            <a:endParaRPr/>
          </a:p>
        </p:txBody>
      </p:sp>
      <p:sp>
        <p:nvSpPr>
          <p:cNvPr id="443" name="Google Shape;443;p39"/>
          <p:cNvSpPr txBox="1"/>
          <p:nvPr/>
        </p:nvSpPr>
        <p:spPr>
          <a:xfrm flipH="1">
            <a:off x="9409859" y="3962403"/>
            <a:ext cx="1698411"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0 </a:t>
            </a:r>
            <a:endParaRPr/>
          </a:p>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 renonce</a:t>
            </a:r>
            <a:endParaRPr/>
          </a:p>
        </p:txBody>
      </p:sp>
      <p:sp>
        <p:nvSpPr>
          <p:cNvPr id="444" name="Google Shape;444;p39"/>
          <p:cNvSpPr txBox="1"/>
          <p:nvPr/>
        </p:nvSpPr>
        <p:spPr>
          <a:xfrm flipH="1">
            <a:off x="3420532" y="5096606"/>
            <a:ext cx="2317645" cy="4741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Trumf Point</a:t>
            </a:r>
            <a:endParaRPr/>
          </a:p>
        </p:txBody>
      </p:sp>
      <p:grpSp>
        <p:nvGrpSpPr>
          <p:cNvPr id="445" name="Google Shape;445;p39"/>
          <p:cNvGrpSpPr/>
          <p:nvPr/>
        </p:nvGrpSpPr>
        <p:grpSpPr>
          <a:xfrm>
            <a:off x="630113" y="2930200"/>
            <a:ext cx="2604351" cy="3421832"/>
            <a:chOff x="667165" y="2821092"/>
            <a:chExt cx="2604351" cy="3847932"/>
          </a:xfrm>
        </p:grpSpPr>
        <p:sp>
          <p:nvSpPr>
            <p:cNvPr id="446" name="Google Shape;446;p39"/>
            <p:cNvSpPr/>
            <p:nvPr/>
          </p:nvSpPr>
          <p:spPr>
            <a:xfrm>
              <a:off x="667165" y="2821092"/>
              <a:ext cx="2604351" cy="3847932"/>
            </a:xfrm>
            <a:prstGeom prst="roundRect">
              <a:avLst>
                <a:gd name="adj" fmla="val 16667"/>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47" name="Google Shape;447;p39"/>
            <p:cNvSpPr txBox="1"/>
            <p:nvPr/>
          </p:nvSpPr>
          <p:spPr>
            <a:xfrm flipH="1">
              <a:off x="765388" y="3000794"/>
              <a:ext cx="2506128" cy="34675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800" b="0" i="0" u="none" strike="noStrike" cap="none" dirty="0">
                  <a:solidFill>
                    <a:srgbClr val="000000"/>
                  </a:solidFill>
                  <a:latin typeface="Calibri"/>
                  <a:ea typeface="Calibri"/>
                  <a:cs typeface="Calibri"/>
                  <a:sym typeface="Calibri"/>
                </a:rPr>
                <a:t>Ekstra point kaldes TP </a:t>
              </a:r>
              <a:br>
                <a:rPr lang="da-DK" sz="1800" b="0" i="0" u="none" strike="noStrike" cap="none" dirty="0">
                  <a:solidFill>
                    <a:srgbClr val="000000"/>
                  </a:solidFill>
                  <a:latin typeface="Calibri"/>
                  <a:ea typeface="Calibri"/>
                  <a:cs typeface="Calibri"/>
                  <a:sym typeface="Calibri"/>
                </a:rPr>
              </a:br>
              <a:r>
                <a:rPr lang="da-DK" sz="1800" b="0" i="0" u="none" strike="noStrike" cap="none" dirty="0">
                  <a:solidFill>
                    <a:srgbClr val="000000"/>
                  </a:solidFill>
                  <a:latin typeface="Calibri"/>
                  <a:ea typeface="Calibri"/>
                  <a:cs typeface="Calibri"/>
                  <a:sym typeface="Calibri"/>
                </a:rPr>
                <a:t>= Trumf Point</a:t>
              </a:r>
              <a:r>
                <a:rPr lang="da-DK" sz="1800" b="0" i="0" u="none" strike="noStrike" cap="none" baseline="30000" dirty="0">
                  <a:solidFill>
                    <a:srgbClr val="000000"/>
                  </a:solidFill>
                  <a:latin typeface="Calibri"/>
                  <a:ea typeface="Calibri"/>
                  <a:cs typeface="Calibri"/>
                  <a:sym typeface="Calibri"/>
                </a:rPr>
                <a:t>*)</a:t>
              </a:r>
              <a:endParaRPr dirty="0"/>
            </a:p>
            <a:p>
              <a:pPr marL="0" marR="0" lvl="0" indent="0" algn="l" rtl="0">
                <a:lnSpc>
                  <a:spcPct val="100000"/>
                </a:lnSpc>
                <a:spcBef>
                  <a:spcPts val="0"/>
                </a:spcBef>
                <a:spcAft>
                  <a:spcPts val="0"/>
                </a:spcAft>
                <a:buNone/>
              </a:pPr>
              <a:endParaRPr sz="1800" b="0" i="0" u="none" strike="noStrike" cap="none" baseline="3000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da-DK" sz="1800" b="0" i="0" u="none" strike="noStrike" cap="none" dirty="0">
                  <a:solidFill>
                    <a:srgbClr val="000000"/>
                  </a:solidFill>
                  <a:latin typeface="Calibri"/>
                  <a:ea typeface="Calibri"/>
                  <a:cs typeface="Calibri"/>
                  <a:sym typeface="Calibri"/>
                </a:rPr>
                <a:t>Håndens samlede værdi tælles som summen af </a:t>
              </a:r>
              <a:br>
                <a:rPr lang="da-DK" sz="1800" b="0" i="0" u="none" strike="noStrike" cap="none" dirty="0">
                  <a:solidFill>
                    <a:srgbClr val="000000"/>
                  </a:solidFill>
                  <a:latin typeface="Calibri"/>
                  <a:ea typeface="Calibri"/>
                  <a:cs typeface="Calibri"/>
                  <a:sym typeface="Calibri"/>
                </a:rPr>
              </a:br>
              <a:r>
                <a:rPr lang="da-DK" sz="1800" b="0" i="0" u="none" strike="noStrike" cap="none" dirty="0">
                  <a:solidFill>
                    <a:srgbClr val="000000"/>
                  </a:solidFill>
                  <a:latin typeface="Calibri"/>
                  <a:ea typeface="Calibri"/>
                  <a:cs typeface="Calibri"/>
                  <a:sym typeface="Calibri"/>
                </a:rPr>
                <a:t>HP og TP = HTP</a:t>
              </a:r>
              <a:endParaRPr dirty="0"/>
            </a:p>
            <a:p>
              <a:pPr marL="0" marR="0" lvl="0" indent="0" algn="l" rtl="0">
                <a:lnSpc>
                  <a:spcPct val="100000"/>
                </a:lnSpc>
                <a:spcBef>
                  <a:spcPts val="0"/>
                </a:spcBef>
                <a:spcAft>
                  <a:spcPts val="0"/>
                </a:spcAft>
                <a:buNone/>
              </a:pPr>
              <a:endParaRPr sz="1800" b="0" i="0" u="none" strike="noStrike" cap="none" baseline="3000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da-DK" sz="1800" b="0" i="0" u="none" strike="noStrike" cap="none" dirty="0">
                  <a:solidFill>
                    <a:srgbClr val="000000"/>
                  </a:solidFill>
                  <a:latin typeface="Calibri"/>
                  <a:ea typeface="Calibri"/>
                  <a:cs typeface="Calibri"/>
                  <a:sym typeface="Calibri"/>
                </a:rPr>
                <a:t>Håndens værdi øges fordi de tomme pladser giver potentiale for </a:t>
              </a:r>
              <a:r>
                <a:rPr lang="da-DK" sz="1800" b="0" i="0" u="none" strike="noStrike" cap="none" dirty="0" err="1">
                  <a:solidFill>
                    <a:srgbClr val="000000"/>
                  </a:solidFill>
                  <a:latin typeface="Calibri"/>
                  <a:ea typeface="Calibri"/>
                  <a:cs typeface="Calibri"/>
                  <a:sym typeface="Calibri"/>
                </a:rPr>
                <a:t>trumfninger</a:t>
              </a:r>
              <a:r>
                <a:rPr lang="da-DK" sz="1800" b="0" i="0" u="none" strike="noStrike" cap="none" dirty="0">
                  <a:solidFill>
                    <a:srgbClr val="000000"/>
                  </a:solidFill>
                  <a:latin typeface="Calibri"/>
                  <a:ea typeface="Calibri"/>
                  <a:cs typeface="Calibri"/>
                  <a:sym typeface="Calibri"/>
                </a:rPr>
                <a:t>. </a:t>
              </a:r>
              <a:endParaRPr dirty="0"/>
            </a:p>
            <a:p>
              <a:pPr marL="0" marR="0" lvl="0" indent="0" algn="l" rtl="0">
                <a:lnSpc>
                  <a:spcPct val="100000"/>
                </a:lnSpc>
                <a:spcBef>
                  <a:spcPts val="0"/>
                </a:spcBef>
                <a:spcAft>
                  <a:spcPts val="0"/>
                </a:spcAft>
                <a:buNone/>
              </a:pPr>
              <a:endParaRPr sz="1800" b="0" i="0" u="none" strike="noStrike" cap="none" baseline="3000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800" b="0" i="0" u="none" strike="noStrike" cap="none" baseline="3000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baseline="30000" dirty="0">
                <a:solidFill>
                  <a:srgbClr val="000000"/>
                </a:solidFill>
                <a:latin typeface="Arial"/>
                <a:ea typeface="Arial"/>
                <a:cs typeface="Arial"/>
                <a:sym typeface="Arial"/>
              </a:endParaRPr>
            </a:p>
          </p:txBody>
        </p:sp>
      </p:grpSp>
      <p:sp>
        <p:nvSpPr>
          <p:cNvPr id="448" name="Google Shape;448;p39"/>
          <p:cNvSpPr txBox="1"/>
          <p:nvPr/>
        </p:nvSpPr>
        <p:spPr>
          <a:xfrm flipH="1">
            <a:off x="3420532" y="5536863"/>
            <a:ext cx="2317645" cy="4741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HP + TP</a:t>
            </a:r>
            <a:endParaRPr/>
          </a:p>
        </p:txBody>
      </p:sp>
      <p:sp>
        <p:nvSpPr>
          <p:cNvPr id="449" name="Google Shape;449;p39"/>
          <p:cNvSpPr txBox="1"/>
          <p:nvPr/>
        </p:nvSpPr>
        <p:spPr>
          <a:xfrm flipH="1">
            <a:off x="5549060" y="5096606"/>
            <a:ext cx="169841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 TP </a:t>
            </a:r>
            <a:endParaRPr/>
          </a:p>
        </p:txBody>
      </p:sp>
      <p:sp>
        <p:nvSpPr>
          <p:cNvPr id="450" name="Google Shape;450;p39"/>
          <p:cNvSpPr txBox="1"/>
          <p:nvPr/>
        </p:nvSpPr>
        <p:spPr>
          <a:xfrm flipH="1">
            <a:off x="5540592" y="5536863"/>
            <a:ext cx="169841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8 HTP </a:t>
            </a:r>
            <a:endParaRPr/>
          </a:p>
        </p:txBody>
      </p:sp>
      <p:sp>
        <p:nvSpPr>
          <p:cNvPr id="451" name="Google Shape;451;p39"/>
          <p:cNvSpPr txBox="1"/>
          <p:nvPr/>
        </p:nvSpPr>
        <p:spPr>
          <a:xfrm flipH="1">
            <a:off x="7547201" y="5096606"/>
            <a:ext cx="169841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2 TP </a:t>
            </a:r>
            <a:endParaRPr/>
          </a:p>
        </p:txBody>
      </p:sp>
      <p:sp>
        <p:nvSpPr>
          <p:cNvPr id="452" name="Google Shape;452;p39"/>
          <p:cNvSpPr txBox="1"/>
          <p:nvPr/>
        </p:nvSpPr>
        <p:spPr>
          <a:xfrm flipH="1">
            <a:off x="7538733" y="5536863"/>
            <a:ext cx="169841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9 HTP </a:t>
            </a:r>
            <a:endParaRPr/>
          </a:p>
        </p:txBody>
      </p:sp>
      <p:sp>
        <p:nvSpPr>
          <p:cNvPr id="453" name="Google Shape;453;p39"/>
          <p:cNvSpPr txBox="1"/>
          <p:nvPr/>
        </p:nvSpPr>
        <p:spPr>
          <a:xfrm flipH="1">
            <a:off x="9477604" y="5096606"/>
            <a:ext cx="169841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3 TP </a:t>
            </a:r>
            <a:endParaRPr/>
          </a:p>
        </p:txBody>
      </p:sp>
      <p:sp>
        <p:nvSpPr>
          <p:cNvPr id="454" name="Google Shape;454;p39"/>
          <p:cNvSpPr txBox="1"/>
          <p:nvPr/>
        </p:nvSpPr>
        <p:spPr>
          <a:xfrm flipH="1">
            <a:off x="9469136" y="5536863"/>
            <a:ext cx="169841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10 HTP </a:t>
            </a:r>
            <a:endParaRPr/>
          </a:p>
        </p:txBody>
      </p:sp>
      <p:grpSp>
        <p:nvGrpSpPr>
          <p:cNvPr id="455" name="Google Shape;455;p39"/>
          <p:cNvGrpSpPr/>
          <p:nvPr/>
        </p:nvGrpSpPr>
        <p:grpSpPr>
          <a:xfrm>
            <a:off x="6425184" y="3339025"/>
            <a:ext cx="338554" cy="461665"/>
            <a:chOff x="6632448" y="3351217"/>
            <a:chExt cx="338554" cy="461665"/>
          </a:xfrm>
        </p:grpSpPr>
        <p:sp>
          <p:nvSpPr>
            <p:cNvPr id="456" name="Google Shape;456;p39"/>
            <p:cNvSpPr txBox="1"/>
            <p:nvPr/>
          </p:nvSpPr>
          <p:spPr>
            <a:xfrm>
              <a:off x="6632448" y="3351217"/>
              <a:ext cx="33855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FF0000"/>
                  </a:solidFill>
                  <a:latin typeface="Arial"/>
                  <a:ea typeface="Arial"/>
                  <a:cs typeface="Arial"/>
                  <a:sym typeface="Arial"/>
                </a:rPr>
                <a:t>x</a:t>
              </a:r>
              <a:endParaRPr sz="2400" b="0" i="0" u="none" strike="noStrike" cap="none">
                <a:solidFill>
                  <a:srgbClr val="FF0000"/>
                </a:solidFill>
                <a:latin typeface="Arial"/>
                <a:ea typeface="Arial"/>
                <a:cs typeface="Arial"/>
                <a:sym typeface="Arial"/>
              </a:endParaRPr>
            </a:p>
          </p:txBody>
        </p:sp>
        <p:sp>
          <p:nvSpPr>
            <p:cNvPr id="457" name="Google Shape;457;p39"/>
            <p:cNvSpPr/>
            <p:nvPr/>
          </p:nvSpPr>
          <p:spPr>
            <a:xfrm>
              <a:off x="6692546" y="3431244"/>
              <a:ext cx="226597" cy="323892"/>
            </a:xfrm>
            <a:prstGeom prst="rect">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458" name="Google Shape;458;p39"/>
          <p:cNvGrpSpPr/>
          <p:nvPr/>
        </p:nvGrpSpPr>
        <p:grpSpPr>
          <a:xfrm>
            <a:off x="8272272" y="3339025"/>
            <a:ext cx="551914" cy="461665"/>
            <a:chOff x="8272272" y="3375601"/>
            <a:chExt cx="551914" cy="461665"/>
          </a:xfrm>
        </p:grpSpPr>
        <p:grpSp>
          <p:nvGrpSpPr>
            <p:cNvPr id="459" name="Google Shape;459;p39"/>
            <p:cNvGrpSpPr/>
            <p:nvPr/>
          </p:nvGrpSpPr>
          <p:grpSpPr>
            <a:xfrm>
              <a:off x="8272272" y="3375601"/>
              <a:ext cx="338554" cy="461665"/>
              <a:chOff x="6632448" y="3351217"/>
              <a:chExt cx="338554" cy="461665"/>
            </a:xfrm>
          </p:grpSpPr>
          <p:sp>
            <p:nvSpPr>
              <p:cNvPr id="460" name="Google Shape;460;p39"/>
              <p:cNvSpPr txBox="1"/>
              <p:nvPr/>
            </p:nvSpPr>
            <p:spPr>
              <a:xfrm>
                <a:off x="6632448" y="3351217"/>
                <a:ext cx="33855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FF0000"/>
                    </a:solidFill>
                    <a:latin typeface="Arial"/>
                    <a:ea typeface="Arial"/>
                    <a:cs typeface="Arial"/>
                    <a:sym typeface="Arial"/>
                  </a:rPr>
                  <a:t>x</a:t>
                </a:r>
                <a:endParaRPr sz="2400" b="0" i="0" u="none" strike="noStrike" cap="none">
                  <a:solidFill>
                    <a:srgbClr val="FF0000"/>
                  </a:solidFill>
                  <a:latin typeface="Arial"/>
                  <a:ea typeface="Arial"/>
                  <a:cs typeface="Arial"/>
                  <a:sym typeface="Arial"/>
                </a:endParaRPr>
              </a:p>
            </p:txBody>
          </p:sp>
          <p:sp>
            <p:nvSpPr>
              <p:cNvPr id="461" name="Google Shape;461;p39"/>
              <p:cNvSpPr/>
              <p:nvPr/>
            </p:nvSpPr>
            <p:spPr>
              <a:xfrm>
                <a:off x="6692546" y="3431244"/>
                <a:ext cx="226597" cy="323892"/>
              </a:xfrm>
              <a:prstGeom prst="rect">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462" name="Google Shape;462;p39"/>
            <p:cNvGrpSpPr/>
            <p:nvPr/>
          </p:nvGrpSpPr>
          <p:grpSpPr>
            <a:xfrm>
              <a:off x="8485632" y="3375601"/>
              <a:ext cx="338554" cy="461665"/>
              <a:chOff x="6632448" y="3351217"/>
              <a:chExt cx="338554" cy="461665"/>
            </a:xfrm>
          </p:grpSpPr>
          <p:sp>
            <p:nvSpPr>
              <p:cNvPr id="463" name="Google Shape;463;p39"/>
              <p:cNvSpPr txBox="1"/>
              <p:nvPr/>
            </p:nvSpPr>
            <p:spPr>
              <a:xfrm>
                <a:off x="6632448" y="3351217"/>
                <a:ext cx="33855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FF0000"/>
                    </a:solidFill>
                    <a:latin typeface="Arial"/>
                    <a:ea typeface="Arial"/>
                    <a:cs typeface="Arial"/>
                    <a:sym typeface="Arial"/>
                  </a:rPr>
                  <a:t>x</a:t>
                </a:r>
                <a:endParaRPr sz="2400" b="0" i="0" u="none" strike="noStrike" cap="none">
                  <a:solidFill>
                    <a:srgbClr val="FF0000"/>
                  </a:solidFill>
                  <a:latin typeface="Arial"/>
                  <a:ea typeface="Arial"/>
                  <a:cs typeface="Arial"/>
                  <a:sym typeface="Arial"/>
                </a:endParaRPr>
              </a:p>
            </p:txBody>
          </p:sp>
          <p:sp>
            <p:nvSpPr>
              <p:cNvPr id="464" name="Google Shape;464;p39"/>
              <p:cNvSpPr/>
              <p:nvPr/>
            </p:nvSpPr>
            <p:spPr>
              <a:xfrm>
                <a:off x="6692546" y="3431244"/>
                <a:ext cx="226597" cy="323892"/>
              </a:xfrm>
              <a:prstGeom prst="rect">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grpSp>
        <p:nvGrpSpPr>
          <p:cNvPr id="465" name="Google Shape;465;p39"/>
          <p:cNvGrpSpPr/>
          <p:nvPr/>
        </p:nvGrpSpPr>
        <p:grpSpPr>
          <a:xfrm>
            <a:off x="9832848" y="3339025"/>
            <a:ext cx="826234" cy="461665"/>
            <a:chOff x="9832848" y="3375601"/>
            <a:chExt cx="826234" cy="461665"/>
          </a:xfrm>
        </p:grpSpPr>
        <p:grpSp>
          <p:nvGrpSpPr>
            <p:cNvPr id="466" name="Google Shape;466;p39"/>
            <p:cNvGrpSpPr/>
            <p:nvPr/>
          </p:nvGrpSpPr>
          <p:grpSpPr>
            <a:xfrm>
              <a:off x="9832848" y="3375601"/>
              <a:ext cx="338554" cy="461665"/>
              <a:chOff x="6632448" y="3351217"/>
              <a:chExt cx="338554" cy="461665"/>
            </a:xfrm>
          </p:grpSpPr>
          <p:sp>
            <p:nvSpPr>
              <p:cNvPr id="467" name="Google Shape;467;p39"/>
              <p:cNvSpPr txBox="1"/>
              <p:nvPr/>
            </p:nvSpPr>
            <p:spPr>
              <a:xfrm>
                <a:off x="6632448" y="3351217"/>
                <a:ext cx="33855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FF0000"/>
                    </a:solidFill>
                    <a:latin typeface="Arial"/>
                    <a:ea typeface="Arial"/>
                    <a:cs typeface="Arial"/>
                    <a:sym typeface="Arial"/>
                  </a:rPr>
                  <a:t>x</a:t>
                </a:r>
                <a:endParaRPr sz="2400" b="0" i="0" u="none" strike="noStrike" cap="none">
                  <a:solidFill>
                    <a:srgbClr val="FF0000"/>
                  </a:solidFill>
                  <a:latin typeface="Arial"/>
                  <a:ea typeface="Arial"/>
                  <a:cs typeface="Arial"/>
                  <a:sym typeface="Arial"/>
                </a:endParaRPr>
              </a:p>
            </p:txBody>
          </p:sp>
          <p:sp>
            <p:nvSpPr>
              <p:cNvPr id="468" name="Google Shape;468;p39"/>
              <p:cNvSpPr/>
              <p:nvPr/>
            </p:nvSpPr>
            <p:spPr>
              <a:xfrm>
                <a:off x="6692546" y="3431244"/>
                <a:ext cx="226597" cy="323892"/>
              </a:xfrm>
              <a:prstGeom prst="rect">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469" name="Google Shape;469;p39"/>
            <p:cNvGrpSpPr/>
            <p:nvPr/>
          </p:nvGrpSpPr>
          <p:grpSpPr>
            <a:xfrm>
              <a:off x="10082784" y="3375601"/>
              <a:ext cx="338554" cy="461665"/>
              <a:chOff x="6632448" y="3351217"/>
              <a:chExt cx="338554" cy="461665"/>
            </a:xfrm>
          </p:grpSpPr>
          <p:sp>
            <p:nvSpPr>
              <p:cNvPr id="470" name="Google Shape;470;p39"/>
              <p:cNvSpPr txBox="1"/>
              <p:nvPr/>
            </p:nvSpPr>
            <p:spPr>
              <a:xfrm>
                <a:off x="6632448" y="3351217"/>
                <a:ext cx="33855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FF0000"/>
                    </a:solidFill>
                    <a:latin typeface="Arial"/>
                    <a:ea typeface="Arial"/>
                    <a:cs typeface="Arial"/>
                    <a:sym typeface="Arial"/>
                  </a:rPr>
                  <a:t>x</a:t>
                </a:r>
                <a:endParaRPr sz="2400" b="0" i="0" u="none" strike="noStrike" cap="none">
                  <a:solidFill>
                    <a:srgbClr val="FF0000"/>
                  </a:solidFill>
                  <a:latin typeface="Arial"/>
                  <a:ea typeface="Arial"/>
                  <a:cs typeface="Arial"/>
                  <a:sym typeface="Arial"/>
                </a:endParaRPr>
              </a:p>
            </p:txBody>
          </p:sp>
          <p:sp>
            <p:nvSpPr>
              <p:cNvPr id="471" name="Google Shape;471;p39"/>
              <p:cNvSpPr/>
              <p:nvPr/>
            </p:nvSpPr>
            <p:spPr>
              <a:xfrm>
                <a:off x="6692546" y="3431244"/>
                <a:ext cx="226597" cy="323892"/>
              </a:xfrm>
              <a:prstGeom prst="rect">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472" name="Google Shape;472;p39"/>
            <p:cNvGrpSpPr/>
            <p:nvPr/>
          </p:nvGrpSpPr>
          <p:grpSpPr>
            <a:xfrm>
              <a:off x="10320528" y="3375601"/>
              <a:ext cx="338554" cy="461665"/>
              <a:chOff x="6632448" y="3351217"/>
              <a:chExt cx="338554" cy="461665"/>
            </a:xfrm>
          </p:grpSpPr>
          <p:sp>
            <p:nvSpPr>
              <p:cNvPr id="473" name="Google Shape;473;p39"/>
              <p:cNvSpPr txBox="1"/>
              <p:nvPr/>
            </p:nvSpPr>
            <p:spPr>
              <a:xfrm>
                <a:off x="6632448" y="3351217"/>
                <a:ext cx="33855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rgbClr val="FF0000"/>
                    </a:solidFill>
                    <a:latin typeface="Arial"/>
                    <a:ea typeface="Arial"/>
                    <a:cs typeface="Arial"/>
                    <a:sym typeface="Arial"/>
                  </a:rPr>
                  <a:t>x</a:t>
                </a:r>
                <a:endParaRPr sz="2400" b="0" i="0" u="none" strike="noStrike" cap="none">
                  <a:solidFill>
                    <a:srgbClr val="FF0000"/>
                  </a:solidFill>
                  <a:latin typeface="Arial"/>
                  <a:ea typeface="Arial"/>
                  <a:cs typeface="Arial"/>
                  <a:sym typeface="Arial"/>
                </a:endParaRPr>
              </a:p>
            </p:txBody>
          </p:sp>
          <p:sp>
            <p:nvSpPr>
              <p:cNvPr id="474" name="Google Shape;474;p39"/>
              <p:cNvSpPr/>
              <p:nvPr/>
            </p:nvSpPr>
            <p:spPr>
              <a:xfrm>
                <a:off x="6692546" y="3431244"/>
                <a:ext cx="226597" cy="323892"/>
              </a:xfrm>
              <a:prstGeom prst="rect">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4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5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4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5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5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3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5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6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40"/>
          <p:cNvSpPr txBox="1"/>
          <p:nvPr/>
        </p:nvSpPr>
        <p:spPr>
          <a:xfrm>
            <a:off x="839788" y="464904"/>
            <a:ext cx="10515600" cy="9301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None/>
            </a:pPr>
            <a:r>
              <a:rPr lang="da-DK" sz="4400" b="1" i="0" u="none" strike="noStrike" cap="none">
                <a:solidFill>
                  <a:srgbClr val="000000"/>
                </a:solidFill>
                <a:latin typeface="Calibri"/>
                <a:ea typeface="Calibri"/>
                <a:cs typeface="Calibri"/>
                <a:sym typeface="Calibri"/>
              </a:rPr>
              <a:t>Eksempler, </a:t>
            </a:r>
            <a:r>
              <a:rPr lang="da-DK" sz="4400" b="1" i="0" u="none" strike="noStrike" cap="none">
                <a:solidFill>
                  <a:schemeClr val="dk1"/>
                </a:solidFill>
                <a:latin typeface="Calibri"/>
                <a:ea typeface="Calibri"/>
                <a:cs typeface="Calibri"/>
                <a:sym typeface="Calibri"/>
              </a:rPr>
              <a:t>hvor der er fundet fit i ♠</a:t>
            </a:r>
            <a:r>
              <a:rPr lang="da-DK" sz="4400" b="1"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81" name="Google Shape;481;p40"/>
          <p:cNvSpPr txBox="1"/>
          <p:nvPr/>
        </p:nvSpPr>
        <p:spPr>
          <a:xfrm>
            <a:off x="2703598" y="1385486"/>
            <a:ext cx="1876360" cy="1700447"/>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dk1"/>
              </a:buClr>
              <a:buSzPts val="2400"/>
              <a:buFont typeface="Arial"/>
              <a:buNone/>
            </a:pPr>
            <a:r>
              <a:rPr lang="da-DK" sz="2400" b="0" i="0" u="none" strike="noStrike" cap="none">
                <a:solidFill>
                  <a:schemeClr val="dk1"/>
                </a:solidFill>
                <a:latin typeface="Calibri"/>
                <a:ea typeface="Calibri"/>
                <a:cs typeface="Calibri"/>
                <a:sym typeface="Calibri"/>
              </a:rPr>
              <a:t>♠ E K 3 2</a:t>
            </a:r>
            <a:br>
              <a:rPr lang="da-DK" sz="2400" b="0" i="0" u="none" strike="noStrike" cap="none">
                <a:solidFill>
                  <a:schemeClr val="dk1"/>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7 4 3 </a:t>
            </a:r>
            <a:br>
              <a:rPr lang="da-DK" sz="2400" b="0" i="0" u="none" strike="noStrike" cap="none">
                <a:solidFill>
                  <a:srgbClr val="FF0000"/>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8 5</a:t>
            </a:r>
            <a:br>
              <a:rPr lang="da-DK" sz="2400" b="0" i="0" u="none" strike="noStrike" cap="none">
                <a:solidFill>
                  <a:srgbClr val="FF0000"/>
                </a:solidFill>
                <a:latin typeface="Calibri"/>
                <a:ea typeface="Calibri"/>
                <a:cs typeface="Calibri"/>
                <a:sym typeface="Calibri"/>
              </a:rPr>
            </a:br>
            <a:r>
              <a:rPr lang="da-DK" sz="2400" b="0" i="0" u="none" strike="noStrike" cap="none">
                <a:solidFill>
                  <a:schemeClr val="dk1"/>
                </a:solidFill>
                <a:latin typeface="Calibri"/>
                <a:ea typeface="Calibri"/>
                <a:cs typeface="Calibri"/>
                <a:sym typeface="Calibri"/>
              </a:rPr>
              <a:t>♣ 9 8 7 6</a:t>
            </a:r>
            <a:endParaRPr sz="2400" b="0" i="0" u="none" strike="noStrike" cap="none">
              <a:solidFill>
                <a:srgbClr val="000000"/>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2" name="Google Shape;482;p40"/>
          <p:cNvSpPr txBox="1"/>
          <p:nvPr/>
        </p:nvSpPr>
        <p:spPr>
          <a:xfrm flipH="1">
            <a:off x="2577253" y="3235892"/>
            <a:ext cx="121581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7</a:t>
            </a:r>
            <a:endParaRPr/>
          </a:p>
        </p:txBody>
      </p:sp>
      <p:sp>
        <p:nvSpPr>
          <p:cNvPr id="483" name="Google Shape;483;p40"/>
          <p:cNvSpPr txBox="1"/>
          <p:nvPr/>
        </p:nvSpPr>
        <p:spPr>
          <a:xfrm flipH="1">
            <a:off x="1222582" y="3223428"/>
            <a:ext cx="87714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 HP</a:t>
            </a:r>
            <a:endParaRPr/>
          </a:p>
        </p:txBody>
      </p:sp>
      <p:sp>
        <p:nvSpPr>
          <p:cNvPr id="484" name="Google Shape;484;p40"/>
          <p:cNvSpPr txBox="1"/>
          <p:nvPr/>
        </p:nvSpPr>
        <p:spPr>
          <a:xfrm flipH="1">
            <a:off x="1231048" y="4020989"/>
            <a:ext cx="87714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 TP</a:t>
            </a:r>
            <a:endParaRPr/>
          </a:p>
        </p:txBody>
      </p:sp>
      <p:sp>
        <p:nvSpPr>
          <p:cNvPr id="485" name="Google Shape;485;p40"/>
          <p:cNvSpPr txBox="1"/>
          <p:nvPr/>
        </p:nvSpPr>
        <p:spPr>
          <a:xfrm flipH="1">
            <a:off x="2568786" y="4024985"/>
            <a:ext cx="121581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a:t>
            </a:r>
            <a:endParaRPr/>
          </a:p>
        </p:txBody>
      </p:sp>
      <p:sp>
        <p:nvSpPr>
          <p:cNvPr id="486" name="Google Shape;486;p40"/>
          <p:cNvSpPr txBox="1"/>
          <p:nvPr/>
        </p:nvSpPr>
        <p:spPr>
          <a:xfrm>
            <a:off x="4910240" y="1385487"/>
            <a:ext cx="1910170" cy="1700448"/>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dk1"/>
              </a:buClr>
              <a:buSzPts val="2400"/>
              <a:buFont typeface="Arial"/>
              <a:buNone/>
            </a:pPr>
            <a:r>
              <a:rPr lang="da-DK" sz="2400" b="0" i="0" u="none" strike="noStrike" cap="none">
                <a:solidFill>
                  <a:schemeClr val="dk1"/>
                </a:solidFill>
                <a:latin typeface="Calibri"/>
                <a:ea typeface="Calibri"/>
                <a:cs typeface="Calibri"/>
                <a:sym typeface="Calibri"/>
              </a:rPr>
              <a:t>♠ E K 3 2</a:t>
            </a:r>
            <a:br>
              <a:rPr lang="da-DK" sz="2400" b="0" i="0" u="none" strike="noStrike" cap="none">
                <a:solidFill>
                  <a:schemeClr val="dk1"/>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D B 8 7 4 3 </a:t>
            </a:r>
            <a:br>
              <a:rPr lang="da-DK" sz="2400" b="0" i="0" u="none" strike="noStrike" cap="none">
                <a:solidFill>
                  <a:srgbClr val="FF0000"/>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8 </a:t>
            </a:r>
            <a:br>
              <a:rPr lang="da-DK" sz="2400" b="0" i="0" u="none" strike="noStrike" cap="none">
                <a:solidFill>
                  <a:srgbClr val="FF0000"/>
                </a:solidFill>
                <a:latin typeface="Calibri"/>
                <a:ea typeface="Calibri"/>
                <a:cs typeface="Calibri"/>
                <a:sym typeface="Calibri"/>
              </a:rPr>
            </a:br>
            <a:r>
              <a:rPr lang="da-DK" sz="2400" b="0" i="0" u="none" strike="noStrike" cap="none">
                <a:solidFill>
                  <a:schemeClr val="dk1"/>
                </a:solidFill>
                <a:latin typeface="Calibri"/>
                <a:ea typeface="Calibri"/>
                <a:cs typeface="Calibri"/>
                <a:sym typeface="Calibri"/>
              </a:rPr>
              <a:t>♣ 9 8 </a:t>
            </a:r>
            <a:endParaRPr sz="2400" b="0" i="0" u="none" strike="noStrike" cap="none">
              <a:solidFill>
                <a:srgbClr val="000000"/>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87" name="Google Shape;487;p40"/>
          <p:cNvSpPr txBox="1"/>
          <p:nvPr/>
        </p:nvSpPr>
        <p:spPr>
          <a:xfrm flipH="1">
            <a:off x="4755219" y="3235886"/>
            <a:ext cx="121581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10</a:t>
            </a:r>
            <a:endParaRPr/>
          </a:p>
        </p:txBody>
      </p:sp>
      <p:sp>
        <p:nvSpPr>
          <p:cNvPr id="488" name="Google Shape;488;p40"/>
          <p:cNvSpPr txBox="1"/>
          <p:nvPr/>
        </p:nvSpPr>
        <p:spPr>
          <a:xfrm flipH="1">
            <a:off x="4746752" y="4024979"/>
            <a:ext cx="121581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3</a:t>
            </a:r>
            <a:endParaRPr/>
          </a:p>
        </p:txBody>
      </p:sp>
      <p:sp>
        <p:nvSpPr>
          <p:cNvPr id="489" name="Google Shape;489;p40"/>
          <p:cNvSpPr txBox="1"/>
          <p:nvPr/>
        </p:nvSpPr>
        <p:spPr>
          <a:xfrm>
            <a:off x="7116882" y="1385487"/>
            <a:ext cx="2031380" cy="1573446"/>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dk1"/>
              </a:buClr>
              <a:buSzPts val="2400"/>
              <a:buFont typeface="Arial"/>
              <a:buNone/>
            </a:pPr>
            <a:r>
              <a:rPr lang="da-DK" sz="2400" b="0" i="0" u="none" strike="noStrike" cap="none">
                <a:solidFill>
                  <a:schemeClr val="dk1"/>
                </a:solidFill>
                <a:latin typeface="Calibri"/>
                <a:ea typeface="Calibri"/>
                <a:cs typeface="Calibri"/>
                <a:sym typeface="Calibri"/>
              </a:rPr>
              <a:t>♠ E K 3 2</a:t>
            </a:r>
            <a:br>
              <a:rPr lang="da-DK" sz="2400" b="0" i="0" u="none" strike="noStrike" cap="none">
                <a:solidFill>
                  <a:schemeClr val="dk1"/>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D B 8 7 4 3 </a:t>
            </a:r>
            <a:br>
              <a:rPr lang="da-DK" sz="2400" b="0" i="0" u="none" strike="noStrike" cap="none">
                <a:solidFill>
                  <a:srgbClr val="FF0000"/>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8 </a:t>
            </a:r>
            <a:br>
              <a:rPr lang="da-DK" sz="2400" b="0" i="0" u="none" strike="noStrike" cap="none">
                <a:solidFill>
                  <a:srgbClr val="FF0000"/>
                </a:solidFill>
                <a:latin typeface="Calibri"/>
                <a:ea typeface="Calibri"/>
                <a:cs typeface="Calibri"/>
                <a:sym typeface="Calibri"/>
              </a:rPr>
            </a:br>
            <a:r>
              <a:rPr lang="da-DK" sz="2400" b="0" i="0" u="none" strike="noStrike" cap="none">
                <a:solidFill>
                  <a:schemeClr val="dk1"/>
                </a:solidFill>
                <a:latin typeface="Calibri"/>
                <a:ea typeface="Calibri"/>
                <a:cs typeface="Calibri"/>
                <a:sym typeface="Calibri"/>
              </a:rPr>
              <a:t>♣ D 8 </a:t>
            </a:r>
            <a:endParaRPr sz="2400" b="0" i="0" u="none" strike="noStrike" cap="none">
              <a:solidFill>
                <a:srgbClr val="000000"/>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0" name="Google Shape;490;p40"/>
          <p:cNvSpPr txBox="1"/>
          <p:nvPr/>
        </p:nvSpPr>
        <p:spPr>
          <a:xfrm flipH="1">
            <a:off x="6828877" y="3244354"/>
            <a:ext cx="121581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12</a:t>
            </a:r>
            <a:endParaRPr/>
          </a:p>
        </p:txBody>
      </p:sp>
      <p:sp>
        <p:nvSpPr>
          <p:cNvPr id="491" name="Google Shape;491;p40"/>
          <p:cNvSpPr txBox="1"/>
          <p:nvPr/>
        </p:nvSpPr>
        <p:spPr>
          <a:xfrm flipH="1">
            <a:off x="6820410" y="4033447"/>
            <a:ext cx="121581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2</a:t>
            </a:r>
            <a:endParaRPr/>
          </a:p>
        </p:txBody>
      </p:sp>
      <p:sp>
        <p:nvSpPr>
          <p:cNvPr id="492" name="Google Shape;492;p40"/>
          <p:cNvSpPr txBox="1"/>
          <p:nvPr/>
        </p:nvSpPr>
        <p:spPr>
          <a:xfrm>
            <a:off x="9323523" y="1385487"/>
            <a:ext cx="2031381" cy="1734314"/>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dk1"/>
              </a:buClr>
              <a:buSzPts val="2400"/>
              <a:buFont typeface="Arial"/>
              <a:buNone/>
            </a:pPr>
            <a:r>
              <a:rPr lang="da-DK" sz="2400" b="0" i="0" u="none" strike="noStrike" cap="none">
                <a:solidFill>
                  <a:schemeClr val="dk1"/>
                </a:solidFill>
                <a:latin typeface="Calibri"/>
                <a:ea typeface="Calibri"/>
                <a:cs typeface="Calibri"/>
                <a:sym typeface="Calibri"/>
              </a:rPr>
              <a:t>♠ E K 3 2</a:t>
            </a:r>
            <a:br>
              <a:rPr lang="da-DK" sz="2400" b="0" i="0" u="none" strike="noStrike" cap="none">
                <a:solidFill>
                  <a:schemeClr val="dk1"/>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D B 8 7 4 3 </a:t>
            </a:r>
            <a:br>
              <a:rPr lang="da-DK" sz="2400" b="0" i="0" u="none" strike="noStrike" cap="none">
                <a:solidFill>
                  <a:srgbClr val="FF0000"/>
                </a:solidFill>
                <a:latin typeface="Calibri"/>
                <a:ea typeface="Calibri"/>
                <a:cs typeface="Calibri"/>
                <a:sym typeface="Calibri"/>
              </a:rPr>
            </a:br>
            <a:r>
              <a:rPr lang="da-DK" sz="2400" b="0" i="0" u="none" strike="noStrike" cap="none">
                <a:solidFill>
                  <a:srgbClr val="FF0000"/>
                </a:solidFill>
                <a:latin typeface="Calibri"/>
                <a:ea typeface="Calibri"/>
                <a:cs typeface="Calibri"/>
                <a:sym typeface="Calibri"/>
              </a:rPr>
              <a:t>♦ 8 </a:t>
            </a:r>
            <a:br>
              <a:rPr lang="da-DK" sz="2400" b="0" i="0" u="none" strike="noStrike" cap="none">
                <a:solidFill>
                  <a:srgbClr val="FF0000"/>
                </a:solidFill>
                <a:latin typeface="Calibri"/>
                <a:ea typeface="Calibri"/>
                <a:cs typeface="Calibri"/>
                <a:sym typeface="Calibri"/>
              </a:rPr>
            </a:br>
            <a:r>
              <a:rPr lang="da-DK" sz="2400" b="0" i="0" u="none" strike="noStrike" cap="none">
                <a:solidFill>
                  <a:schemeClr val="dk1"/>
                </a:solidFill>
                <a:latin typeface="Calibri"/>
                <a:ea typeface="Calibri"/>
                <a:cs typeface="Calibri"/>
                <a:sym typeface="Calibri"/>
              </a:rPr>
              <a:t>♣ E 8 </a:t>
            </a:r>
            <a:endParaRPr sz="2400" b="0" i="0" u="none" strike="noStrike" cap="none">
              <a:solidFill>
                <a:srgbClr val="000000"/>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93" name="Google Shape;493;p40"/>
          <p:cNvSpPr txBox="1"/>
          <p:nvPr/>
        </p:nvSpPr>
        <p:spPr>
          <a:xfrm flipH="1">
            <a:off x="9239512" y="3261287"/>
            <a:ext cx="121581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14</a:t>
            </a:r>
            <a:endParaRPr/>
          </a:p>
        </p:txBody>
      </p:sp>
      <p:sp>
        <p:nvSpPr>
          <p:cNvPr id="494" name="Google Shape;494;p40"/>
          <p:cNvSpPr txBox="1"/>
          <p:nvPr/>
        </p:nvSpPr>
        <p:spPr>
          <a:xfrm flipH="1">
            <a:off x="9231045" y="4050380"/>
            <a:ext cx="121581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a-DK" sz="2400" b="0" i="0" u="none" strike="noStrike" cap="none">
                <a:solidFill>
                  <a:schemeClr val="dk1"/>
                </a:solidFill>
                <a:latin typeface="Calibri"/>
                <a:ea typeface="Calibri"/>
                <a:cs typeface="Calibri"/>
                <a:sym typeface="Calibri"/>
              </a:rPr>
              <a:t>3</a:t>
            </a:r>
            <a:endParaRPr/>
          </a:p>
        </p:txBody>
      </p:sp>
      <p:grpSp>
        <p:nvGrpSpPr>
          <p:cNvPr id="495" name="Google Shape;495;p40"/>
          <p:cNvGrpSpPr/>
          <p:nvPr/>
        </p:nvGrpSpPr>
        <p:grpSpPr>
          <a:xfrm>
            <a:off x="8086933" y="4930560"/>
            <a:ext cx="3586485" cy="1734314"/>
            <a:chOff x="8086933" y="4930560"/>
            <a:chExt cx="3586485" cy="1502927"/>
          </a:xfrm>
        </p:grpSpPr>
        <p:sp>
          <p:nvSpPr>
            <p:cNvPr id="496" name="Google Shape;496;p40"/>
            <p:cNvSpPr/>
            <p:nvPr/>
          </p:nvSpPr>
          <p:spPr>
            <a:xfrm>
              <a:off x="8086933" y="4930560"/>
              <a:ext cx="3548388" cy="1502927"/>
            </a:xfrm>
            <a:prstGeom prst="wedgeRoundRectCallout">
              <a:avLst>
                <a:gd name="adj1" fmla="val 2613"/>
                <a:gd name="adj2" fmla="val -75826"/>
                <a:gd name="adj3" fmla="val 16667"/>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97" name="Google Shape;497;p40"/>
            <p:cNvSpPr txBox="1"/>
            <p:nvPr/>
          </p:nvSpPr>
          <p:spPr>
            <a:xfrm flipH="1">
              <a:off x="8125032" y="5147814"/>
              <a:ext cx="3548386" cy="10401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800" b="1" i="0" u="none" strike="noStrike" cap="none" dirty="0">
                  <a:solidFill>
                    <a:srgbClr val="000000"/>
                  </a:solidFill>
                  <a:latin typeface="Calibri"/>
                  <a:ea typeface="Calibri"/>
                  <a:cs typeface="Calibri"/>
                  <a:sym typeface="Calibri"/>
                </a:rPr>
                <a:t>Undtagelsen er Es anden (Ex)</a:t>
              </a:r>
              <a:r>
                <a:rPr lang="da-DK" sz="1800" b="0" i="0" u="none" strike="noStrike" cap="none" dirty="0">
                  <a:solidFill>
                    <a:srgbClr val="000000"/>
                  </a:solidFill>
                  <a:latin typeface="Calibri"/>
                  <a:ea typeface="Calibri"/>
                  <a:cs typeface="Calibri"/>
                  <a:sym typeface="Calibri"/>
                </a:rPr>
                <a:t>, hvor man godt kan tælle både TP og HP. Stik-potentialet af et Es bevares også ved korthed i farven.</a:t>
              </a:r>
              <a:endParaRPr dirty="0"/>
            </a:p>
          </p:txBody>
        </p:sp>
      </p:grpSp>
      <p:grpSp>
        <p:nvGrpSpPr>
          <p:cNvPr id="498" name="Google Shape;498;p40"/>
          <p:cNvGrpSpPr/>
          <p:nvPr/>
        </p:nvGrpSpPr>
        <p:grpSpPr>
          <a:xfrm>
            <a:off x="4374469" y="4930561"/>
            <a:ext cx="3548388" cy="1728030"/>
            <a:chOff x="4374469" y="4930560"/>
            <a:chExt cx="3548388" cy="2002199"/>
          </a:xfrm>
        </p:grpSpPr>
        <p:sp>
          <p:nvSpPr>
            <p:cNvPr id="499" name="Google Shape;499;p40"/>
            <p:cNvSpPr/>
            <p:nvPr/>
          </p:nvSpPr>
          <p:spPr>
            <a:xfrm>
              <a:off x="4374469" y="4930560"/>
              <a:ext cx="3548388" cy="2002199"/>
            </a:xfrm>
            <a:prstGeom prst="wedgeRoundRectCallout">
              <a:avLst>
                <a:gd name="adj1" fmla="val 34567"/>
                <a:gd name="adj2" fmla="val -70207"/>
                <a:gd name="adj3" fmla="val 16667"/>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00" name="Google Shape;500;p40"/>
            <p:cNvSpPr txBox="1"/>
            <p:nvPr/>
          </p:nvSpPr>
          <p:spPr>
            <a:xfrm flipH="1">
              <a:off x="4579958" y="5147815"/>
              <a:ext cx="3247306" cy="17117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800" b="0" i="0" u="none" strike="noStrike" cap="none" dirty="0">
                  <a:solidFill>
                    <a:srgbClr val="000000"/>
                  </a:solidFill>
                  <a:latin typeface="Calibri"/>
                  <a:ea typeface="Calibri"/>
                  <a:cs typeface="Calibri"/>
                  <a:sym typeface="Calibri"/>
                </a:rPr>
                <a:t>Man </a:t>
              </a:r>
              <a:r>
                <a:rPr lang="da-DK" sz="1800" b="1" i="0" u="none" strike="noStrike" cap="none" dirty="0">
                  <a:solidFill>
                    <a:srgbClr val="000000"/>
                  </a:solidFill>
                  <a:latin typeface="Calibri"/>
                  <a:ea typeface="Calibri"/>
                  <a:cs typeface="Calibri"/>
                  <a:sym typeface="Calibri"/>
                </a:rPr>
                <a:t>ikke tælle både </a:t>
              </a:r>
              <a:r>
                <a:rPr lang="da-DK" sz="1800" b="0" i="0" u="none" strike="noStrike" cap="none" dirty="0">
                  <a:solidFill>
                    <a:srgbClr val="000000"/>
                  </a:solidFill>
                  <a:latin typeface="Calibri"/>
                  <a:ea typeface="Calibri"/>
                  <a:cs typeface="Calibri"/>
                  <a:sym typeface="Calibri"/>
                </a:rPr>
                <a:t>TP og HP for farver med en honnør anden: </a:t>
              </a:r>
              <a:r>
                <a:rPr lang="da-DK" sz="1800" b="0" i="0" u="none" strike="noStrike" cap="none" dirty="0" err="1">
                  <a:solidFill>
                    <a:srgbClr val="000000"/>
                  </a:solidFill>
                  <a:latin typeface="Calibri"/>
                  <a:ea typeface="Calibri"/>
                  <a:cs typeface="Calibri"/>
                  <a:sym typeface="Calibri"/>
                </a:rPr>
                <a:t>Kx</a:t>
              </a:r>
              <a:r>
                <a:rPr lang="da-DK" sz="1800" b="0" i="0" u="none" strike="noStrike" cap="none" dirty="0">
                  <a:solidFill>
                    <a:srgbClr val="000000"/>
                  </a:solidFill>
                  <a:latin typeface="Calibri"/>
                  <a:ea typeface="Calibri"/>
                  <a:cs typeface="Calibri"/>
                  <a:sym typeface="Calibri"/>
                </a:rPr>
                <a:t>, </a:t>
              </a:r>
              <a:r>
                <a:rPr lang="da-DK" sz="1800" b="0" i="0" u="none" strike="noStrike" cap="none" dirty="0" err="1">
                  <a:solidFill>
                    <a:srgbClr val="000000"/>
                  </a:solidFill>
                  <a:latin typeface="Calibri"/>
                  <a:ea typeface="Calibri"/>
                  <a:cs typeface="Calibri"/>
                  <a:sym typeface="Calibri"/>
                </a:rPr>
                <a:t>Dx</a:t>
              </a:r>
              <a:r>
                <a:rPr lang="da-DK" sz="1800" b="0" i="0" u="none" strike="noStrike" cap="none" dirty="0">
                  <a:solidFill>
                    <a:srgbClr val="000000"/>
                  </a:solidFill>
                  <a:latin typeface="Calibri"/>
                  <a:ea typeface="Calibri"/>
                  <a:cs typeface="Calibri"/>
                  <a:sym typeface="Calibri"/>
                </a:rPr>
                <a:t>, </a:t>
              </a:r>
              <a:r>
                <a:rPr lang="da-DK" sz="1800" b="0" i="0" u="none" strike="noStrike" cap="none" dirty="0" err="1">
                  <a:solidFill>
                    <a:srgbClr val="000000"/>
                  </a:solidFill>
                  <a:latin typeface="Calibri"/>
                  <a:ea typeface="Calibri"/>
                  <a:cs typeface="Calibri"/>
                  <a:sym typeface="Calibri"/>
                </a:rPr>
                <a:t>Bx</a:t>
              </a:r>
              <a:r>
                <a:rPr lang="da-DK" sz="1800" b="0" i="0" u="none" strike="noStrike" cap="none" dirty="0">
                  <a:solidFill>
                    <a:srgbClr val="000000"/>
                  </a:solidFill>
                  <a:latin typeface="Calibri"/>
                  <a:ea typeface="Calibri"/>
                  <a:cs typeface="Calibri"/>
                  <a:sym typeface="Calibri"/>
                </a:rPr>
                <a:t>. Chancerne for stik på honnøren reduceres ved korthed i farven</a:t>
              </a:r>
              <a:endParaRPr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8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8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8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8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8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9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9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9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9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9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9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41"/>
          <p:cNvSpPr txBox="1"/>
          <p:nvPr/>
        </p:nvSpPr>
        <p:spPr>
          <a:xfrm>
            <a:off x="778828" y="464904"/>
            <a:ext cx="10515600" cy="9301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None/>
            </a:pPr>
            <a:r>
              <a:rPr lang="da-DK" sz="4400" b="1" i="0" u="none" strike="noStrike" cap="none">
                <a:solidFill>
                  <a:srgbClr val="000000"/>
                </a:solidFill>
                <a:latin typeface="Calibri"/>
                <a:ea typeface="Calibri"/>
                <a:cs typeface="Calibri"/>
                <a:sym typeface="Calibri"/>
              </a:rPr>
              <a:t>I ”zonen” kan man vinde &amp; tabe mere!</a:t>
            </a:r>
            <a:endParaRPr sz="1400" b="0" i="0" u="none" strike="noStrike" cap="none">
              <a:solidFill>
                <a:srgbClr val="000000"/>
              </a:solidFill>
              <a:latin typeface="Arial"/>
              <a:ea typeface="Arial"/>
              <a:cs typeface="Arial"/>
              <a:sym typeface="Arial"/>
            </a:endParaRPr>
          </a:p>
        </p:txBody>
      </p:sp>
      <p:sp>
        <p:nvSpPr>
          <p:cNvPr id="507" name="Google Shape;507;p41"/>
          <p:cNvSpPr txBox="1"/>
          <p:nvPr/>
        </p:nvSpPr>
        <p:spPr>
          <a:xfrm>
            <a:off x="1682496" y="1261872"/>
            <a:ext cx="3124629" cy="492402"/>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da-DK" sz="2600" b="1" i="0" u="none" strike="noStrike" cap="none">
                <a:solidFill>
                  <a:schemeClr val="lt1"/>
                </a:solidFill>
                <a:latin typeface="Arial"/>
                <a:ea typeface="Arial"/>
                <a:cs typeface="Arial"/>
                <a:sym typeface="Arial"/>
              </a:rPr>
              <a:t>VUNDET UDGANG </a:t>
            </a:r>
            <a:endParaRPr sz="2600" b="1" i="0" u="none" strike="noStrike" cap="none">
              <a:solidFill>
                <a:schemeClr val="lt1"/>
              </a:solidFill>
              <a:latin typeface="Arial"/>
              <a:ea typeface="Arial"/>
              <a:cs typeface="Arial"/>
              <a:sym typeface="Arial"/>
            </a:endParaRPr>
          </a:p>
        </p:txBody>
      </p:sp>
      <p:sp>
        <p:nvSpPr>
          <p:cNvPr id="508" name="Google Shape;508;p41"/>
          <p:cNvSpPr txBox="1"/>
          <p:nvPr/>
        </p:nvSpPr>
        <p:spPr>
          <a:xfrm>
            <a:off x="7479792" y="1261872"/>
            <a:ext cx="3034805" cy="492443"/>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da-DK" sz="2600" b="1" i="0" u="none" strike="noStrike" cap="none">
                <a:solidFill>
                  <a:schemeClr val="lt1"/>
                </a:solidFill>
                <a:latin typeface="Arial"/>
                <a:ea typeface="Arial"/>
                <a:cs typeface="Arial"/>
                <a:sym typeface="Arial"/>
              </a:rPr>
              <a:t>TABT KONTRAKT</a:t>
            </a:r>
            <a:endParaRPr sz="2600" b="1" i="0" u="none" strike="noStrike" cap="none">
              <a:solidFill>
                <a:schemeClr val="lt1"/>
              </a:solidFill>
              <a:latin typeface="Arial"/>
              <a:ea typeface="Arial"/>
              <a:cs typeface="Arial"/>
              <a:sym typeface="Arial"/>
            </a:endParaRPr>
          </a:p>
        </p:txBody>
      </p:sp>
      <p:grpSp>
        <p:nvGrpSpPr>
          <p:cNvPr id="509" name="Google Shape;509;p41"/>
          <p:cNvGrpSpPr/>
          <p:nvPr/>
        </p:nvGrpSpPr>
        <p:grpSpPr>
          <a:xfrm>
            <a:off x="1725322" y="3285743"/>
            <a:ext cx="2927144" cy="1938992"/>
            <a:chOff x="1387996" y="4236719"/>
            <a:chExt cx="2261677" cy="1938992"/>
          </a:xfrm>
        </p:grpSpPr>
        <p:sp>
          <p:nvSpPr>
            <p:cNvPr id="510" name="Google Shape;510;p41"/>
            <p:cNvSpPr/>
            <p:nvPr/>
          </p:nvSpPr>
          <p:spPr>
            <a:xfrm>
              <a:off x="2800073" y="4876154"/>
              <a:ext cx="849600" cy="555381"/>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1" name="Google Shape;511;p41"/>
            <p:cNvSpPr/>
            <p:nvPr/>
          </p:nvSpPr>
          <p:spPr>
            <a:xfrm>
              <a:off x="1387996" y="4236719"/>
              <a:ext cx="2022807" cy="1938992"/>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2" name="Google Shape;512;p41"/>
            <p:cNvSpPr/>
            <p:nvPr/>
          </p:nvSpPr>
          <p:spPr>
            <a:xfrm>
              <a:off x="3297936" y="4880645"/>
              <a:ext cx="175781" cy="5508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513" name="Google Shape;513;p41"/>
          <p:cNvGrpSpPr/>
          <p:nvPr/>
        </p:nvGrpSpPr>
        <p:grpSpPr>
          <a:xfrm>
            <a:off x="4057913" y="2915956"/>
            <a:ext cx="2246965" cy="2104399"/>
            <a:chOff x="3853697" y="3732820"/>
            <a:chExt cx="2246965" cy="2104399"/>
          </a:xfrm>
        </p:grpSpPr>
        <p:sp>
          <p:nvSpPr>
            <p:cNvPr id="514" name="Google Shape;514;p41"/>
            <p:cNvSpPr/>
            <p:nvPr/>
          </p:nvSpPr>
          <p:spPr>
            <a:xfrm rot="1620000">
              <a:off x="4148666" y="4073191"/>
              <a:ext cx="1778155" cy="1160843"/>
            </a:xfrm>
            <a:prstGeom prst="roundRect">
              <a:avLst>
                <a:gd name="adj" fmla="val 16667"/>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5" name="Google Shape;515;p41"/>
            <p:cNvSpPr/>
            <p:nvPr/>
          </p:nvSpPr>
          <p:spPr>
            <a:xfrm rot="1620000">
              <a:off x="4000699" y="4086667"/>
              <a:ext cx="314854" cy="723191"/>
            </a:xfrm>
            <a:prstGeom prst="roundRect">
              <a:avLst>
                <a:gd name="adj" fmla="val 16667"/>
              </a:avLst>
            </a:prstGeom>
            <a:solidFill>
              <a:schemeClr val="lt1"/>
            </a:solid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6" name="Google Shape;516;p41"/>
            <p:cNvSpPr/>
            <p:nvPr/>
          </p:nvSpPr>
          <p:spPr>
            <a:xfrm rot="1620000">
              <a:off x="4171658" y="4085299"/>
              <a:ext cx="239704" cy="781364"/>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7" name="Google Shape;517;p41"/>
            <p:cNvSpPr txBox="1"/>
            <p:nvPr/>
          </p:nvSpPr>
          <p:spPr>
            <a:xfrm rot="1620000">
              <a:off x="5306103" y="4385001"/>
              <a:ext cx="500458" cy="14157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3600" b="0" i="0" u="none" strike="noStrike" cap="none">
                  <a:solidFill>
                    <a:srgbClr val="000000"/>
                  </a:solidFill>
                  <a:latin typeface="Arial"/>
                  <a:ea typeface="Arial"/>
                  <a:cs typeface="Arial"/>
                  <a:sym typeface="Arial"/>
                </a:rPr>
                <a:t>4</a:t>
              </a:r>
              <a:endParaRPr/>
            </a:p>
            <a:p>
              <a:pPr marL="0" marR="0" lvl="0" indent="0" algn="l" rtl="0">
                <a:lnSpc>
                  <a:spcPct val="100000"/>
                </a:lnSpc>
                <a:spcBef>
                  <a:spcPts val="0"/>
                </a:spcBef>
                <a:spcAft>
                  <a:spcPts val="0"/>
                </a:spcAft>
                <a:buNone/>
              </a:pPr>
              <a:r>
                <a:rPr lang="da-DK" sz="3600" b="0" i="0" u="none" strike="noStrike" cap="none">
                  <a:solidFill>
                    <a:srgbClr val="FF0000"/>
                  </a:solidFill>
                  <a:latin typeface="Calibri"/>
                  <a:ea typeface="Calibri"/>
                  <a:cs typeface="Calibri"/>
                  <a:sym typeface="Calibri"/>
                </a:rPr>
                <a:t>♥</a:t>
              </a:r>
              <a:endParaRPr sz="3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8" name="Google Shape;518;p41"/>
            <p:cNvSpPr txBox="1"/>
            <p:nvPr/>
          </p:nvSpPr>
          <p:spPr>
            <a:xfrm rot="-3780000">
              <a:off x="4030300" y="3983505"/>
              <a:ext cx="51033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200" b="0" i="0" u="none" strike="noStrike" cap="none">
                  <a:solidFill>
                    <a:schemeClr val="dk1"/>
                  </a:solidFill>
                  <a:latin typeface="Calibri"/>
                  <a:ea typeface="Calibri"/>
                  <a:cs typeface="Calibri"/>
                  <a:sym typeface="Calibri"/>
                </a:rPr>
                <a:t>4</a:t>
              </a:r>
              <a:r>
                <a:rPr lang="da-DK" sz="1200" b="0" i="0" u="none" strike="noStrike" cap="none">
                  <a:solidFill>
                    <a:srgbClr val="FF0000"/>
                  </a:solidFill>
                  <a:latin typeface="Calibri"/>
                  <a:ea typeface="Calibri"/>
                  <a:cs typeface="Calibri"/>
                  <a:sym typeface="Calibri"/>
                </a:rPr>
                <a:t>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600" b="0" i="0" u="none" strike="noStrike" cap="none">
                <a:solidFill>
                  <a:srgbClr val="000000"/>
                </a:solidFill>
                <a:latin typeface="Arial"/>
                <a:ea typeface="Arial"/>
                <a:cs typeface="Arial"/>
                <a:sym typeface="Arial"/>
              </a:endParaRPr>
            </a:p>
          </p:txBody>
        </p:sp>
      </p:grpSp>
      <p:sp>
        <p:nvSpPr>
          <p:cNvPr id="519" name="Google Shape;519;p41"/>
          <p:cNvSpPr txBox="1"/>
          <p:nvPr/>
        </p:nvSpPr>
        <p:spPr>
          <a:xfrm>
            <a:off x="1698030" y="3724657"/>
            <a:ext cx="2670924"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           I                                      II</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        PASS   X       XX       PASS     X       XX</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      420   590    880     620     790   1080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+1    450   690  1080    650     990   1480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+2    480   790  1280    680   1190   1880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+3    510   890  1480    710   1390   2280</a:t>
            </a:r>
            <a:endParaRPr/>
          </a:p>
        </p:txBody>
      </p:sp>
      <p:sp>
        <p:nvSpPr>
          <p:cNvPr id="520" name="Google Shape;520;p41"/>
          <p:cNvSpPr/>
          <p:nvPr/>
        </p:nvSpPr>
        <p:spPr>
          <a:xfrm>
            <a:off x="2406720" y="3977746"/>
            <a:ext cx="709826" cy="976378"/>
          </a:xfrm>
          <a:prstGeom prst="rect">
            <a:avLst/>
          </a:prstGeom>
          <a:solidFill>
            <a:srgbClr val="FFFFFF">
              <a:alpha val="6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1" name="Google Shape;521;p41"/>
          <p:cNvSpPr/>
          <p:nvPr/>
        </p:nvSpPr>
        <p:spPr>
          <a:xfrm>
            <a:off x="3534480" y="4008226"/>
            <a:ext cx="709826" cy="976378"/>
          </a:xfrm>
          <a:prstGeom prst="rect">
            <a:avLst/>
          </a:prstGeom>
          <a:solidFill>
            <a:srgbClr val="FFFFFF">
              <a:alpha val="6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522" name="Google Shape;522;p41"/>
          <p:cNvGrpSpPr/>
          <p:nvPr/>
        </p:nvGrpSpPr>
        <p:grpSpPr>
          <a:xfrm>
            <a:off x="1472184" y="5465065"/>
            <a:ext cx="3048000" cy="402153"/>
            <a:chOff x="1472184" y="5465065"/>
            <a:chExt cx="3048000" cy="402153"/>
          </a:xfrm>
        </p:grpSpPr>
        <p:sp>
          <p:nvSpPr>
            <p:cNvPr id="523" name="Google Shape;523;p41"/>
            <p:cNvSpPr/>
            <p:nvPr/>
          </p:nvSpPr>
          <p:spPr>
            <a:xfrm>
              <a:off x="1472184" y="5465065"/>
              <a:ext cx="3048000" cy="402153"/>
            </a:xfrm>
            <a:prstGeom prst="wedgeRoundRectCallout">
              <a:avLst>
                <a:gd name="adj1" fmla="val 27642"/>
                <a:gd name="adj2" fmla="val -196961"/>
                <a:gd name="adj3" fmla="val 16667"/>
              </a:avLst>
            </a:prstGeom>
            <a:solidFill>
              <a:srgbClr val="FFEEB7"/>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4" name="Google Shape;524;p41"/>
            <p:cNvSpPr/>
            <p:nvPr/>
          </p:nvSpPr>
          <p:spPr>
            <a:xfrm>
              <a:off x="1472184" y="5465065"/>
              <a:ext cx="3048000" cy="402153"/>
            </a:xfrm>
            <a:prstGeom prst="wedgeRoundRectCallout">
              <a:avLst>
                <a:gd name="adj1" fmla="val -15158"/>
                <a:gd name="adj2" fmla="val -196962"/>
                <a:gd name="adj3" fmla="val 16667"/>
              </a:avLst>
            </a:prstGeom>
            <a:solidFill>
              <a:srgbClr val="FFEEB7"/>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Forklaring kommer senere!</a:t>
              </a:r>
              <a:endParaRPr/>
            </a:p>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cxnSp>
        <p:nvCxnSpPr>
          <p:cNvPr id="525" name="Google Shape;525;p41"/>
          <p:cNvCxnSpPr/>
          <p:nvPr/>
        </p:nvCxnSpPr>
        <p:spPr>
          <a:xfrm>
            <a:off x="6766560" y="1292352"/>
            <a:ext cx="0" cy="5040000"/>
          </a:xfrm>
          <a:prstGeom prst="straightConnector1">
            <a:avLst/>
          </a:prstGeom>
          <a:noFill/>
          <a:ln w="9525" cap="flat" cmpd="sng">
            <a:solidFill>
              <a:srgbClr val="A5A5A5"/>
            </a:solidFill>
            <a:prstDash val="solid"/>
            <a:round/>
            <a:headEnd type="none" w="sm" len="sm"/>
            <a:tailEnd type="none" w="sm" len="sm"/>
          </a:ln>
        </p:spPr>
      </p:cxnSp>
      <p:grpSp>
        <p:nvGrpSpPr>
          <p:cNvPr id="526" name="Google Shape;526;p41"/>
          <p:cNvGrpSpPr/>
          <p:nvPr/>
        </p:nvGrpSpPr>
        <p:grpSpPr>
          <a:xfrm rot="1627194">
            <a:off x="9858157" y="3830342"/>
            <a:ext cx="1426464" cy="1160843"/>
            <a:chOff x="7102765" y="5209699"/>
            <a:chExt cx="1426464" cy="1160843"/>
          </a:xfrm>
        </p:grpSpPr>
        <p:sp>
          <p:nvSpPr>
            <p:cNvPr id="527" name="Google Shape;527;p41"/>
            <p:cNvSpPr/>
            <p:nvPr/>
          </p:nvSpPr>
          <p:spPr>
            <a:xfrm>
              <a:off x="7258445" y="5209699"/>
              <a:ext cx="1270784" cy="1160843"/>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8" name="Google Shape;528;p41"/>
            <p:cNvSpPr/>
            <p:nvPr/>
          </p:nvSpPr>
          <p:spPr>
            <a:xfrm>
              <a:off x="7102765" y="5644896"/>
              <a:ext cx="407507" cy="390144"/>
            </a:xfrm>
            <a:prstGeom prst="roundRect">
              <a:avLst>
                <a:gd name="adj" fmla="val 16667"/>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9" name="Google Shape;529;p41"/>
            <p:cNvSpPr txBox="1"/>
            <p:nvPr/>
          </p:nvSpPr>
          <p:spPr>
            <a:xfrm>
              <a:off x="8149349" y="5254752"/>
              <a:ext cx="332142"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600" b="1" i="0" u="none" strike="noStrike" cap="none">
                  <a:solidFill>
                    <a:schemeClr val="lt1"/>
                  </a:solidFill>
                  <a:latin typeface="Arial"/>
                  <a:ea typeface="Arial"/>
                  <a:cs typeface="Arial"/>
                  <a:sym typeface="Arial"/>
                </a:rPr>
                <a:t>P</a:t>
              </a:r>
              <a:endParaRPr/>
            </a:p>
            <a:p>
              <a:pPr marL="0" marR="0" lvl="0" indent="0" algn="l" rtl="0">
                <a:lnSpc>
                  <a:spcPct val="100000"/>
                </a:lnSpc>
                <a:spcBef>
                  <a:spcPts val="0"/>
                </a:spcBef>
                <a:spcAft>
                  <a:spcPts val="0"/>
                </a:spcAft>
                <a:buNone/>
              </a:pPr>
              <a:r>
                <a:rPr lang="da-DK" sz="1600" b="1" i="0" u="none" strike="noStrike" cap="none">
                  <a:solidFill>
                    <a:schemeClr val="lt1"/>
                  </a:solidFill>
                  <a:latin typeface="Arial"/>
                  <a:ea typeface="Arial"/>
                  <a:cs typeface="Arial"/>
                  <a:sym typeface="Arial"/>
                </a:rPr>
                <a:t>A</a:t>
              </a:r>
              <a:endParaRPr/>
            </a:p>
            <a:p>
              <a:pPr marL="0" marR="0" lvl="0" indent="0" algn="l" rtl="0">
                <a:lnSpc>
                  <a:spcPct val="100000"/>
                </a:lnSpc>
                <a:spcBef>
                  <a:spcPts val="0"/>
                </a:spcBef>
                <a:spcAft>
                  <a:spcPts val="0"/>
                </a:spcAft>
                <a:buNone/>
              </a:pPr>
              <a:r>
                <a:rPr lang="da-DK" sz="1600" b="1" i="0" u="none" strike="noStrike" cap="none">
                  <a:solidFill>
                    <a:schemeClr val="lt1"/>
                  </a:solidFill>
                  <a:latin typeface="Arial"/>
                  <a:ea typeface="Arial"/>
                  <a:cs typeface="Arial"/>
                  <a:sym typeface="Arial"/>
                </a:rPr>
                <a:t>S</a:t>
              </a:r>
              <a:endParaRPr/>
            </a:p>
            <a:p>
              <a:pPr marL="0" marR="0" lvl="0" indent="0" algn="l" rtl="0">
                <a:lnSpc>
                  <a:spcPct val="100000"/>
                </a:lnSpc>
                <a:spcBef>
                  <a:spcPts val="0"/>
                </a:spcBef>
                <a:spcAft>
                  <a:spcPts val="0"/>
                </a:spcAft>
                <a:buNone/>
              </a:pPr>
              <a:r>
                <a:rPr lang="da-DK" sz="1600" b="1" i="0" u="none" strike="noStrike" cap="none">
                  <a:solidFill>
                    <a:schemeClr val="lt1"/>
                  </a:solidFill>
                  <a:latin typeface="Arial"/>
                  <a:ea typeface="Arial"/>
                  <a:cs typeface="Arial"/>
                  <a:sym typeface="Arial"/>
                </a:rPr>
                <a:t>S</a:t>
              </a:r>
              <a:endParaRPr sz="1600" b="1" i="0" u="none" strike="noStrike" cap="none">
                <a:solidFill>
                  <a:schemeClr val="lt1"/>
                </a:solidFill>
                <a:latin typeface="Arial"/>
                <a:ea typeface="Arial"/>
                <a:cs typeface="Arial"/>
                <a:sym typeface="Arial"/>
              </a:endParaRPr>
            </a:p>
          </p:txBody>
        </p:sp>
      </p:grpSp>
      <p:grpSp>
        <p:nvGrpSpPr>
          <p:cNvPr id="530" name="Google Shape;530;p41"/>
          <p:cNvGrpSpPr/>
          <p:nvPr/>
        </p:nvGrpSpPr>
        <p:grpSpPr>
          <a:xfrm>
            <a:off x="7514476" y="3712463"/>
            <a:ext cx="2261677" cy="1938992"/>
            <a:chOff x="1387996" y="4236719"/>
            <a:chExt cx="2261677" cy="1938992"/>
          </a:xfrm>
        </p:grpSpPr>
        <p:sp>
          <p:nvSpPr>
            <p:cNvPr id="531" name="Google Shape;531;p41"/>
            <p:cNvSpPr/>
            <p:nvPr/>
          </p:nvSpPr>
          <p:spPr>
            <a:xfrm>
              <a:off x="2800073" y="4876154"/>
              <a:ext cx="849600" cy="555381"/>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2" name="Google Shape;532;p41"/>
            <p:cNvSpPr/>
            <p:nvPr/>
          </p:nvSpPr>
          <p:spPr>
            <a:xfrm>
              <a:off x="1387996" y="4236719"/>
              <a:ext cx="2022807" cy="1938992"/>
            </a:xfrm>
            <a:prstGeom prst="roundRect">
              <a:avLst>
                <a:gd name="adj" fmla="val 16667"/>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3" name="Google Shape;533;p41"/>
            <p:cNvSpPr/>
            <p:nvPr/>
          </p:nvSpPr>
          <p:spPr>
            <a:xfrm>
              <a:off x="3297936" y="4880645"/>
              <a:ext cx="175781" cy="55080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34" name="Google Shape;534;p41"/>
          <p:cNvSpPr txBox="1"/>
          <p:nvPr/>
        </p:nvSpPr>
        <p:spPr>
          <a:xfrm>
            <a:off x="7705344" y="3791711"/>
            <a:ext cx="1098378"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           I          II</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-1      </a:t>
            </a:r>
            <a:r>
              <a:rPr lang="da-DK" sz="1200" b="0" i="0" u="none" strike="noStrike" cap="none">
                <a:solidFill>
                  <a:schemeClr val="dk1"/>
                </a:solidFill>
                <a:latin typeface="Calibri"/>
                <a:ea typeface="Calibri"/>
                <a:cs typeface="Calibri"/>
                <a:sym typeface="Calibri"/>
              </a:rPr>
              <a:t>50     </a:t>
            </a:r>
            <a:r>
              <a:rPr lang="da-DK" sz="1200" b="0" i="0" u="none" strike="noStrike" cap="none">
                <a:solidFill>
                  <a:srgbClr val="000000"/>
                </a:solidFill>
                <a:latin typeface="Calibri"/>
                <a:ea typeface="Calibri"/>
                <a:cs typeface="Calibri"/>
                <a:sym typeface="Calibri"/>
              </a:rPr>
              <a:t>100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-2    100     200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-3    150     300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-4    200     400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-5    250     500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-6    300     600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-7    350     700</a:t>
            </a:r>
            <a:endParaRPr/>
          </a:p>
          <a:p>
            <a:pPr marL="0" marR="0" lvl="0" indent="0" algn="l" rtl="0">
              <a:lnSpc>
                <a:spcPct val="100000"/>
              </a:lnSpc>
              <a:spcBef>
                <a:spcPts val="0"/>
              </a:spcBef>
              <a:spcAft>
                <a:spcPts val="0"/>
              </a:spcAft>
              <a:buNone/>
            </a:pPr>
            <a:r>
              <a:rPr lang="da-DK" sz="1200" b="0" i="0" u="none" strike="noStrike" cap="none">
                <a:solidFill>
                  <a:srgbClr val="000000"/>
                </a:solidFill>
                <a:latin typeface="Calibri"/>
                <a:ea typeface="Calibri"/>
                <a:cs typeface="Calibri"/>
                <a:sym typeface="Calibri"/>
              </a:rPr>
              <a:t>…….</a:t>
            </a:r>
            <a:endParaRPr/>
          </a:p>
        </p:txBody>
      </p:sp>
      <p:sp>
        <p:nvSpPr>
          <p:cNvPr id="535" name="Google Shape;535;p41"/>
          <p:cNvSpPr/>
          <p:nvPr/>
        </p:nvSpPr>
        <p:spPr>
          <a:xfrm>
            <a:off x="1987296" y="4145279"/>
            <a:ext cx="368542" cy="182111"/>
          </a:xfrm>
          <a:prstGeom prst="rect">
            <a:avLst/>
          </a:prstGeom>
          <a:solidFill>
            <a:srgbClr val="FF0000">
              <a:alpha val="254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6" name="Google Shape;536;p41"/>
          <p:cNvSpPr/>
          <p:nvPr/>
        </p:nvSpPr>
        <p:spPr>
          <a:xfrm>
            <a:off x="3115056" y="4145279"/>
            <a:ext cx="368542" cy="182111"/>
          </a:xfrm>
          <a:prstGeom prst="rect">
            <a:avLst/>
          </a:prstGeom>
          <a:solidFill>
            <a:srgbClr val="FF0000">
              <a:alpha val="254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7" name="Google Shape;537;p41"/>
          <p:cNvSpPr/>
          <p:nvPr/>
        </p:nvSpPr>
        <p:spPr>
          <a:xfrm>
            <a:off x="926591" y="1884060"/>
            <a:ext cx="3679221" cy="1257490"/>
          </a:xfrm>
          <a:prstGeom prst="roundRect">
            <a:avLst>
              <a:gd name="adj" fmla="val 16667"/>
            </a:avLst>
          </a:prstGeom>
          <a:solidFill>
            <a:srgbClr val="FF0000">
              <a:alpha val="24705"/>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En meldt og vundet 4 </a:t>
            </a:r>
            <a:r>
              <a:rPr lang="da-DK" sz="2000" b="0" i="0" u="none" strike="noStrike" cap="none">
                <a:solidFill>
                  <a:srgbClr val="FF0000"/>
                </a:solidFill>
                <a:latin typeface="Calibri"/>
                <a:ea typeface="Calibri"/>
                <a:cs typeface="Calibri"/>
                <a:sym typeface="Calibri"/>
              </a:rPr>
              <a:t>♥</a:t>
            </a:r>
            <a:r>
              <a:rPr lang="da-DK" sz="2000" b="0" i="0" u="none" strike="noStrike" cap="none">
                <a:solidFill>
                  <a:schemeClr val="dk1"/>
                </a:solidFill>
                <a:latin typeface="Calibri"/>
                <a:ea typeface="Calibri"/>
                <a:cs typeface="Calibri"/>
                <a:sym typeface="Calibri"/>
              </a:rPr>
              <a:t> giver:</a:t>
            </a:r>
            <a:br>
              <a:rPr lang="da-DK" sz="2000" b="0" i="0" u="none" strike="noStrike" cap="none">
                <a:solidFill>
                  <a:schemeClr val="dk1"/>
                </a:solidFill>
                <a:latin typeface="Calibri"/>
                <a:ea typeface="Calibri"/>
                <a:cs typeface="Calibri"/>
                <a:sym typeface="Calibri"/>
              </a:rPr>
            </a:br>
            <a:r>
              <a:rPr lang="da-DK" sz="2000" b="0" i="0" u="none" strike="noStrike" cap="none">
                <a:solidFill>
                  <a:schemeClr val="dk1"/>
                </a:solidFill>
                <a:latin typeface="Calibri"/>
                <a:ea typeface="Calibri"/>
                <a:cs typeface="Calibri"/>
                <a:sym typeface="Calibri"/>
              </a:rPr>
              <a:t>- Udenfor zonen (</a:t>
            </a:r>
            <a:r>
              <a:rPr lang="da-DK" sz="2000" b="1" i="0" u="none" strike="noStrike" cap="none">
                <a:solidFill>
                  <a:schemeClr val="dk1"/>
                </a:solidFill>
                <a:latin typeface="Calibri"/>
                <a:ea typeface="Calibri"/>
                <a:cs typeface="Calibri"/>
                <a:sym typeface="Calibri"/>
              </a:rPr>
              <a:t>uz</a:t>
            </a:r>
            <a:r>
              <a:rPr lang="da-DK" sz="2000" b="0" i="0" u="none" strike="noStrike" cap="none">
                <a:solidFill>
                  <a:schemeClr val="dk1"/>
                </a:solidFill>
                <a:latin typeface="Calibri"/>
                <a:ea typeface="Calibri"/>
                <a:cs typeface="Calibri"/>
                <a:sym typeface="Calibri"/>
              </a:rPr>
              <a:t>):   420 point</a:t>
            </a:r>
            <a:br>
              <a:rPr lang="da-DK" sz="2000" b="0" i="0" u="none" strike="noStrike" cap="none">
                <a:solidFill>
                  <a:schemeClr val="dk1"/>
                </a:solidFill>
                <a:latin typeface="Calibri"/>
                <a:ea typeface="Calibri"/>
                <a:cs typeface="Calibri"/>
                <a:sym typeface="Calibri"/>
              </a:rPr>
            </a:br>
            <a:r>
              <a:rPr lang="da-DK" sz="2000" b="0" i="0" u="none" strike="noStrike" cap="none">
                <a:solidFill>
                  <a:schemeClr val="dk1"/>
                </a:solidFill>
                <a:latin typeface="Calibri"/>
                <a:ea typeface="Calibri"/>
                <a:cs typeface="Calibri"/>
                <a:sym typeface="Calibri"/>
              </a:rPr>
              <a:t>- I zonen (</a:t>
            </a:r>
            <a:r>
              <a:rPr lang="da-DK" sz="2000" b="1" i="0" u="none" strike="noStrike" cap="none">
                <a:solidFill>
                  <a:schemeClr val="dk1"/>
                </a:solidFill>
                <a:latin typeface="Calibri"/>
                <a:ea typeface="Calibri"/>
                <a:cs typeface="Calibri"/>
                <a:sym typeface="Calibri"/>
              </a:rPr>
              <a:t>iz</a:t>
            </a:r>
            <a:r>
              <a:rPr lang="da-DK" sz="2000" b="0" i="0" u="none" strike="noStrike" cap="none">
                <a:solidFill>
                  <a:schemeClr val="dk1"/>
                </a:solidFill>
                <a:latin typeface="Calibri"/>
                <a:ea typeface="Calibri"/>
                <a:cs typeface="Calibri"/>
                <a:sym typeface="Calibri"/>
              </a:rPr>
              <a:t>):   	         620 point</a:t>
            </a:r>
            <a:endParaRPr sz="2000" b="0" i="0" u="none" strike="noStrike" cap="none">
              <a:solidFill>
                <a:schemeClr val="dk1"/>
              </a:solidFill>
              <a:latin typeface="Calibri"/>
              <a:ea typeface="Calibri"/>
              <a:cs typeface="Calibri"/>
              <a:sym typeface="Calibri"/>
            </a:endParaRPr>
          </a:p>
        </p:txBody>
      </p:sp>
      <p:sp>
        <p:nvSpPr>
          <p:cNvPr id="538" name="Google Shape;538;p41"/>
          <p:cNvSpPr/>
          <p:nvPr/>
        </p:nvSpPr>
        <p:spPr>
          <a:xfrm>
            <a:off x="7991855" y="4041647"/>
            <a:ext cx="826243" cy="183600"/>
          </a:xfrm>
          <a:prstGeom prst="rect">
            <a:avLst/>
          </a:prstGeom>
          <a:solidFill>
            <a:srgbClr val="FF0000">
              <a:alpha val="254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9" name="Google Shape;539;p41"/>
          <p:cNvSpPr/>
          <p:nvPr/>
        </p:nvSpPr>
        <p:spPr>
          <a:xfrm>
            <a:off x="7406640" y="1920635"/>
            <a:ext cx="3797810" cy="1332841"/>
          </a:xfrm>
          <a:prstGeom prst="roundRect">
            <a:avLst>
              <a:gd name="adj" fmla="val 16667"/>
            </a:avLst>
          </a:prstGeom>
          <a:solidFill>
            <a:srgbClr val="FF0000">
              <a:alpha val="24705"/>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Hvis man ikke vinder sin kontrakt får man minuspoint. 1 bet koster:</a:t>
            </a:r>
            <a:endParaRPr/>
          </a:p>
          <a:p>
            <a:pPr marL="285750" marR="0" lvl="0" indent="-285750" algn="l" rtl="0">
              <a:lnSpc>
                <a:spcPct val="100000"/>
              </a:lnSpc>
              <a:spcBef>
                <a:spcPts val="0"/>
              </a:spcBef>
              <a:spcAft>
                <a:spcPts val="0"/>
              </a:spcAft>
              <a:buClr>
                <a:srgbClr val="000000"/>
              </a:buClr>
              <a:buSzPts val="2000"/>
              <a:buFont typeface="Arial"/>
              <a:buChar char="-"/>
            </a:pPr>
            <a:r>
              <a:rPr lang="da-DK" sz="2000" b="0" i="0" u="none" strike="noStrike" cap="none">
                <a:solidFill>
                  <a:schemeClr val="dk1"/>
                </a:solidFill>
                <a:latin typeface="Calibri"/>
                <a:ea typeface="Calibri"/>
                <a:cs typeface="Calibri"/>
                <a:sym typeface="Calibri"/>
              </a:rPr>
              <a:t>Udenfor zonen (</a:t>
            </a:r>
            <a:r>
              <a:rPr lang="da-DK" sz="2000" b="1" i="0" u="none" strike="noStrike" cap="none">
                <a:solidFill>
                  <a:schemeClr val="dk1"/>
                </a:solidFill>
                <a:latin typeface="Calibri"/>
                <a:ea typeface="Calibri"/>
                <a:cs typeface="Calibri"/>
                <a:sym typeface="Calibri"/>
              </a:rPr>
              <a:t>uz</a:t>
            </a:r>
            <a:r>
              <a:rPr lang="da-DK" sz="2000" b="0" i="0" u="none" strike="noStrike" cap="none">
                <a:solidFill>
                  <a:schemeClr val="dk1"/>
                </a:solidFill>
                <a:latin typeface="Calibri"/>
                <a:ea typeface="Calibri"/>
                <a:cs typeface="Calibri"/>
                <a:sym typeface="Calibri"/>
              </a:rPr>
              <a:t>):   -50 point</a:t>
            </a:r>
            <a:endParaRPr/>
          </a:p>
          <a:p>
            <a:pPr marL="285750" marR="0" lvl="0" indent="-285750" algn="l" rtl="0">
              <a:lnSpc>
                <a:spcPct val="100000"/>
              </a:lnSpc>
              <a:spcBef>
                <a:spcPts val="0"/>
              </a:spcBef>
              <a:spcAft>
                <a:spcPts val="0"/>
              </a:spcAft>
              <a:buClr>
                <a:srgbClr val="000000"/>
              </a:buClr>
              <a:buSzPts val="2000"/>
              <a:buFont typeface="Arial"/>
              <a:buChar char="-"/>
            </a:pPr>
            <a:r>
              <a:rPr lang="da-DK" sz="2000" b="0" i="0" u="none" strike="noStrike" cap="none">
                <a:solidFill>
                  <a:schemeClr val="dk1"/>
                </a:solidFill>
                <a:latin typeface="Calibri"/>
                <a:ea typeface="Calibri"/>
                <a:cs typeface="Calibri"/>
                <a:sym typeface="Calibri"/>
              </a:rPr>
              <a:t>I zonen (</a:t>
            </a:r>
            <a:r>
              <a:rPr lang="da-DK" sz="2000" b="1" i="0" u="none" strike="noStrike" cap="none">
                <a:solidFill>
                  <a:schemeClr val="dk1"/>
                </a:solidFill>
                <a:latin typeface="Calibri"/>
                <a:ea typeface="Calibri"/>
                <a:cs typeface="Calibri"/>
                <a:sym typeface="Calibri"/>
              </a:rPr>
              <a:t>iz</a:t>
            </a:r>
            <a:r>
              <a:rPr lang="da-DK" sz="2000" b="0" i="0" u="none" strike="noStrike" cap="none">
                <a:solidFill>
                  <a:schemeClr val="dk1"/>
                </a:solidFill>
                <a:latin typeface="Calibri"/>
                <a:ea typeface="Calibri"/>
                <a:cs typeface="Calibri"/>
                <a:sym typeface="Calibri"/>
              </a:rPr>
              <a:t>):                -100 point</a:t>
            </a:r>
            <a:endParaRPr sz="2000" b="0" i="0" u="none" strike="noStrike" cap="none">
              <a:solidFill>
                <a:schemeClr val="dk1"/>
              </a:solidFill>
              <a:latin typeface="Calibri"/>
              <a:ea typeface="Calibri"/>
              <a:cs typeface="Calibri"/>
              <a:sym typeface="Calibri"/>
            </a:endParaRPr>
          </a:p>
        </p:txBody>
      </p:sp>
      <p:sp>
        <p:nvSpPr>
          <p:cNvPr id="540" name="Google Shape;540;p41"/>
          <p:cNvSpPr txBox="1"/>
          <p:nvPr/>
        </p:nvSpPr>
        <p:spPr>
          <a:xfrm flipH="1">
            <a:off x="855810" y="5925193"/>
            <a:ext cx="7032413"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Meldte og vundne slemmer giver også mere iz end uz.</a:t>
            </a:r>
            <a:endParaRPr/>
          </a:p>
          <a:p>
            <a:pPr marL="0" marR="0" lvl="0" indent="0" algn="l"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Scoren for delkontrakter er uafhængig af zonen.</a:t>
            </a:r>
            <a:endParaRPr/>
          </a:p>
        </p:txBody>
      </p:sp>
      <p:sp>
        <p:nvSpPr>
          <p:cNvPr id="541" name="Google Shape;541;p41"/>
          <p:cNvSpPr txBox="1"/>
          <p:nvPr/>
        </p:nvSpPr>
        <p:spPr>
          <a:xfrm flipH="1">
            <a:off x="7271850" y="5931289"/>
            <a:ext cx="7032413"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chemeClr val="dk1"/>
                </a:solidFill>
                <a:latin typeface="Calibri"/>
                <a:ea typeface="Calibri"/>
                <a:cs typeface="Calibri"/>
                <a:sym typeface="Calibri"/>
              </a:rPr>
              <a:t>Beter koster mere iz end uz.</a:t>
            </a:r>
            <a:endParaRPr/>
          </a:p>
        </p:txBody>
      </p:sp>
      <p:sp>
        <p:nvSpPr>
          <p:cNvPr id="542" name="Google Shape;542;p41"/>
          <p:cNvSpPr txBox="1"/>
          <p:nvPr/>
        </p:nvSpPr>
        <p:spPr>
          <a:xfrm>
            <a:off x="1975104" y="3352611"/>
            <a:ext cx="455574" cy="400110"/>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uz</a:t>
            </a:r>
            <a:endParaRPr sz="2000" b="0" i="0" u="none" strike="noStrike" cap="none">
              <a:solidFill>
                <a:srgbClr val="000000"/>
              </a:solidFill>
              <a:latin typeface="Arial"/>
              <a:ea typeface="Arial"/>
              <a:cs typeface="Arial"/>
              <a:sym typeface="Arial"/>
            </a:endParaRPr>
          </a:p>
        </p:txBody>
      </p:sp>
      <p:sp>
        <p:nvSpPr>
          <p:cNvPr id="543" name="Google Shape;543;p41"/>
          <p:cNvSpPr txBox="1"/>
          <p:nvPr/>
        </p:nvSpPr>
        <p:spPr>
          <a:xfrm>
            <a:off x="3102864" y="3352611"/>
            <a:ext cx="370614" cy="400110"/>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iz</a:t>
            </a:r>
            <a:endParaRPr sz="2000" b="0" i="0" u="none" strike="noStrike" cap="none">
              <a:solidFill>
                <a:srgbClr val="000000"/>
              </a:solidFill>
              <a:latin typeface="Arial"/>
              <a:ea typeface="Arial"/>
              <a:cs typeface="Arial"/>
              <a:sym typeface="Arial"/>
            </a:endParaRPr>
          </a:p>
        </p:txBody>
      </p:sp>
      <p:sp>
        <p:nvSpPr>
          <p:cNvPr id="544" name="Google Shape;544;p41"/>
          <p:cNvSpPr txBox="1"/>
          <p:nvPr/>
        </p:nvSpPr>
        <p:spPr>
          <a:xfrm>
            <a:off x="7943088" y="3419667"/>
            <a:ext cx="455574" cy="400110"/>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uz</a:t>
            </a:r>
            <a:endParaRPr sz="2000" b="0" i="0" u="none" strike="noStrike" cap="none">
              <a:solidFill>
                <a:srgbClr val="000000"/>
              </a:solidFill>
              <a:latin typeface="Arial"/>
              <a:ea typeface="Arial"/>
              <a:cs typeface="Arial"/>
              <a:sym typeface="Arial"/>
            </a:endParaRPr>
          </a:p>
        </p:txBody>
      </p:sp>
      <p:sp>
        <p:nvSpPr>
          <p:cNvPr id="545" name="Google Shape;545;p41"/>
          <p:cNvSpPr txBox="1"/>
          <p:nvPr/>
        </p:nvSpPr>
        <p:spPr>
          <a:xfrm>
            <a:off x="8436864" y="3419667"/>
            <a:ext cx="370614" cy="400110"/>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000" b="0" i="0" u="none" strike="noStrike" cap="none">
                <a:solidFill>
                  <a:srgbClr val="000000"/>
                </a:solidFill>
                <a:latin typeface="Arial"/>
                <a:ea typeface="Arial"/>
                <a:cs typeface="Arial"/>
                <a:sym typeface="Arial"/>
              </a:rPr>
              <a:t>iz</a:t>
            </a:r>
            <a:endParaRPr sz="20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0">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40">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0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3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4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4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pic>
        <p:nvPicPr>
          <p:cNvPr id="551" name="Google Shape;551;p42" descr="Et billede, der indeholder tekst, Grafik, logo, grafisk design&#10;&#10;Automatisk genereret beskrivelse"/>
          <p:cNvPicPr preferRelativeResize="0"/>
          <p:nvPr/>
        </p:nvPicPr>
        <p:blipFill rotWithShape="1">
          <a:blip r:embed="rId3">
            <a:alphaModFix/>
          </a:blip>
          <a:srcRect/>
          <a:stretch/>
        </p:blipFill>
        <p:spPr>
          <a:xfrm>
            <a:off x="787818" y="4419264"/>
            <a:ext cx="8028740" cy="4516166"/>
          </a:xfrm>
          <a:prstGeom prst="rect">
            <a:avLst/>
          </a:prstGeom>
          <a:noFill/>
          <a:ln>
            <a:noFill/>
          </a:ln>
        </p:spPr>
      </p:pic>
      <p:sp>
        <p:nvSpPr>
          <p:cNvPr id="552" name="Google Shape;552;p42"/>
          <p:cNvSpPr/>
          <p:nvPr/>
        </p:nvSpPr>
        <p:spPr>
          <a:xfrm>
            <a:off x="7278623" y="2852925"/>
            <a:ext cx="1889761" cy="356439"/>
          </a:xfrm>
          <a:prstGeom prst="rect">
            <a:avLst/>
          </a:prstGeom>
          <a:solidFill>
            <a:srgbClr val="00B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53" name="Google Shape;553;p42"/>
          <p:cNvSpPr/>
          <p:nvPr/>
        </p:nvSpPr>
        <p:spPr>
          <a:xfrm>
            <a:off x="7278623" y="2468878"/>
            <a:ext cx="1054609" cy="32309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54" name="Google Shape;554;p42"/>
          <p:cNvSpPr txBox="1"/>
          <p:nvPr/>
        </p:nvSpPr>
        <p:spPr>
          <a:xfrm>
            <a:off x="778828" y="464904"/>
            <a:ext cx="10515600" cy="9301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None/>
            </a:pPr>
            <a:r>
              <a:rPr lang="da-DK" sz="4400" b="1" i="0" u="none" strike="noStrike" cap="none">
                <a:solidFill>
                  <a:srgbClr val="000000"/>
                </a:solidFill>
                <a:latin typeface="Calibri"/>
                <a:ea typeface="Calibri"/>
                <a:cs typeface="Calibri"/>
                <a:sym typeface="Calibri"/>
              </a:rPr>
              <a:t>Zone-stillingen vises på kortmappen</a:t>
            </a:r>
            <a:endParaRPr sz="1400" b="0" i="0" u="none" strike="noStrike" cap="none">
              <a:solidFill>
                <a:srgbClr val="000000"/>
              </a:solidFill>
              <a:latin typeface="Arial"/>
              <a:ea typeface="Arial"/>
              <a:cs typeface="Arial"/>
              <a:sym typeface="Arial"/>
            </a:endParaRPr>
          </a:p>
        </p:txBody>
      </p:sp>
      <p:grpSp>
        <p:nvGrpSpPr>
          <p:cNvPr id="555" name="Google Shape;555;p42"/>
          <p:cNvGrpSpPr/>
          <p:nvPr/>
        </p:nvGrpSpPr>
        <p:grpSpPr>
          <a:xfrm>
            <a:off x="745318" y="1615779"/>
            <a:ext cx="3891494" cy="1371600"/>
            <a:chOff x="1111078" y="1810513"/>
            <a:chExt cx="3891494" cy="1371600"/>
          </a:xfrm>
        </p:grpSpPr>
        <p:sp>
          <p:nvSpPr>
            <p:cNvPr id="556" name="Google Shape;556;p42"/>
            <p:cNvSpPr/>
            <p:nvPr/>
          </p:nvSpPr>
          <p:spPr>
            <a:xfrm>
              <a:off x="1198668" y="1865376"/>
              <a:ext cx="3723970" cy="1267968"/>
            </a:xfrm>
            <a:prstGeom prst="roundRect">
              <a:avLst>
                <a:gd name="adj" fmla="val 16667"/>
              </a:avLst>
            </a:prstGeom>
            <a:solidFill>
              <a:srgbClr val="1F3864"/>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57" name="Google Shape;557;p42"/>
            <p:cNvPicPr preferRelativeResize="0"/>
            <p:nvPr/>
          </p:nvPicPr>
          <p:blipFill rotWithShape="1">
            <a:blip r:embed="rId4">
              <a:alphaModFix/>
            </a:blip>
            <a:srcRect/>
            <a:stretch/>
          </p:blipFill>
          <p:spPr>
            <a:xfrm>
              <a:off x="1284981" y="1954080"/>
              <a:ext cx="778349" cy="1072271"/>
            </a:xfrm>
            <a:prstGeom prst="rect">
              <a:avLst/>
            </a:prstGeom>
            <a:solidFill>
              <a:srgbClr val="1F3864"/>
            </a:solidFill>
            <a:ln>
              <a:noFill/>
            </a:ln>
          </p:spPr>
        </p:pic>
        <p:pic>
          <p:nvPicPr>
            <p:cNvPr id="558" name="Google Shape;558;p42"/>
            <p:cNvPicPr preferRelativeResize="0"/>
            <p:nvPr/>
          </p:nvPicPr>
          <p:blipFill rotWithShape="1">
            <a:blip r:embed="rId4">
              <a:alphaModFix/>
            </a:blip>
            <a:srcRect/>
            <a:stretch/>
          </p:blipFill>
          <p:spPr>
            <a:xfrm>
              <a:off x="2217669" y="1954080"/>
              <a:ext cx="778349" cy="1072271"/>
            </a:xfrm>
            <a:prstGeom prst="rect">
              <a:avLst/>
            </a:prstGeom>
            <a:solidFill>
              <a:srgbClr val="1F3864"/>
            </a:solidFill>
            <a:ln>
              <a:noFill/>
            </a:ln>
          </p:spPr>
        </p:pic>
        <p:pic>
          <p:nvPicPr>
            <p:cNvPr id="559" name="Google Shape;559;p42"/>
            <p:cNvPicPr preferRelativeResize="0"/>
            <p:nvPr/>
          </p:nvPicPr>
          <p:blipFill rotWithShape="1">
            <a:blip r:embed="rId4">
              <a:alphaModFix/>
            </a:blip>
            <a:srcRect/>
            <a:stretch/>
          </p:blipFill>
          <p:spPr>
            <a:xfrm>
              <a:off x="4083045" y="1954080"/>
              <a:ext cx="778349" cy="1072271"/>
            </a:xfrm>
            <a:prstGeom prst="rect">
              <a:avLst/>
            </a:prstGeom>
            <a:solidFill>
              <a:srgbClr val="1F3864"/>
            </a:solidFill>
            <a:ln>
              <a:noFill/>
            </a:ln>
          </p:spPr>
        </p:pic>
        <p:pic>
          <p:nvPicPr>
            <p:cNvPr id="560" name="Google Shape;560;p42"/>
            <p:cNvPicPr preferRelativeResize="0"/>
            <p:nvPr/>
          </p:nvPicPr>
          <p:blipFill rotWithShape="1">
            <a:blip r:embed="rId4">
              <a:alphaModFix/>
            </a:blip>
            <a:srcRect/>
            <a:stretch/>
          </p:blipFill>
          <p:spPr>
            <a:xfrm>
              <a:off x="3150357" y="1954080"/>
              <a:ext cx="778349" cy="1072271"/>
            </a:xfrm>
            <a:prstGeom prst="rect">
              <a:avLst/>
            </a:prstGeom>
            <a:solidFill>
              <a:srgbClr val="1F3864"/>
            </a:solidFill>
            <a:ln>
              <a:noFill/>
            </a:ln>
          </p:spPr>
        </p:pic>
        <p:sp>
          <p:nvSpPr>
            <p:cNvPr id="561" name="Google Shape;561;p42"/>
            <p:cNvSpPr/>
            <p:nvPr/>
          </p:nvSpPr>
          <p:spPr>
            <a:xfrm rot="5400000">
              <a:off x="2497116" y="2897492"/>
              <a:ext cx="195072" cy="37416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2" name="Google Shape;562;p42"/>
            <p:cNvSpPr/>
            <p:nvPr/>
          </p:nvSpPr>
          <p:spPr>
            <a:xfrm>
              <a:off x="4807500" y="2312276"/>
              <a:ext cx="195072" cy="37416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3" name="Google Shape;563;p42"/>
            <p:cNvSpPr/>
            <p:nvPr/>
          </p:nvSpPr>
          <p:spPr>
            <a:xfrm rot="5400000">
              <a:off x="3454188" y="1720964"/>
              <a:ext cx="195072" cy="37416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4" name="Google Shape;564;p42"/>
            <p:cNvSpPr/>
            <p:nvPr/>
          </p:nvSpPr>
          <p:spPr>
            <a:xfrm>
              <a:off x="1111078" y="2312276"/>
              <a:ext cx="195072" cy="37416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5" name="Google Shape;565;p42"/>
            <p:cNvSpPr/>
            <p:nvPr/>
          </p:nvSpPr>
          <p:spPr>
            <a:xfrm>
              <a:off x="1585577" y="1943457"/>
              <a:ext cx="476767" cy="1113373"/>
            </a:xfrm>
            <a:prstGeom prst="rect">
              <a:avLst/>
            </a:prstGeom>
            <a:solidFill>
              <a:srgbClr val="1F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6" name="Google Shape;566;p42"/>
            <p:cNvSpPr/>
            <p:nvPr/>
          </p:nvSpPr>
          <p:spPr>
            <a:xfrm>
              <a:off x="1774553" y="1954552"/>
              <a:ext cx="1222483" cy="730422"/>
            </a:xfrm>
            <a:prstGeom prst="rect">
              <a:avLst/>
            </a:prstGeom>
            <a:solidFill>
              <a:srgbClr val="1F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7" name="Google Shape;567;p42"/>
            <p:cNvSpPr/>
            <p:nvPr/>
          </p:nvSpPr>
          <p:spPr>
            <a:xfrm>
              <a:off x="3048617" y="2314216"/>
              <a:ext cx="1222483" cy="730422"/>
            </a:xfrm>
            <a:prstGeom prst="rect">
              <a:avLst/>
            </a:prstGeom>
            <a:solidFill>
              <a:srgbClr val="1F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8" name="Google Shape;568;p42"/>
            <p:cNvSpPr/>
            <p:nvPr/>
          </p:nvSpPr>
          <p:spPr>
            <a:xfrm>
              <a:off x="4042265" y="1986129"/>
              <a:ext cx="476767" cy="1113373"/>
            </a:xfrm>
            <a:prstGeom prst="rect">
              <a:avLst/>
            </a:prstGeom>
            <a:solidFill>
              <a:srgbClr val="1F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569" name="Google Shape;569;p42"/>
            <p:cNvGrpSpPr/>
            <p:nvPr/>
          </p:nvGrpSpPr>
          <p:grpSpPr>
            <a:xfrm>
              <a:off x="1943618" y="2037304"/>
              <a:ext cx="900000" cy="540000"/>
              <a:chOff x="6194774" y="4439128"/>
              <a:chExt cx="900000" cy="540000"/>
            </a:xfrm>
          </p:grpSpPr>
          <p:sp>
            <p:nvSpPr>
              <p:cNvPr id="570" name="Google Shape;570;p42"/>
              <p:cNvSpPr/>
              <p:nvPr/>
            </p:nvSpPr>
            <p:spPr>
              <a:xfrm rot="5400000">
                <a:off x="6374774" y="4259128"/>
                <a:ext cx="540000" cy="900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71" name="Google Shape;571;p42"/>
              <p:cNvSpPr/>
              <p:nvPr/>
            </p:nvSpPr>
            <p:spPr>
              <a:xfrm>
                <a:off x="6373803" y="4799128"/>
                <a:ext cx="540000" cy="180000"/>
              </a:xfrm>
              <a:prstGeom prst="rect">
                <a:avLst/>
              </a:prstGeom>
              <a:solidFill>
                <a:srgbClr val="00B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1050" b="1" i="0" u="none" strike="noStrike" cap="none">
                    <a:solidFill>
                      <a:schemeClr val="lt1"/>
                    </a:solidFill>
                    <a:latin typeface="Calibri"/>
                    <a:ea typeface="Calibri"/>
                    <a:cs typeface="Calibri"/>
                    <a:sym typeface="Calibri"/>
                  </a:rPr>
                  <a:t>Vest</a:t>
                </a:r>
                <a:endParaRPr sz="1050" b="1" i="0" u="none" strike="noStrike" cap="none">
                  <a:solidFill>
                    <a:schemeClr val="lt1"/>
                  </a:solidFill>
                  <a:latin typeface="Calibri"/>
                  <a:ea typeface="Calibri"/>
                  <a:cs typeface="Calibri"/>
                  <a:sym typeface="Calibri"/>
                </a:endParaRPr>
              </a:p>
            </p:txBody>
          </p:sp>
          <p:sp>
            <p:nvSpPr>
              <p:cNvPr id="572" name="Google Shape;572;p42"/>
              <p:cNvSpPr/>
              <p:nvPr/>
            </p:nvSpPr>
            <p:spPr>
              <a:xfrm rot="10800000">
                <a:off x="6373804" y="4439128"/>
                <a:ext cx="540000" cy="180000"/>
              </a:xfrm>
              <a:prstGeom prst="rect">
                <a:avLst/>
              </a:prstGeom>
              <a:solidFill>
                <a:srgbClr val="00B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1050" b="1" i="0" u="none" strike="noStrike" cap="none">
                    <a:solidFill>
                      <a:schemeClr val="lt1"/>
                    </a:solidFill>
                    <a:latin typeface="Calibri"/>
                    <a:ea typeface="Calibri"/>
                    <a:cs typeface="Calibri"/>
                    <a:sym typeface="Calibri"/>
                  </a:rPr>
                  <a:t>Øst</a:t>
                </a:r>
                <a:endParaRPr sz="1050" b="1" i="0" u="none" strike="noStrike" cap="none">
                  <a:solidFill>
                    <a:schemeClr val="lt1"/>
                  </a:solidFill>
                  <a:latin typeface="Calibri"/>
                  <a:ea typeface="Calibri"/>
                  <a:cs typeface="Calibri"/>
                  <a:sym typeface="Calibri"/>
                </a:endParaRPr>
              </a:p>
            </p:txBody>
          </p:sp>
          <p:sp>
            <p:nvSpPr>
              <p:cNvPr id="573" name="Google Shape;573;p42"/>
              <p:cNvSpPr/>
              <p:nvPr/>
            </p:nvSpPr>
            <p:spPr>
              <a:xfrm rot="5400000">
                <a:off x="6014774" y="4619128"/>
                <a:ext cx="540000" cy="1800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1050" b="1" i="0" u="none" strike="noStrike" cap="none">
                    <a:solidFill>
                      <a:schemeClr val="lt1"/>
                    </a:solidFill>
                    <a:latin typeface="Calibri"/>
                    <a:ea typeface="Calibri"/>
                    <a:cs typeface="Calibri"/>
                    <a:sym typeface="Calibri"/>
                  </a:rPr>
                  <a:t>Nord</a:t>
                </a:r>
                <a:endParaRPr sz="1050" b="1" i="0" u="none" strike="noStrike" cap="none">
                  <a:solidFill>
                    <a:schemeClr val="lt1"/>
                  </a:solidFill>
                  <a:latin typeface="Calibri"/>
                  <a:ea typeface="Calibri"/>
                  <a:cs typeface="Calibri"/>
                  <a:sym typeface="Calibri"/>
                </a:endParaRPr>
              </a:p>
            </p:txBody>
          </p:sp>
          <p:sp>
            <p:nvSpPr>
              <p:cNvPr id="574" name="Google Shape;574;p42"/>
              <p:cNvSpPr/>
              <p:nvPr/>
            </p:nvSpPr>
            <p:spPr>
              <a:xfrm rot="-5400000">
                <a:off x="6734774" y="4619128"/>
                <a:ext cx="540000" cy="1800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a-DK" sz="1050" b="1" i="0" u="none" strike="noStrike" cap="none">
                    <a:solidFill>
                      <a:schemeClr val="lt1"/>
                    </a:solidFill>
                    <a:latin typeface="Calibri"/>
                    <a:ea typeface="Calibri"/>
                    <a:cs typeface="Calibri"/>
                    <a:sym typeface="Calibri"/>
                  </a:rPr>
                  <a:t>Syd</a:t>
                </a:r>
                <a:endParaRPr sz="1050" b="1" i="0" u="none" strike="noStrike" cap="none">
                  <a:solidFill>
                    <a:schemeClr val="lt1"/>
                  </a:solidFill>
                  <a:latin typeface="Calibri"/>
                  <a:ea typeface="Calibri"/>
                  <a:cs typeface="Calibri"/>
                  <a:sym typeface="Calibri"/>
                </a:endParaRPr>
              </a:p>
            </p:txBody>
          </p:sp>
          <p:sp>
            <p:nvSpPr>
              <p:cNvPr id="575" name="Google Shape;575;p42"/>
              <p:cNvSpPr/>
              <p:nvPr/>
            </p:nvSpPr>
            <p:spPr>
              <a:xfrm rot="5400000">
                <a:off x="6471073" y="4649587"/>
                <a:ext cx="72000" cy="135000"/>
              </a:xfrm>
              <a:prstGeom prst="downArrow">
                <a:avLst>
                  <a:gd name="adj1" fmla="val 50000"/>
                  <a:gd name="adj2" fmla="val 50000"/>
                </a:avLst>
              </a:prstGeom>
              <a:solidFill>
                <a:schemeClr val="dk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76" name="Google Shape;576;p42"/>
              <p:cNvSpPr txBox="1"/>
              <p:nvPr/>
            </p:nvSpPr>
            <p:spPr>
              <a:xfrm rot="5400000">
                <a:off x="6470800" y="4481769"/>
                <a:ext cx="359073" cy="5693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1400" b="1" i="0" u="none" strike="noStrike" cap="none">
                    <a:solidFill>
                      <a:srgbClr val="000000"/>
                    </a:solidFill>
                    <a:latin typeface="Arial"/>
                    <a:ea typeface="Arial"/>
                    <a:cs typeface="Arial"/>
                    <a:sym typeface="Arial"/>
                  </a:rPr>
                  <a:t>5</a:t>
                </a:r>
                <a:endParaRPr/>
              </a:p>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grpSp>
      </p:grpSp>
      <p:sp>
        <p:nvSpPr>
          <p:cNvPr id="577" name="Google Shape;577;p42"/>
          <p:cNvSpPr txBox="1"/>
          <p:nvPr/>
        </p:nvSpPr>
        <p:spPr>
          <a:xfrm flipH="1">
            <a:off x="5336366" y="1312329"/>
            <a:ext cx="611138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sng" strike="noStrike" cap="none">
                <a:solidFill>
                  <a:schemeClr val="dk1"/>
                </a:solidFill>
                <a:latin typeface="Calibri"/>
                <a:ea typeface="Calibri"/>
                <a:cs typeface="Calibri"/>
                <a:sym typeface="Calibri"/>
              </a:rPr>
              <a:t>Kortmappen fortæller:</a:t>
            </a:r>
            <a:endParaRPr/>
          </a:p>
          <a:p>
            <a:pPr marL="342900" marR="0" lvl="0" indent="-342900" algn="l" rtl="0">
              <a:lnSpc>
                <a:spcPct val="100000"/>
              </a:lnSpc>
              <a:spcBef>
                <a:spcPts val="0"/>
              </a:spcBef>
              <a:spcAft>
                <a:spcPts val="0"/>
              </a:spcAft>
              <a:buClr>
                <a:srgbClr val="000000"/>
              </a:buClr>
              <a:buSzPts val="2400"/>
              <a:buFont typeface="Arial"/>
              <a:buChar char="-"/>
            </a:pPr>
            <a:r>
              <a:rPr lang="da-DK" sz="2400" b="0" i="0" u="none" strike="noStrike" cap="none">
                <a:solidFill>
                  <a:schemeClr val="dk1"/>
                </a:solidFill>
                <a:latin typeface="Calibri"/>
                <a:ea typeface="Calibri"/>
                <a:cs typeface="Calibri"/>
                <a:sym typeface="Calibri"/>
              </a:rPr>
              <a:t>Nord er kortgiver (placering af pil), evt skrives der kortgiver direkte på lommen</a:t>
            </a:r>
            <a:endParaRPr/>
          </a:p>
          <a:p>
            <a:pPr marL="342900" marR="0" lvl="0" indent="-342900" algn="l" rtl="0">
              <a:lnSpc>
                <a:spcPct val="100000"/>
              </a:lnSpc>
              <a:spcBef>
                <a:spcPts val="0"/>
              </a:spcBef>
              <a:spcAft>
                <a:spcPts val="0"/>
              </a:spcAft>
              <a:buClr>
                <a:srgbClr val="000000"/>
              </a:buClr>
              <a:buSzPts val="2400"/>
              <a:buFont typeface="Arial"/>
              <a:buChar char="-"/>
            </a:pPr>
            <a:r>
              <a:rPr lang="da-DK" sz="2400" b="0" i="0" u="none" strike="noStrike" cap="none">
                <a:solidFill>
                  <a:schemeClr val="dk1"/>
                </a:solidFill>
                <a:latin typeface="Calibri"/>
                <a:ea typeface="Calibri"/>
                <a:cs typeface="Calibri"/>
                <a:sym typeface="Calibri"/>
              </a:rPr>
              <a:t>Nord-Syd er  </a:t>
            </a:r>
            <a:r>
              <a:rPr lang="da-DK" sz="2400" b="1" i="0" u="none" strike="noStrike" cap="none">
                <a:solidFill>
                  <a:schemeClr val="lt1"/>
                </a:solidFill>
                <a:latin typeface="Calibri"/>
                <a:ea typeface="Calibri"/>
                <a:cs typeface="Calibri"/>
                <a:sym typeface="Calibri"/>
              </a:rPr>
              <a:t>i zonen  </a:t>
            </a:r>
            <a:r>
              <a:rPr lang="da-DK" sz="2400" b="0" i="0" u="none" strike="noStrike" cap="none">
                <a:solidFill>
                  <a:schemeClr val="dk1"/>
                </a:solidFill>
                <a:latin typeface="Calibri"/>
                <a:ea typeface="Calibri"/>
                <a:cs typeface="Calibri"/>
                <a:sym typeface="Calibri"/>
              </a:rPr>
              <a:t>(iz) – rød farve</a:t>
            </a:r>
            <a:endParaRPr sz="2400" b="1"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da-DK" sz="2400" b="0" i="0" u="none" strike="noStrike" cap="none">
                <a:solidFill>
                  <a:schemeClr val="dk1"/>
                </a:solidFill>
                <a:latin typeface="Calibri"/>
                <a:ea typeface="Calibri"/>
                <a:cs typeface="Calibri"/>
                <a:sym typeface="Calibri"/>
              </a:rPr>
              <a:t>Øst-Vest er  </a:t>
            </a:r>
            <a:r>
              <a:rPr lang="da-DK" sz="2400" b="1" i="0" u="none" strike="noStrike" cap="none">
                <a:solidFill>
                  <a:schemeClr val="lt1"/>
                </a:solidFill>
                <a:latin typeface="Calibri"/>
                <a:ea typeface="Calibri"/>
                <a:cs typeface="Calibri"/>
                <a:sym typeface="Calibri"/>
              </a:rPr>
              <a:t>udenfor zonen </a:t>
            </a:r>
            <a:r>
              <a:rPr lang="da-DK" sz="2400" b="0" i="0" u="none" strike="noStrike" cap="none">
                <a:solidFill>
                  <a:schemeClr val="dk1"/>
                </a:solidFill>
                <a:latin typeface="Calibri"/>
                <a:ea typeface="Calibri"/>
                <a:cs typeface="Calibri"/>
                <a:sym typeface="Calibri"/>
              </a:rPr>
              <a:t>(uz) – grøn farve</a:t>
            </a:r>
            <a:endParaRPr/>
          </a:p>
        </p:txBody>
      </p:sp>
      <p:sp>
        <p:nvSpPr>
          <p:cNvPr id="578" name="Google Shape;578;p42"/>
          <p:cNvSpPr txBox="1"/>
          <p:nvPr/>
        </p:nvSpPr>
        <p:spPr>
          <a:xfrm flipH="1">
            <a:off x="5360433" y="4300456"/>
            <a:ext cx="653523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a-DK" sz="2400" b="0" i="0" u="sng" strike="noStrike" cap="none" dirty="0">
                <a:solidFill>
                  <a:schemeClr val="dk1"/>
                </a:solidFill>
                <a:latin typeface="Calibri"/>
                <a:ea typeface="Calibri"/>
                <a:cs typeface="Calibri"/>
                <a:sym typeface="Calibri"/>
              </a:rPr>
              <a:t>Zonestillingen skifter fra spil til spil:</a:t>
            </a:r>
            <a:endParaRPr dirty="0"/>
          </a:p>
          <a:p>
            <a:pPr marL="342900" marR="0" lvl="0" indent="-34290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Alle er </a:t>
            </a:r>
            <a:r>
              <a:rPr lang="da-DK" sz="2400" b="0" i="0" u="none" strike="noStrike" cap="none" dirty="0" err="1">
                <a:solidFill>
                  <a:schemeClr val="dk1"/>
                </a:solidFill>
                <a:latin typeface="Calibri"/>
                <a:ea typeface="Calibri"/>
                <a:cs typeface="Calibri"/>
                <a:sym typeface="Calibri"/>
              </a:rPr>
              <a:t>uz</a:t>
            </a:r>
            <a:r>
              <a:rPr lang="da-DK" sz="2400" b="0" i="0" u="none" strike="noStrike" cap="none" dirty="0">
                <a:solidFill>
                  <a:schemeClr val="dk1"/>
                </a:solidFill>
                <a:latin typeface="Calibri"/>
                <a:ea typeface="Calibri"/>
                <a:cs typeface="Calibri"/>
                <a:sym typeface="Calibri"/>
              </a:rPr>
              <a:t> i spil 1 og </a:t>
            </a:r>
            <a:r>
              <a:rPr lang="da-DK" sz="2400" b="0" i="0" u="none" strike="noStrike" cap="none" dirty="0" err="1">
                <a:solidFill>
                  <a:schemeClr val="dk1"/>
                </a:solidFill>
                <a:latin typeface="Calibri"/>
                <a:ea typeface="Calibri"/>
                <a:cs typeface="Calibri"/>
                <a:sym typeface="Calibri"/>
              </a:rPr>
              <a:t>iz</a:t>
            </a:r>
            <a:r>
              <a:rPr lang="da-DK" sz="2400" b="0" i="0" u="none" strike="noStrike" cap="none" dirty="0">
                <a:solidFill>
                  <a:schemeClr val="dk1"/>
                </a:solidFill>
                <a:latin typeface="Calibri"/>
                <a:ea typeface="Calibri"/>
                <a:cs typeface="Calibri"/>
                <a:sym typeface="Calibri"/>
              </a:rPr>
              <a:t> i spil 4</a:t>
            </a:r>
            <a:endParaRPr dirty="0"/>
          </a:p>
          <a:p>
            <a:pPr marL="342900" marR="0" lvl="0" indent="-34290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NS er </a:t>
            </a:r>
            <a:r>
              <a:rPr lang="da-DK" sz="2400" b="0" i="0" u="none" strike="noStrike" cap="none" dirty="0" err="1">
                <a:solidFill>
                  <a:schemeClr val="dk1"/>
                </a:solidFill>
                <a:latin typeface="Calibri"/>
                <a:ea typeface="Calibri"/>
                <a:cs typeface="Calibri"/>
                <a:sym typeface="Calibri"/>
              </a:rPr>
              <a:t>iz</a:t>
            </a:r>
            <a:r>
              <a:rPr lang="da-DK" sz="2400" b="0" i="0" u="none" strike="noStrike" cap="none" dirty="0">
                <a:solidFill>
                  <a:schemeClr val="dk1"/>
                </a:solidFill>
                <a:latin typeface="Calibri"/>
                <a:ea typeface="Calibri"/>
                <a:cs typeface="Calibri"/>
                <a:sym typeface="Calibri"/>
              </a:rPr>
              <a:t> i spil 2,3 og 5</a:t>
            </a:r>
            <a:endParaRPr dirty="0"/>
          </a:p>
          <a:p>
            <a:pPr marL="342900" marR="0" lvl="0" indent="-34290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ØV er </a:t>
            </a:r>
            <a:r>
              <a:rPr lang="da-DK" sz="2400" b="0" i="0" u="none" strike="noStrike" cap="none" dirty="0" err="1">
                <a:solidFill>
                  <a:schemeClr val="dk1"/>
                </a:solidFill>
                <a:latin typeface="Calibri"/>
                <a:ea typeface="Calibri"/>
                <a:cs typeface="Calibri"/>
                <a:sym typeface="Calibri"/>
              </a:rPr>
              <a:t>iz</a:t>
            </a:r>
            <a:r>
              <a:rPr lang="da-DK" sz="2400" b="0" i="0" u="none" strike="noStrike" cap="none" dirty="0">
                <a:solidFill>
                  <a:schemeClr val="dk1"/>
                </a:solidFill>
                <a:latin typeface="Calibri"/>
                <a:ea typeface="Calibri"/>
                <a:cs typeface="Calibri"/>
                <a:sym typeface="Calibri"/>
              </a:rPr>
              <a:t> i spil 3 og 4</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43"/>
          <p:cNvSpPr txBox="1"/>
          <p:nvPr/>
        </p:nvSpPr>
        <p:spPr>
          <a:xfrm>
            <a:off x="839788" y="464904"/>
            <a:ext cx="10515600" cy="9128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a:solidFill>
                  <a:schemeClr val="dk1"/>
                </a:solidFill>
                <a:latin typeface="Calibri"/>
                <a:ea typeface="Calibri"/>
                <a:cs typeface="Calibri"/>
                <a:sym typeface="Calibri"/>
              </a:rPr>
              <a:t>Nu skal vi spille kort – 5 og 6</a:t>
            </a:r>
            <a:endParaRPr sz="1400" b="0" i="0" u="none" strike="noStrike" cap="none" dirty="0">
              <a:solidFill>
                <a:srgbClr val="000000"/>
              </a:solidFill>
              <a:latin typeface="Arial"/>
              <a:ea typeface="Arial"/>
              <a:cs typeface="Arial"/>
              <a:sym typeface="Arial"/>
            </a:endParaRPr>
          </a:p>
        </p:txBody>
      </p:sp>
      <p:sp>
        <p:nvSpPr>
          <p:cNvPr id="586" name="Google Shape;586;p43"/>
          <p:cNvSpPr/>
          <p:nvPr/>
        </p:nvSpPr>
        <p:spPr>
          <a:xfrm>
            <a:off x="699635" y="1562992"/>
            <a:ext cx="4353870" cy="4536368"/>
          </a:xfrm>
          <a:prstGeom prst="rect">
            <a:avLst/>
          </a:prstGeom>
          <a:solidFill>
            <a:schemeClr val="lt1"/>
          </a:solidFill>
          <a:ln>
            <a:noFill/>
          </a:ln>
        </p:spPr>
        <p:txBody>
          <a:bodyPr spcFirstLastPara="1" wrap="square" lIns="91425" tIns="45700" rIns="91425" bIns="45700" anchor="ctr" anchorCtr="0">
            <a:noAutofit/>
          </a:bodyPr>
          <a:lstStyle/>
          <a:p>
            <a:pPr marL="342900" marR="0" lvl="0"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I skal sidde 4 mand ved hvert bord</a:t>
            </a:r>
            <a:endParaRPr/>
          </a:p>
          <a:p>
            <a:pPr marL="342900" marR="0" lvl="0"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Efter spillet findes scoren på det relevante meldingskort</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400"/>
              <a:buFont typeface="Arial"/>
              <a:buChar char="•"/>
            </a:pPr>
            <a:r>
              <a:rPr lang="da-DK" sz="2400" b="0" i="0" u="none" strike="noStrike" cap="none">
                <a:solidFill>
                  <a:schemeClr val="dk1"/>
                </a:solidFill>
                <a:latin typeface="Calibri"/>
                <a:ea typeface="Calibri"/>
                <a:cs typeface="Calibri"/>
                <a:sym typeface="Calibri"/>
              </a:rPr>
              <a:t>Opsamling hvorfor tror I nogle får flere stik end andre?</a:t>
            </a:r>
            <a:endParaRPr sz="1400" b="0" i="0" u="none" strike="noStrike" cap="none">
              <a:solidFill>
                <a:srgbClr val="000000"/>
              </a:solidFill>
              <a:latin typeface="Arial"/>
              <a:ea typeface="Arial"/>
              <a:cs typeface="Arial"/>
              <a:sym typeface="Arial"/>
            </a:endParaRPr>
          </a:p>
          <a:p>
            <a:pPr marL="342900" marR="0" lvl="0" indent="-1905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pic>
        <p:nvPicPr>
          <p:cNvPr id="3" name="Google Shape;346;p32">
            <a:extLst>
              <a:ext uri="{FF2B5EF4-FFF2-40B4-BE49-F238E27FC236}">
                <a16:creationId xmlns:a16="http://schemas.microsoft.com/office/drawing/2014/main" id="{332B83AD-856F-2DDA-88AD-2EF1F0838B36}"/>
              </a:ext>
            </a:extLst>
          </p:cNvPr>
          <p:cNvPicPr preferRelativeResize="0"/>
          <p:nvPr/>
        </p:nvPicPr>
        <p:blipFill rotWithShape="1">
          <a:blip r:embed="rId3">
            <a:alphaModFix/>
          </a:blip>
          <a:srcRect/>
          <a:stretch/>
        </p:blipFill>
        <p:spPr>
          <a:xfrm>
            <a:off x="5977511" y="1919435"/>
            <a:ext cx="5625843" cy="36774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44"/>
          <p:cNvSpPr txBox="1"/>
          <p:nvPr/>
        </p:nvSpPr>
        <p:spPr>
          <a:xfrm>
            <a:off x="887203" y="233256"/>
            <a:ext cx="10515600" cy="91284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Calibri"/>
              <a:buNone/>
            </a:pPr>
            <a:r>
              <a:rPr lang="da-DK" sz="4400" b="1" i="0" u="none" strike="noStrike" cap="none">
                <a:solidFill>
                  <a:schemeClr val="dk1"/>
                </a:solidFill>
                <a:latin typeface="Calibri"/>
                <a:ea typeface="Calibri"/>
                <a:cs typeface="Calibri"/>
                <a:sym typeface="Calibri"/>
              </a:rPr>
              <a:t>Repetition – Lektion 3 + 4</a:t>
            </a:r>
            <a:endParaRPr sz="1400" b="0" i="0" u="none" strike="noStrike" cap="none">
              <a:solidFill>
                <a:srgbClr val="000000"/>
              </a:solidFill>
              <a:latin typeface="Arial"/>
              <a:ea typeface="Arial"/>
              <a:cs typeface="Arial"/>
              <a:sym typeface="Arial"/>
            </a:endParaRPr>
          </a:p>
        </p:txBody>
      </p:sp>
      <p:sp>
        <p:nvSpPr>
          <p:cNvPr id="592" name="Google Shape;592;p44"/>
          <p:cNvSpPr txBox="1"/>
          <p:nvPr/>
        </p:nvSpPr>
        <p:spPr>
          <a:xfrm>
            <a:off x="963168" y="1048512"/>
            <a:ext cx="11143488" cy="5632311"/>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rgbClr val="000000"/>
                </a:solidFill>
                <a:latin typeface="Calibri"/>
                <a:ea typeface="Calibri"/>
                <a:cs typeface="Calibri"/>
                <a:sym typeface="Calibri"/>
              </a:rPr>
              <a:t>Bridgespillet har to sektioner: 1) Kortene meldes 2) Kortene spilles</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rgbClr val="000000"/>
                </a:solidFill>
                <a:latin typeface="Calibri"/>
                <a:ea typeface="Calibri"/>
                <a:cs typeface="Calibri"/>
                <a:sym typeface="Calibri"/>
              </a:rPr>
              <a:t>En </a:t>
            </a:r>
            <a:r>
              <a:rPr lang="da-DK" sz="2400" b="0" i="0" u="none" strike="noStrike" cap="none" dirty="0" err="1">
                <a:solidFill>
                  <a:srgbClr val="000000"/>
                </a:solidFill>
                <a:latin typeface="Calibri"/>
                <a:ea typeface="Calibri"/>
                <a:cs typeface="Calibri"/>
                <a:sym typeface="Calibri"/>
              </a:rPr>
              <a:t>spíller</a:t>
            </a:r>
            <a:r>
              <a:rPr lang="da-DK" sz="2400" b="0" i="0" u="none" strike="noStrike" cap="none" dirty="0">
                <a:solidFill>
                  <a:srgbClr val="000000"/>
                </a:solidFill>
                <a:latin typeface="Calibri"/>
                <a:ea typeface="Calibri"/>
                <a:cs typeface="Calibri"/>
                <a:sym typeface="Calibri"/>
              </a:rPr>
              <a:t> melder eksempelvis 1 </a:t>
            </a:r>
            <a:r>
              <a:rPr lang="da-DK" sz="2400" b="0" i="0" u="none" strike="noStrike" cap="none" dirty="0">
                <a:solidFill>
                  <a:schemeClr val="dk1"/>
                </a:solidFill>
                <a:latin typeface="Calibri"/>
                <a:ea typeface="Calibri"/>
                <a:cs typeface="Calibri"/>
                <a:sym typeface="Calibri"/>
              </a:rPr>
              <a:t>♠, og lover dermed at tage 7 stik (6+1)</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Meldingerne har følgende rangorden (fra lavest til højest): ♣ </a:t>
            </a:r>
            <a:r>
              <a:rPr lang="da-DK" sz="2400" b="0" i="0" u="none" strike="noStrike" cap="none" dirty="0">
                <a:solidFill>
                  <a:srgbClr val="FF0000"/>
                </a:solidFill>
                <a:latin typeface="Calibri"/>
                <a:ea typeface="Calibri"/>
                <a:cs typeface="Calibri"/>
                <a:sym typeface="Calibri"/>
              </a:rPr>
              <a:t>♦ ♥</a:t>
            </a:r>
            <a:r>
              <a:rPr lang="da-DK" sz="2400" b="0" i="0" u="none" strike="noStrike" cap="none" dirty="0">
                <a:solidFill>
                  <a:schemeClr val="dk1"/>
                </a:solidFill>
                <a:latin typeface="Calibri"/>
                <a:ea typeface="Calibri"/>
                <a:cs typeface="Calibri"/>
                <a:sym typeface="Calibri"/>
              </a:rPr>
              <a:t> ♠ UT</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Es tæller 4 HP, Kongen: 3HP, Damen: 2 HP, og Bonden: 1 HP</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Spilfører er den af makkerparret, der melder sans/farven først.</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Meldingerne slutter med 3x PAS, og kontrakten er den sidste melding inden da</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Der er fit i en trumffarve, når det samlede antal kort i farven er 8 eller højere</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Man kan ofte få flere stik i trumf end i sans pga. </a:t>
            </a:r>
            <a:r>
              <a:rPr lang="da-DK" sz="2400" b="0" i="0" u="none" strike="noStrike" cap="none" dirty="0" err="1">
                <a:solidFill>
                  <a:schemeClr val="dk1"/>
                </a:solidFill>
                <a:latin typeface="Calibri"/>
                <a:ea typeface="Calibri"/>
                <a:cs typeface="Calibri"/>
                <a:sym typeface="Calibri"/>
              </a:rPr>
              <a:t>trumfninger</a:t>
            </a:r>
            <a:r>
              <a:rPr lang="da-DK" sz="2400" b="0" i="0" u="none" strike="noStrike" cap="none" dirty="0">
                <a:solidFill>
                  <a:schemeClr val="dk1"/>
                </a:solidFill>
                <a:latin typeface="Calibri"/>
                <a:ea typeface="Calibri"/>
                <a:cs typeface="Calibri"/>
                <a:sym typeface="Calibri"/>
              </a:rPr>
              <a:t> af farver med få kort</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Man får bonus for spille en kontrakt hjem. Delkontrakt &lt; Udgang &lt; Slem &lt; Store Slem</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Antal stik for en udgangskontrakt er 9, 10 og 11 i hhv. sans, major og </a:t>
            </a:r>
            <a:r>
              <a:rPr lang="da-DK" sz="2400" b="0" i="0" u="none" strike="noStrike" cap="none" dirty="0" err="1">
                <a:solidFill>
                  <a:schemeClr val="dk1"/>
                </a:solidFill>
                <a:latin typeface="Calibri"/>
                <a:ea typeface="Calibri"/>
                <a:cs typeface="Calibri"/>
                <a:sym typeface="Calibri"/>
              </a:rPr>
              <a:t>minor</a:t>
            </a:r>
            <a:r>
              <a:rPr lang="da-DK" sz="2400" b="0" i="0" u="none" strike="noStrike" cap="none" dirty="0">
                <a:solidFill>
                  <a:schemeClr val="dk1"/>
                </a:solidFill>
                <a:latin typeface="Calibri"/>
                <a:ea typeface="Calibri"/>
                <a:cs typeface="Calibri"/>
                <a:sym typeface="Calibri"/>
              </a:rPr>
              <a:t>. </a:t>
            </a:r>
            <a:br>
              <a:rPr lang="da-DK" sz="2400" b="0" i="0" u="none" strike="noStrike" cap="none" dirty="0">
                <a:solidFill>
                  <a:schemeClr val="dk1"/>
                </a:solidFill>
                <a:latin typeface="Calibri"/>
                <a:ea typeface="Calibri"/>
                <a:cs typeface="Calibri"/>
                <a:sym typeface="Calibri"/>
              </a:rPr>
            </a:br>
            <a:r>
              <a:rPr lang="da-DK" sz="2400" b="0" i="0" u="none" strike="noStrike" cap="none" dirty="0">
                <a:solidFill>
                  <a:schemeClr val="dk1"/>
                </a:solidFill>
                <a:latin typeface="Calibri"/>
                <a:ea typeface="Calibri"/>
                <a:cs typeface="Calibri"/>
                <a:sym typeface="Calibri"/>
              </a:rPr>
              <a:t>Lilleslem kræver 12 stik og Storeslem kræver 13 stik.</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Antal HTP for udgang, slem og storeslem er hhv. 26 (29 i </a:t>
            </a:r>
            <a:r>
              <a:rPr lang="da-DK" sz="2400" b="0" i="0" u="none" strike="noStrike" cap="none" dirty="0" err="1">
                <a:solidFill>
                  <a:schemeClr val="dk1"/>
                </a:solidFill>
                <a:latin typeface="Calibri"/>
                <a:ea typeface="Calibri"/>
                <a:cs typeface="Calibri"/>
                <a:sym typeface="Calibri"/>
              </a:rPr>
              <a:t>minor</a:t>
            </a:r>
            <a:r>
              <a:rPr lang="da-DK" sz="2400" b="0" i="0" u="none" strike="noStrike" cap="none" dirty="0">
                <a:solidFill>
                  <a:schemeClr val="dk1"/>
                </a:solidFill>
                <a:latin typeface="Calibri"/>
                <a:ea typeface="Calibri"/>
                <a:cs typeface="Calibri"/>
                <a:sym typeface="Calibri"/>
              </a:rPr>
              <a:t>), 33 og 37</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Trumfpoint (TP): 1 for doubleton, 2 for singleton og 3 for renonce. </a:t>
            </a:r>
            <a:endParaRPr dirty="0"/>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HTP = HP + TP. Man kan dog ikke tælle både HP og TP for </a:t>
            </a:r>
            <a:r>
              <a:rPr lang="da-DK" sz="2400" b="0" i="0" u="none" strike="noStrike" cap="none" dirty="0" err="1">
                <a:solidFill>
                  <a:schemeClr val="dk1"/>
                </a:solidFill>
                <a:latin typeface="Calibri"/>
                <a:ea typeface="Calibri"/>
                <a:cs typeface="Calibri"/>
                <a:sym typeface="Calibri"/>
              </a:rPr>
              <a:t>Kx</a:t>
            </a:r>
            <a:r>
              <a:rPr lang="da-DK" sz="2400" b="0" i="0" u="none" strike="noStrike" cap="none" dirty="0">
                <a:solidFill>
                  <a:schemeClr val="dk1"/>
                </a:solidFill>
                <a:latin typeface="Calibri"/>
                <a:ea typeface="Calibri"/>
                <a:cs typeface="Calibri"/>
                <a:sym typeface="Calibri"/>
              </a:rPr>
              <a:t>, </a:t>
            </a:r>
            <a:r>
              <a:rPr lang="da-DK" sz="2400" b="0" i="0" u="none" strike="noStrike" cap="none" dirty="0" err="1">
                <a:solidFill>
                  <a:schemeClr val="dk1"/>
                </a:solidFill>
                <a:latin typeface="Calibri"/>
                <a:ea typeface="Calibri"/>
                <a:cs typeface="Calibri"/>
                <a:sym typeface="Calibri"/>
              </a:rPr>
              <a:t>Dx</a:t>
            </a:r>
            <a:r>
              <a:rPr lang="da-DK" sz="2400" b="0" i="0" u="none" strike="noStrike" cap="none" dirty="0">
                <a:solidFill>
                  <a:schemeClr val="dk1"/>
                </a:solidFill>
                <a:latin typeface="Calibri"/>
                <a:ea typeface="Calibri"/>
                <a:cs typeface="Calibri"/>
                <a:sym typeface="Calibri"/>
              </a:rPr>
              <a:t> og </a:t>
            </a:r>
            <a:r>
              <a:rPr lang="da-DK" sz="2400" b="0" i="0" u="none" strike="noStrike" cap="none" dirty="0" err="1">
                <a:solidFill>
                  <a:schemeClr val="dk1"/>
                </a:solidFill>
                <a:latin typeface="Calibri"/>
                <a:ea typeface="Calibri"/>
                <a:cs typeface="Calibri"/>
                <a:sym typeface="Calibri"/>
              </a:rPr>
              <a:t>Bx</a:t>
            </a:r>
            <a:endParaRPr sz="2400" b="0"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2400"/>
              <a:buFont typeface="Arial"/>
              <a:buChar char="-"/>
            </a:pPr>
            <a:r>
              <a:rPr lang="da-DK" sz="2400" b="0" i="0" u="none" strike="noStrike" cap="none" dirty="0">
                <a:solidFill>
                  <a:schemeClr val="dk1"/>
                </a:solidFill>
                <a:latin typeface="Calibri"/>
                <a:ea typeface="Calibri"/>
                <a:cs typeface="Calibri"/>
                <a:sym typeface="Calibri"/>
              </a:rPr>
              <a:t>Man kan vinde og tabe mere i zonen (</a:t>
            </a:r>
            <a:r>
              <a:rPr lang="da-DK" sz="2400" b="0" i="0" u="none" strike="noStrike" cap="none" dirty="0" err="1">
                <a:solidFill>
                  <a:schemeClr val="dk1"/>
                </a:solidFill>
                <a:latin typeface="Calibri"/>
                <a:ea typeface="Calibri"/>
                <a:cs typeface="Calibri"/>
                <a:sym typeface="Calibri"/>
              </a:rPr>
              <a:t>iz</a:t>
            </a:r>
            <a:r>
              <a:rPr lang="da-DK" sz="2400" b="0" i="0" u="none" strike="noStrike" cap="none" dirty="0">
                <a:solidFill>
                  <a:schemeClr val="dk1"/>
                </a:solidFill>
                <a:latin typeface="Calibri"/>
                <a:ea typeface="Calibri"/>
                <a:cs typeface="Calibri"/>
                <a:sym typeface="Calibri"/>
              </a:rPr>
              <a:t>) end udenfor zonen (</a:t>
            </a:r>
            <a:r>
              <a:rPr lang="da-DK" sz="2400" b="0" i="0" u="none" strike="noStrike" cap="none" dirty="0" err="1">
                <a:solidFill>
                  <a:schemeClr val="dk1"/>
                </a:solidFill>
                <a:latin typeface="Calibri"/>
                <a:ea typeface="Calibri"/>
                <a:cs typeface="Calibri"/>
                <a:sym typeface="Calibri"/>
              </a:rPr>
              <a:t>uz</a:t>
            </a:r>
            <a:r>
              <a:rPr lang="da-DK" sz="2400" b="0" i="0" u="none" strike="noStrike" cap="none" dirty="0">
                <a:solidFill>
                  <a:schemeClr val="dk1"/>
                </a:solidFill>
                <a:latin typeface="Calibri"/>
                <a:ea typeface="Calibri"/>
                <a:cs typeface="Calibri"/>
                <a:sym typeface="Calibri"/>
              </a:rPr>
              <a:t>)</a:t>
            </a:r>
            <a:endParaRPr sz="2400" b="0" i="0" u="none" strike="noStrike" cap="none" dirty="0">
              <a:solidFill>
                <a:srgbClr val="000000"/>
              </a:solidFill>
              <a:latin typeface="Calibri"/>
              <a:ea typeface="Calibri"/>
              <a:cs typeface="Calibri"/>
              <a:sym typeface="Calibri"/>
            </a:endParaRPr>
          </a:p>
        </p:txBody>
      </p:sp>
      <p:sp>
        <p:nvSpPr>
          <p:cNvPr id="593" name="Google Shape;593;p44"/>
          <p:cNvSpPr/>
          <p:nvPr/>
        </p:nvSpPr>
        <p:spPr>
          <a:xfrm>
            <a:off x="963168" y="853440"/>
            <a:ext cx="10850880" cy="170688"/>
          </a:xfrm>
          <a:prstGeom prst="rect">
            <a:avLst/>
          </a:prstGeom>
          <a:solidFill>
            <a:srgbClr val="FFEEB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2">
                                            <p:txEl>
                                              <p:pRg st="0" end="0"/>
                                            </p:txEl>
                                          </p:spTgt>
                                        </p:tgtEl>
                                        <p:attrNameLst>
                                          <p:attrName>style.visibility</p:attrName>
                                        </p:attrNameLst>
                                      </p:cBhvr>
                                      <p:to>
                                        <p:strVal val="visible"/>
                                      </p:to>
                                    </p:set>
                                    <p:anim calcmode="lin" valueType="num">
                                      <p:cBhvr additive="base">
                                        <p:cTn id="7" dur="500" fill="hold"/>
                                        <p:tgtEl>
                                          <p:spTgt spid="5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92">
                                            <p:txEl>
                                              <p:pRg st="1" end="1"/>
                                            </p:txEl>
                                          </p:spTgt>
                                        </p:tgtEl>
                                        <p:attrNameLst>
                                          <p:attrName>style.visibility</p:attrName>
                                        </p:attrNameLst>
                                      </p:cBhvr>
                                      <p:to>
                                        <p:strVal val="visible"/>
                                      </p:to>
                                    </p:set>
                                    <p:anim calcmode="lin" valueType="num">
                                      <p:cBhvr additive="base">
                                        <p:cTn id="13" dur="500" fill="hold"/>
                                        <p:tgtEl>
                                          <p:spTgt spid="59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9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92">
                                            <p:txEl>
                                              <p:pRg st="2" end="2"/>
                                            </p:txEl>
                                          </p:spTgt>
                                        </p:tgtEl>
                                        <p:attrNameLst>
                                          <p:attrName>style.visibility</p:attrName>
                                        </p:attrNameLst>
                                      </p:cBhvr>
                                      <p:to>
                                        <p:strVal val="visible"/>
                                      </p:to>
                                    </p:set>
                                    <p:anim calcmode="lin" valueType="num">
                                      <p:cBhvr additive="base">
                                        <p:cTn id="19" dur="500" fill="hold"/>
                                        <p:tgtEl>
                                          <p:spTgt spid="59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9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92">
                                            <p:txEl>
                                              <p:pRg st="3" end="3"/>
                                            </p:txEl>
                                          </p:spTgt>
                                        </p:tgtEl>
                                        <p:attrNameLst>
                                          <p:attrName>style.visibility</p:attrName>
                                        </p:attrNameLst>
                                      </p:cBhvr>
                                      <p:to>
                                        <p:strVal val="visible"/>
                                      </p:to>
                                    </p:set>
                                    <p:anim calcmode="lin" valueType="num">
                                      <p:cBhvr additive="base">
                                        <p:cTn id="25" dur="500" fill="hold"/>
                                        <p:tgtEl>
                                          <p:spTgt spid="59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9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92">
                                            <p:txEl>
                                              <p:pRg st="4" end="4"/>
                                            </p:txEl>
                                          </p:spTgt>
                                        </p:tgtEl>
                                        <p:attrNameLst>
                                          <p:attrName>style.visibility</p:attrName>
                                        </p:attrNameLst>
                                      </p:cBhvr>
                                      <p:to>
                                        <p:strVal val="visible"/>
                                      </p:to>
                                    </p:set>
                                    <p:anim calcmode="lin" valueType="num">
                                      <p:cBhvr additive="base">
                                        <p:cTn id="31" dur="500" fill="hold"/>
                                        <p:tgtEl>
                                          <p:spTgt spid="59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92">
                                            <p:txEl>
                                              <p:pRg st="5" end="5"/>
                                            </p:txEl>
                                          </p:spTgt>
                                        </p:tgtEl>
                                        <p:attrNameLst>
                                          <p:attrName>style.visibility</p:attrName>
                                        </p:attrNameLst>
                                      </p:cBhvr>
                                      <p:to>
                                        <p:strVal val="visible"/>
                                      </p:to>
                                    </p:set>
                                    <p:anim calcmode="lin" valueType="num">
                                      <p:cBhvr additive="base">
                                        <p:cTn id="37" dur="500" fill="hold"/>
                                        <p:tgtEl>
                                          <p:spTgt spid="59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92">
                                            <p:txEl>
                                              <p:pRg st="6" end="6"/>
                                            </p:txEl>
                                          </p:spTgt>
                                        </p:tgtEl>
                                        <p:attrNameLst>
                                          <p:attrName>style.visibility</p:attrName>
                                        </p:attrNameLst>
                                      </p:cBhvr>
                                      <p:to>
                                        <p:strVal val="visible"/>
                                      </p:to>
                                    </p:set>
                                    <p:anim calcmode="lin" valueType="num">
                                      <p:cBhvr additive="base">
                                        <p:cTn id="43" dur="500" fill="hold"/>
                                        <p:tgtEl>
                                          <p:spTgt spid="59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9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92">
                                            <p:txEl>
                                              <p:pRg st="7" end="7"/>
                                            </p:txEl>
                                          </p:spTgt>
                                        </p:tgtEl>
                                        <p:attrNameLst>
                                          <p:attrName>style.visibility</p:attrName>
                                        </p:attrNameLst>
                                      </p:cBhvr>
                                      <p:to>
                                        <p:strVal val="visible"/>
                                      </p:to>
                                    </p:set>
                                    <p:anim calcmode="lin" valueType="num">
                                      <p:cBhvr additive="base">
                                        <p:cTn id="49" dur="500" fill="hold"/>
                                        <p:tgtEl>
                                          <p:spTgt spid="59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9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92">
                                            <p:txEl>
                                              <p:pRg st="8" end="8"/>
                                            </p:txEl>
                                          </p:spTgt>
                                        </p:tgtEl>
                                        <p:attrNameLst>
                                          <p:attrName>style.visibility</p:attrName>
                                        </p:attrNameLst>
                                      </p:cBhvr>
                                      <p:to>
                                        <p:strVal val="visible"/>
                                      </p:to>
                                    </p:set>
                                    <p:anim calcmode="lin" valueType="num">
                                      <p:cBhvr additive="base">
                                        <p:cTn id="55" dur="500" fill="hold"/>
                                        <p:tgtEl>
                                          <p:spTgt spid="59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9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92">
                                            <p:txEl>
                                              <p:pRg st="9" end="9"/>
                                            </p:txEl>
                                          </p:spTgt>
                                        </p:tgtEl>
                                        <p:attrNameLst>
                                          <p:attrName>style.visibility</p:attrName>
                                        </p:attrNameLst>
                                      </p:cBhvr>
                                      <p:to>
                                        <p:strVal val="visible"/>
                                      </p:to>
                                    </p:set>
                                    <p:anim calcmode="lin" valueType="num">
                                      <p:cBhvr additive="base">
                                        <p:cTn id="61" dur="500" fill="hold"/>
                                        <p:tgtEl>
                                          <p:spTgt spid="59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9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92">
                                            <p:txEl>
                                              <p:pRg st="10" end="10"/>
                                            </p:txEl>
                                          </p:spTgt>
                                        </p:tgtEl>
                                        <p:attrNameLst>
                                          <p:attrName>style.visibility</p:attrName>
                                        </p:attrNameLst>
                                      </p:cBhvr>
                                      <p:to>
                                        <p:strVal val="visible"/>
                                      </p:to>
                                    </p:set>
                                    <p:anim calcmode="lin" valueType="num">
                                      <p:cBhvr additive="base">
                                        <p:cTn id="67" dur="500" fill="hold"/>
                                        <p:tgtEl>
                                          <p:spTgt spid="59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9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92">
                                            <p:txEl>
                                              <p:pRg st="11" end="11"/>
                                            </p:txEl>
                                          </p:spTgt>
                                        </p:tgtEl>
                                        <p:attrNameLst>
                                          <p:attrName>style.visibility</p:attrName>
                                        </p:attrNameLst>
                                      </p:cBhvr>
                                      <p:to>
                                        <p:strVal val="visible"/>
                                      </p:to>
                                    </p:set>
                                    <p:anim calcmode="lin" valueType="num">
                                      <p:cBhvr additive="base">
                                        <p:cTn id="73" dur="500" fill="hold"/>
                                        <p:tgtEl>
                                          <p:spTgt spid="59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9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92">
                                            <p:txEl>
                                              <p:pRg st="12" end="12"/>
                                            </p:txEl>
                                          </p:spTgt>
                                        </p:tgtEl>
                                        <p:attrNameLst>
                                          <p:attrName>style.visibility</p:attrName>
                                        </p:attrNameLst>
                                      </p:cBhvr>
                                      <p:to>
                                        <p:strVal val="visible"/>
                                      </p:to>
                                    </p:set>
                                    <p:anim calcmode="lin" valueType="num">
                                      <p:cBhvr additive="base">
                                        <p:cTn id="79" dur="500" fill="hold"/>
                                        <p:tgtEl>
                                          <p:spTgt spid="592">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9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592">
                                            <p:txEl>
                                              <p:pRg st="13" end="13"/>
                                            </p:txEl>
                                          </p:spTgt>
                                        </p:tgtEl>
                                        <p:attrNameLst>
                                          <p:attrName>style.visibility</p:attrName>
                                        </p:attrNameLst>
                                      </p:cBhvr>
                                      <p:to>
                                        <p:strVal val="visible"/>
                                      </p:to>
                                    </p:set>
                                    <p:anim calcmode="lin" valueType="num">
                                      <p:cBhvr additive="base">
                                        <p:cTn id="85" dur="500" fill="hold"/>
                                        <p:tgtEl>
                                          <p:spTgt spid="592">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92">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2" grpId="0" build="p"/>
    </p:bldLst>
  </p:timing>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027B662296D94428BB55CC17988BC4F" ma:contentTypeVersion="15" ma:contentTypeDescription="Opret et nyt dokument." ma:contentTypeScope="" ma:versionID="8846f91dde5bea9260d0fa7645864b9b">
  <xsd:schema xmlns:xsd="http://www.w3.org/2001/XMLSchema" xmlns:xs="http://www.w3.org/2001/XMLSchema" xmlns:p="http://schemas.microsoft.com/office/2006/metadata/properties" xmlns:ns2="7142b482-a2e3-43c2-bfca-9d67d4a2474d" xmlns:ns3="10ba8109-05ba-4e79-b7ee-b72f310a5338" targetNamespace="http://schemas.microsoft.com/office/2006/metadata/properties" ma:root="true" ma:fieldsID="be59af7b9052ab402603eb3af513a325" ns2:_="" ns3:_="">
    <xsd:import namespace="7142b482-a2e3-43c2-bfca-9d67d4a2474d"/>
    <xsd:import namespace="10ba8109-05ba-4e79-b7ee-b72f310a533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42b482-a2e3-43c2-bfca-9d67d4a247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7f26c4c8-7c02-48a2-ba93-43ef5c49c12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ba8109-05ba-4e79-b7ee-b72f310a533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6657d76-c76d-465b-9e60-0aa9b7b02a43}" ma:internalName="TaxCatchAll" ma:showField="CatchAllData" ma:web="10ba8109-05ba-4e79-b7ee-b72f310a533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72FF33-D337-4407-84E6-715DABA79A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42b482-a2e3-43c2-bfca-9d67d4a2474d"/>
    <ds:schemaRef ds:uri="10ba8109-05ba-4e79-b7ee-b72f310a53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29D7F9-39F3-474E-A13E-D823D53296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267</TotalTime>
  <Words>2720</Words>
  <Application>Microsoft Office PowerPoint</Application>
  <PresentationFormat>Widescreen</PresentationFormat>
  <Paragraphs>446</Paragraphs>
  <Slides>27</Slides>
  <Notes>21</Notes>
  <HiddenSlides>0</HiddenSlides>
  <MMClips>0</MMClips>
  <ScaleCrop>false</ScaleCrop>
  <HeadingPairs>
    <vt:vector size="6" baseType="variant">
      <vt:variant>
        <vt:lpstr>Benyttede skrifttyper</vt:lpstr>
      </vt:variant>
      <vt:variant>
        <vt:i4>4</vt:i4>
      </vt:variant>
      <vt:variant>
        <vt:lpstr>Tema</vt:lpstr>
      </vt:variant>
      <vt:variant>
        <vt:i4>2</vt:i4>
      </vt:variant>
      <vt:variant>
        <vt:lpstr>Slidetitler</vt:lpstr>
      </vt:variant>
      <vt:variant>
        <vt:i4>27</vt:i4>
      </vt:variant>
    </vt:vector>
  </HeadingPairs>
  <TitlesOfParts>
    <vt:vector size="33" baseType="lpstr">
      <vt:lpstr>Arial</vt:lpstr>
      <vt:lpstr>Calibri</vt:lpstr>
      <vt:lpstr>Palatino Linotype</vt:lpstr>
      <vt:lpstr>Segoe UI Symbol</vt:lpstr>
      <vt:lpstr>Office-tema</vt:lpstr>
      <vt:lpstr>1_Office-tema</vt:lpstr>
      <vt:lpstr>PowerPoint-præsentation</vt:lpstr>
      <vt:lpstr>PowerPoint-præsentation</vt:lpstr>
      <vt:lpstr>PowerPoint-præsentation</vt:lpstr>
      <vt:lpstr>PowerPoint-præsentation</vt:lpstr>
      <vt:lpstr>     BRIDGEKURSUS for BEGYNDERE          LEKTION 3: MELDINGER LEKTION 4: BONUS</vt:lpstr>
      <vt:lpstr>PowerPoint-præsentation</vt:lpstr>
      <vt:lpstr>Hvert spil består af to faser</vt:lpstr>
      <vt:lpstr>Samtalen foregår via meldekassens kort….</vt:lpstr>
      <vt:lpstr>… og hver ny melding skal have højere rang</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BRIDGEKURSUS for BEGYNDERE          LEKTION 3: MELDINGER LEKTION 4: BONUS</dc:title>
  <dc:creator>Janech Jensen</dc:creator>
  <cp:lastModifiedBy>Søren Herget</cp:lastModifiedBy>
  <cp:revision>15</cp:revision>
  <dcterms:created xsi:type="dcterms:W3CDTF">2022-10-13T12:02:16Z</dcterms:created>
  <dcterms:modified xsi:type="dcterms:W3CDTF">2026-09-28T15:08:11Z</dcterms:modified>
</cp:coreProperties>
</file>